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8"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2"/>
  </p:normalViewPr>
  <p:slideViewPr>
    <p:cSldViewPr snapToGrid="0" snapToObjects="1">
      <p:cViewPr varScale="1">
        <p:scale>
          <a:sx n="59" d="100"/>
          <a:sy n="59" d="100"/>
        </p:scale>
        <p:origin x="8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1E48-9855-A042-9124-D78135D5BFD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3FEDAD9-94AA-FE45-8E28-AAAE76E3D2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4827C9F-4D1A-424C-B243-2D09FAEDE359}"/>
              </a:ext>
            </a:extLst>
          </p:cNvPr>
          <p:cNvSpPr>
            <a:spLocks noGrp="1"/>
          </p:cNvSpPr>
          <p:nvPr>
            <p:ph type="dt" sz="half" idx="10"/>
          </p:nvPr>
        </p:nvSpPr>
        <p:spPr/>
        <p:txBody>
          <a:bodyPr/>
          <a:lstStyle/>
          <a:p>
            <a:fld id="{5DA5D2B2-14F2-584E-87C5-3B0FDDDDC188}" type="datetimeFigureOut">
              <a:rPr lang="en-US" smtClean="0"/>
              <a:t>3/2/2022</a:t>
            </a:fld>
            <a:endParaRPr lang="en-US"/>
          </a:p>
        </p:txBody>
      </p:sp>
      <p:sp>
        <p:nvSpPr>
          <p:cNvPr id="5" name="Footer Placeholder 4">
            <a:extLst>
              <a:ext uri="{FF2B5EF4-FFF2-40B4-BE49-F238E27FC236}">
                <a16:creationId xmlns:a16="http://schemas.microsoft.com/office/drawing/2014/main" id="{1D01D3D9-1152-6B46-BCB6-51A4F9A33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6A6B0-AC2F-7945-B408-FEFFBD033A09}"/>
              </a:ext>
            </a:extLst>
          </p:cNvPr>
          <p:cNvSpPr>
            <a:spLocks noGrp="1"/>
          </p:cNvSpPr>
          <p:nvPr>
            <p:ph type="sldNum" sz="quarter" idx="12"/>
          </p:nvPr>
        </p:nvSpPr>
        <p:spPr/>
        <p:txBody>
          <a:bodyPr/>
          <a:lstStyle/>
          <a:p>
            <a:fld id="{DB38A47B-1862-9B4D-B2F0-0F6750459A06}" type="slidenum">
              <a:rPr lang="en-US" smtClean="0"/>
              <a:t>‹#›</a:t>
            </a:fld>
            <a:endParaRPr lang="en-US"/>
          </a:p>
        </p:txBody>
      </p:sp>
    </p:spTree>
    <p:extLst>
      <p:ext uri="{BB962C8B-B14F-4D97-AF65-F5344CB8AC3E}">
        <p14:creationId xmlns:p14="http://schemas.microsoft.com/office/powerpoint/2010/main" val="2145021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AF9BC-3C0E-9B4F-95CE-FA764F50FE4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C93BF-FCB1-2840-8374-B78ADE7F315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7ACE45-8825-CD49-B4D9-1928B513DA3D}"/>
              </a:ext>
            </a:extLst>
          </p:cNvPr>
          <p:cNvSpPr>
            <a:spLocks noGrp="1"/>
          </p:cNvSpPr>
          <p:nvPr>
            <p:ph type="dt" sz="half" idx="10"/>
          </p:nvPr>
        </p:nvSpPr>
        <p:spPr/>
        <p:txBody>
          <a:bodyPr/>
          <a:lstStyle/>
          <a:p>
            <a:fld id="{5DA5D2B2-14F2-584E-87C5-3B0FDDDDC188}" type="datetimeFigureOut">
              <a:rPr lang="en-US" smtClean="0"/>
              <a:t>3/2/2022</a:t>
            </a:fld>
            <a:endParaRPr lang="en-US"/>
          </a:p>
        </p:txBody>
      </p:sp>
      <p:sp>
        <p:nvSpPr>
          <p:cNvPr id="5" name="Footer Placeholder 4">
            <a:extLst>
              <a:ext uri="{FF2B5EF4-FFF2-40B4-BE49-F238E27FC236}">
                <a16:creationId xmlns:a16="http://schemas.microsoft.com/office/drawing/2014/main" id="{B825DE9C-FB85-9045-8544-3066103602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F35170-0A3B-9143-A697-54A7526D9A5F}"/>
              </a:ext>
            </a:extLst>
          </p:cNvPr>
          <p:cNvSpPr>
            <a:spLocks noGrp="1"/>
          </p:cNvSpPr>
          <p:nvPr>
            <p:ph type="sldNum" sz="quarter" idx="12"/>
          </p:nvPr>
        </p:nvSpPr>
        <p:spPr/>
        <p:txBody>
          <a:bodyPr/>
          <a:lstStyle/>
          <a:p>
            <a:fld id="{DB38A47B-1862-9B4D-B2F0-0F6750459A06}" type="slidenum">
              <a:rPr lang="en-US" smtClean="0"/>
              <a:t>‹#›</a:t>
            </a:fld>
            <a:endParaRPr lang="en-US"/>
          </a:p>
        </p:txBody>
      </p:sp>
    </p:spTree>
    <p:extLst>
      <p:ext uri="{BB962C8B-B14F-4D97-AF65-F5344CB8AC3E}">
        <p14:creationId xmlns:p14="http://schemas.microsoft.com/office/powerpoint/2010/main" val="1175955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0BEC1E-CE56-0744-B2F3-6674B65977C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0228946-1002-5641-A176-0E502FB5778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5F0DEFC-AEFE-264C-9E24-7F1532AEA3B9}"/>
              </a:ext>
            </a:extLst>
          </p:cNvPr>
          <p:cNvSpPr>
            <a:spLocks noGrp="1"/>
          </p:cNvSpPr>
          <p:nvPr>
            <p:ph type="dt" sz="half" idx="10"/>
          </p:nvPr>
        </p:nvSpPr>
        <p:spPr/>
        <p:txBody>
          <a:bodyPr/>
          <a:lstStyle/>
          <a:p>
            <a:fld id="{5DA5D2B2-14F2-584E-87C5-3B0FDDDDC188}" type="datetimeFigureOut">
              <a:rPr lang="en-US" smtClean="0"/>
              <a:t>3/2/2022</a:t>
            </a:fld>
            <a:endParaRPr lang="en-US"/>
          </a:p>
        </p:txBody>
      </p:sp>
      <p:sp>
        <p:nvSpPr>
          <p:cNvPr id="5" name="Footer Placeholder 4">
            <a:extLst>
              <a:ext uri="{FF2B5EF4-FFF2-40B4-BE49-F238E27FC236}">
                <a16:creationId xmlns:a16="http://schemas.microsoft.com/office/drawing/2014/main" id="{0330742B-1AC2-5D49-AADE-151E1EF65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34975E-3CFE-B344-8DE7-BF5515A31326}"/>
              </a:ext>
            </a:extLst>
          </p:cNvPr>
          <p:cNvSpPr>
            <a:spLocks noGrp="1"/>
          </p:cNvSpPr>
          <p:nvPr>
            <p:ph type="sldNum" sz="quarter" idx="12"/>
          </p:nvPr>
        </p:nvSpPr>
        <p:spPr/>
        <p:txBody>
          <a:bodyPr/>
          <a:lstStyle/>
          <a:p>
            <a:fld id="{DB38A47B-1862-9B4D-B2F0-0F6750459A06}" type="slidenum">
              <a:rPr lang="en-US" smtClean="0"/>
              <a:t>‹#›</a:t>
            </a:fld>
            <a:endParaRPr lang="en-US"/>
          </a:p>
        </p:txBody>
      </p:sp>
    </p:spTree>
    <p:extLst>
      <p:ext uri="{BB962C8B-B14F-4D97-AF65-F5344CB8AC3E}">
        <p14:creationId xmlns:p14="http://schemas.microsoft.com/office/powerpoint/2010/main" val="3889564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25FC-7C99-824A-940D-69C25892DCC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F09797A-DFA4-B54F-9D5F-1E6DEBC179C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90E873-2F69-164F-A4A8-710999A43134}"/>
              </a:ext>
            </a:extLst>
          </p:cNvPr>
          <p:cNvSpPr>
            <a:spLocks noGrp="1"/>
          </p:cNvSpPr>
          <p:nvPr>
            <p:ph type="dt" sz="half" idx="10"/>
          </p:nvPr>
        </p:nvSpPr>
        <p:spPr/>
        <p:txBody>
          <a:bodyPr/>
          <a:lstStyle/>
          <a:p>
            <a:fld id="{5DA5D2B2-14F2-584E-87C5-3B0FDDDDC188}" type="datetimeFigureOut">
              <a:rPr lang="en-US" smtClean="0"/>
              <a:t>3/2/2022</a:t>
            </a:fld>
            <a:endParaRPr lang="en-US"/>
          </a:p>
        </p:txBody>
      </p:sp>
      <p:sp>
        <p:nvSpPr>
          <p:cNvPr id="5" name="Footer Placeholder 4">
            <a:extLst>
              <a:ext uri="{FF2B5EF4-FFF2-40B4-BE49-F238E27FC236}">
                <a16:creationId xmlns:a16="http://schemas.microsoft.com/office/drawing/2014/main" id="{9B892BD3-42B2-BA43-A714-FE9EE86A21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69376-1B9A-EF4C-9F64-BD18B99BBD1D}"/>
              </a:ext>
            </a:extLst>
          </p:cNvPr>
          <p:cNvSpPr>
            <a:spLocks noGrp="1"/>
          </p:cNvSpPr>
          <p:nvPr>
            <p:ph type="sldNum" sz="quarter" idx="12"/>
          </p:nvPr>
        </p:nvSpPr>
        <p:spPr/>
        <p:txBody>
          <a:bodyPr/>
          <a:lstStyle/>
          <a:p>
            <a:fld id="{DB38A47B-1862-9B4D-B2F0-0F6750459A06}" type="slidenum">
              <a:rPr lang="en-US" smtClean="0"/>
              <a:t>‹#›</a:t>
            </a:fld>
            <a:endParaRPr lang="en-US"/>
          </a:p>
        </p:txBody>
      </p:sp>
    </p:spTree>
    <p:extLst>
      <p:ext uri="{BB962C8B-B14F-4D97-AF65-F5344CB8AC3E}">
        <p14:creationId xmlns:p14="http://schemas.microsoft.com/office/powerpoint/2010/main" val="358172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F6BA7-E819-D549-AD29-BDC17313822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03177E8-AC8B-A848-86B1-4F00AA8185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4A7A34D-E0D3-2547-BF19-DD9B1B23D8C4}"/>
              </a:ext>
            </a:extLst>
          </p:cNvPr>
          <p:cNvSpPr>
            <a:spLocks noGrp="1"/>
          </p:cNvSpPr>
          <p:nvPr>
            <p:ph type="dt" sz="half" idx="10"/>
          </p:nvPr>
        </p:nvSpPr>
        <p:spPr/>
        <p:txBody>
          <a:bodyPr/>
          <a:lstStyle/>
          <a:p>
            <a:fld id="{5DA5D2B2-14F2-584E-87C5-3B0FDDDDC188}" type="datetimeFigureOut">
              <a:rPr lang="en-US" smtClean="0"/>
              <a:t>3/2/2022</a:t>
            </a:fld>
            <a:endParaRPr lang="en-US"/>
          </a:p>
        </p:txBody>
      </p:sp>
      <p:sp>
        <p:nvSpPr>
          <p:cNvPr id="5" name="Footer Placeholder 4">
            <a:extLst>
              <a:ext uri="{FF2B5EF4-FFF2-40B4-BE49-F238E27FC236}">
                <a16:creationId xmlns:a16="http://schemas.microsoft.com/office/drawing/2014/main" id="{9A20F0A4-EAE0-5341-9721-C262864BA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EA9DF-CDF1-B542-A746-93204DFCF849}"/>
              </a:ext>
            </a:extLst>
          </p:cNvPr>
          <p:cNvSpPr>
            <a:spLocks noGrp="1"/>
          </p:cNvSpPr>
          <p:nvPr>
            <p:ph type="sldNum" sz="quarter" idx="12"/>
          </p:nvPr>
        </p:nvSpPr>
        <p:spPr/>
        <p:txBody>
          <a:bodyPr/>
          <a:lstStyle/>
          <a:p>
            <a:fld id="{DB38A47B-1862-9B4D-B2F0-0F6750459A06}" type="slidenum">
              <a:rPr lang="en-US" smtClean="0"/>
              <a:t>‹#›</a:t>
            </a:fld>
            <a:endParaRPr lang="en-US"/>
          </a:p>
        </p:txBody>
      </p:sp>
    </p:spTree>
    <p:extLst>
      <p:ext uri="{BB962C8B-B14F-4D97-AF65-F5344CB8AC3E}">
        <p14:creationId xmlns:p14="http://schemas.microsoft.com/office/powerpoint/2010/main" val="30559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BAA28-A7C8-FF43-B928-8369300B20A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F2C3391-33CF-7C4F-8FD2-AA8B5B114A9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CD01A87-1E10-0B48-93C1-94444D6ACD1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1609C74-E4FF-C949-AEB3-85FCAEAD4B3C}"/>
              </a:ext>
            </a:extLst>
          </p:cNvPr>
          <p:cNvSpPr>
            <a:spLocks noGrp="1"/>
          </p:cNvSpPr>
          <p:nvPr>
            <p:ph type="dt" sz="half" idx="10"/>
          </p:nvPr>
        </p:nvSpPr>
        <p:spPr/>
        <p:txBody>
          <a:bodyPr/>
          <a:lstStyle/>
          <a:p>
            <a:fld id="{5DA5D2B2-14F2-584E-87C5-3B0FDDDDC188}" type="datetimeFigureOut">
              <a:rPr lang="en-US" smtClean="0"/>
              <a:t>3/2/2022</a:t>
            </a:fld>
            <a:endParaRPr lang="en-US"/>
          </a:p>
        </p:txBody>
      </p:sp>
      <p:sp>
        <p:nvSpPr>
          <p:cNvPr id="6" name="Footer Placeholder 5">
            <a:extLst>
              <a:ext uri="{FF2B5EF4-FFF2-40B4-BE49-F238E27FC236}">
                <a16:creationId xmlns:a16="http://schemas.microsoft.com/office/drawing/2014/main" id="{7779764C-06C6-A448-BDC2-16660CAFCE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F62C09-E5AE-3F48-86D6-0B3AA5D002B4}"/>
              </a:ext>
            </a:extLst>
          </p:cNvPr>
          <p:cNvSpPr>
            <a:spLocks noGrp="1"/>
          </p:cNvSpPr>
          <p:nvPr>
            <p:ph type="sldNum" sz="quarter" idx="12"/>
          </p:nvPr>
        </p:nvSpPr>
        <p:spPr/>
        <p:txBody>
          <a:bodyPr/>
          <a:lstStyle/>
          <a:p>
            <a:fld id="{DB38A47B-1862-9B4D-B2F0-0F6750459A06}" type="slidenum">
              <a:rPr lang="en-US" smtClean="0"/>
              <a:t>‹#›</a:t>
            </a:fld>
            <a:endParaRPr lang="en-US"/>
          </a:p>
        </p:txBody>
      </p:sp>
    </p:spTree>
    <p:extLst>
      <p:ext uri="{BB962C8B-B14F-4D97-AF65-F5344CB8AC3E}">
        <p14:creationId xmlns:p14="http://schemas.microsoft.com/office/powerpoint/2010/main" val="3256658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1029A-FE49-ED45-B990-34706CA4876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5828A8C-8ADC-A242-8009-217B0A100A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3D34F2D-8438-7C43-ACB0-433387146B0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5490448-E26F-B54F-A278-E470A105FB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71921D1-4CA7-4844-B460-9BBF78D8853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69C8806-EB68-7F4E-A897-6935B8E75526}"/>
              </a:ext>
            </a:extLst>
          </p:cNvPr>
          <p:cNvSpPr>
            <a:spLocks noGrp="1"/>
          </p:cNvSpPr>
          <p:nvPr>
            <p:ph type="dt" sz="half" idx="10"/>
          </p:nvPr>
        </p:nvSpPr>
        <p:spPr/>
        <p:txBody>
          <a:bodyPr/>
          <a:lstStyle/>
          <a:p>
            <a:fld id="{5DA5D2B2-14F2-584E-87C5-3B0FDDDDC188}" type="datetimeFigureOut">
              <a:rPr lang="en-US" smtClean="0"/>
              <a:t>3/2/2022</a:t>
            </a:fld>
            <a:endParaRPr lang="en-US"/>
          </a:p>
        </p:txBody>
      </p:sp>
      <p:sp>
        <p:nvSpPr>
          <p:cNvPr id="8" name="Footer Placeholder 7">
            <a:extLst>
              <a:ext uri="{FF2B5EF4-FFF2-40B4-BE49-F238E27FC236}">
                <a16:creationId xmlns:a16="http://schemas.microsoft.com/office/drawing/2014/main" id="{4ADF60EA-3A0A-0144-AEFE-0D63DA4DD4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F9B475-04A2-CB45-8910-6752F0A0F8FD}"/>
              </a:ext>
            </a:extLst>
          </p:cNvPr>
          <p:cNvSpPr>
            <a:spLocks noGrp="1"/>
          </p:cNvSpPr>
          <p:nvPr>
            <p:ph type="sldNum" sz="quarter" idx="12"/>
          </p:nvPr>
        </p:nvSpPr>
        <p:spPr/>
        <p:txBody>
          <a:bodyPr/>
          <a:lstStyle/>
          <a:p>
            <a:fld id="{DB38A47B-1862-9B4D-B2F0-0F6750459A06}" type="slidenum">
              <a:rPr lang="en-US" smtClean="0"/>
              <a:t>‹#›</a:t>
            </a:fld>
            <a:endParaRPr lang="en-US"/>
          </a:p>
        </p:txBody>
      </p:sp>
    </p:spTree>
    <p:extLst>
      <p:ext uri="{BB962C8B-B14F-4D97-AF65-F5344CB8AC3E}">
        <p14:creationId xmlns:p14="http://schemas.microsoft.com/office/powerpoint/2010/main" val="113142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1956E-17AF-774C-ABD4-874488CBBEA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DCE238B-B27C-E643-B781-D2465F33E1CD}"/>
              </a:ext>
            </a:extLst>
          </p:cNvPr>
          <p:cNvSpPr>
            <a:spLocks noGrp="1"/>
          </p:cNvSpPr>
          <p:nvPr>
            <p:ph type="dt" sz="half" idx="10"/>
          </p:nvPr>
        </p:nvSpPr>
        <p:spPr/>
        <p:txBody>
          <a:bodyPr/>
          <a:lstStyle/>
          <a:p>
            <a:fld id="{5DA5D2B2-14F2-584E-87C5-3B0FDDDDC188}" type="datetimeFigureOut">
              <a:rPr lang="en-US" smtClean="0"/>
              <a:t>3/2/2022</a:t>
            </a:fld>
            <a:endParaRPr lang="en-US"/>
          </a:p>
        </p:txBody>
      </p:sp>
      <p:sp>
        <p:nvSpPr>
          <p:cNvPr id="4" name="Footer Placeholder 3">
            <a:extLst>
              <a:ext uri="{FF2B5EF4-FFF2-40B4-BE49-F238E27FC236}">
                <a16:creationId xmlns:a16="http://schemas.microsoft.com/office/drawing/2014/main" id="{4DDD279E-1B4D-6849-BA03-65A57E96CA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8739E6-5705-2D45-9B2D-DC604B29332B}"/>
              </a:ext>
            </a:extLst>
          </p:cNvPr>
          <p:cNvSpPr>
            <a:spLocks noGrp="1"/>
          </p:cNvSpPr>
          <p:nvPr>
            <p:ph type="sldNum" sz="quarter" idx="12"/>
          </p:nvPr>
        </p:nvSpPr>
        <p:spPr/>
        <p:txBody>
          <a:bodyPr/>
          <a:lstStyle/>
          <a:p>
            <a:fld id="{DB38A47B-1862-9B4D-B2F0-0F6750459A06}" type="slidenum">
              <a:rPr lang="en-US" smtClean="0"/>
              <a:t>‹#›</a:t>
            </a:fld>
            <a:endParaRPr lang="en-US"/>
          </a:p>
        </p:txBody>
      </p:sp>
    </p:spTree>
    <p:extLst>
      <p:ext uri="{BB962C8B-B14F-4D97-AF65-F5344CB8AC3E}">
        <p14:creationId xmlns:p14="http://schemas.microsoft.com/office/powerpoint/2010/main" val="423792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4509CE-8F8A-2642-BC86-B42769464EF9}"/>
              </a:ext>
            </a:extLst>
          </p:cNvPr>
          <p:cNvSpPr>
            <a:spLocks noGrp="1"/>
          </p:cNvSpPr>
          <p:nvPr>
            <p:ph type="dt" sz="half" idx="10"/>
          </p:nvPr>
        </p:nvSpPr>
        <p:spPr/>
        <p:txBody>
          <a:bodyPr/>
          <a:lstStyle/>
          <a:p>
            <a:fld id="{5DA5D2B2-14F2-584E-87C5-3B0FDDDDC188}" type="datetimeFigureOut">
              <a:rPr lang="en-US" smtClean="0"/>
              <a:t>3/2/2022</a:t>
            </a:fld>
            <a:endParaRPr lang="en-US"/>
          </a:p>
        </p:txBody>
      </p:sp>
      <p:sp>
        <p:nvSpPr>
          <p:cNvPr id="3" name="Footer Placeholder 2">
            <a:extLst>
              <a:ext uri="{FF2B5EF4-FFF2-40B4-BE49-F238E27FC236}">
                <a16:creationId xmlns:a16="http://schemas.microsoft.com/office/drawing/2014/main" id="{81DB5407-9E5A-1D44-B23F-485EA6CE89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7BA632-D359-2E42-A064-3BBB4702F4E0}"/>
              </a:ext>
            </a:extLst>
          </p:cNvPr>
          <p:cNvSpPr>
            <a:spLocks noGrp="1"/>
          </p:cNvSpPr>
          <p:nvPr>
            <p:ph type="sldNum" sz="quarter" idx="12"/>
          </p:nvPr>
        </p:nvSpPr>
        <p:spPr/>
        <p:txBody>
          <a:bodyPr/>
          <a:lstStyle/>
          <a:p>
            <a:fld id="{DB38A47B-1862-9B4D-B2F0-0F6750459A06}" type="slidenum">
              <a:rPr lang="en-US" smtClean="0"/>
              <a:t>‹#›</a:t>
            </a:fld>
            <a:endParaRPr lang="en-US"/>
          </a:p>
        </p:txBody>
      </p:sp>
    </p:spTree>
    <p:extLst>
      <p:ext uri="{BB962C8B-B14F-4D97-AF65-F5344CB8AC3E}">
        <p14:creationId xmlns:p14="http://schemas.microsoft.com/office/powerpoint/2010/main" val="1093313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5D3AF-BBAE-3441-843E-5D248CFC584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E816DBA-48DC-7147-8E26-77E019C4F5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BF01DC2-FD10-6D4A-A5F4-CC9D624DFC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B20DCBD-7BCD-AC42-9B77-660826D79EBF}"/>
              </a:ext>
            </a:extLst>
          </p:cNvPr>
          <p:cNvSpPr>
            <a:spLocks noGrp="1"/>
          </p:cNvSpPr>
          <p:nvPr>
            <p:ph type="dt" sz="half" idx="10"/>
          </p:nvPr>
        </p:nvSpPr>
        <p:spPr/>
        <p:txBody>
          <a:bodyPr/>
          <a:lstStyle/>
          <a:p>
            <a:fld id="{5DA5D2B2-14F2-584E-87C5-3B0FDDDDC188}" type="datetimeFigureOut">
              <a:rPr lang="en-US" smtClean="0"/>
              <a:t>3/2/2022</a:t>
            </a:fld>
            <a:endParaRPr lang="en-US"/>
          </a:p>
        </p:txBody>
      </p:sp>
      <p:sp>
        <p:nvSpPr>
          <p:cNvPr id="6" name="Footer Placeholder 5">
            <a:extLst>
              <a:ext uri="{FF2B5EF4-FFF2-40B4-BE49-F238E27FC236}">
                <a16:creationId xmlns:a16="http://schemas.microsoft.com/office/drawing/2014/main" id="{F199F4F1-5743-F740-9189-1135107A0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E80A05-F56E-1B41-B135-D021505FC52A}"/>
              </a:ext>
            </a:extLst>
          </p:cNvPr>
          <p:cNvSpPr>
            <a:spLocks noGrp="1"/>
          </p:cNvSpPr>
          <p:nvPr>
            <p:ph type="sldNum" sz="quarter" idx="12"/>
          </p:nvPr>
        </p:nvSpPr>
        <p:spPr/>
        <p:txBody>
          <a:bodyPr/>
          <a:lstStyle/>
          <a:p>
            <a:fld id="{DB38A47B-1862-9B4D-B2F0-0F6750459A06}" type="slidenum">
              <a:rPr lang="en-US" smtClean="0"/>
              <a:t>‹#›</a:t>
            </a:fld>
            <a:endParaRPr lang="en-US"/>
          </a:p>
        </p:txBody>
      </p:sp>
    </p:spTree>
    <p:extLst>
      <p:ext uri="{BB962C8B-B14F-4D97-AF65-F5344CB8AC3E}">
        <p14:creationId xmlns:p14="http://schemas.microsoft.com/office/powerpoint/2010/main" val="255714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9EEF8-F85C-4D49-9515-A65B62A27B0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3CA277C-614E-9B49-A0A8-E6184F9174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4C5882-A8EA-7E42-A314-57F3E29F70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DF5A543-6A09-6B43-96B3-D424651DCCE7}"/>
              </a:ext>
            </a:extLst>
          </p:cNvPr>
          <p:cNvSpPr>
            <a:spLocks noGrp="1"/>
          </p:cNvSpPr>
          <p:nvPr>
            <p:ph type="dt" sz="half" idx="10"/>
          </p:nvPr>
        </p:nvSpPr>
        <p:spPr/>
        <p:txBody>
          <a:bodyPr/>
          <a:lstStyle/>
          <a:p>
            <a:fld id="{5DA5D2B2-14F2-584E-87C5-3B0FDDDDC188}" type="datetimeFigureOut">
              <a:rPr lang="en-US" smtClean="0"/>
              <a:t>3/2/2022</a:t>
            </a:fld>
            <a:endParaRPr lang="en-US"/>
          </a:p>
        </p:txBody>
      </p:sp>
      <p:sp>
        <p:nvSpPr>
          <p:cNvPr id="6" name="Footer Placeholder 5">
            <a:extLst>
              <a:ext uri="{FF2B5EF4-FFF2-40B4-BE49-F238E27FC236}">
                <a16:creationId xmlns:a16="http://schemas.microsoft.com/office/drawing/2014/main" id="{C6A0232F-0AE5-4B49-884F-DFEC4CE002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89DDD9-504D-7342-9037-80CE18351EEA}"/>
              </a:ext>
            </a:extLst>
          </p:cNvPr>
          <p:cNvSpPr>
            <a:spLocks noGrp="1"/>
          </p:cNvSpPr>
          <p:nvPr>
            <p:ph type="sldNum" sz="quarter" idx="12"/>
          </p:nvPr>
        </p:nvSpPr>
        <p:spPr/>
        <p:txBody>
          <a:bodyPr/>
          <a:lstStyle/>
          <a:p>
            <a:fld id="{DB38A47B-1862-9B4D-B2F0-0F6750459A06}" type="slidenum">
              <a:rPr lang="en-US" smtClean="0"/>
              <a:t>‹#›</a:t>
            </a:fld>
            <a:endParaRPr lang="en-US"/>
          </a:p>
        </p:txBody>
      </p:sp>
    </p:spTree>
    <p:extLst>
      <p:ext uri="{BB962C8B-B14F-4D97-AF65-F5344CB8AC3E}">
        <p14:creationId xmlns:p14="http://schemas.microsoft.com/office/powerpoint/2010/main" val="512420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E8D820-958A-B148-93DB-7312B9748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52D40AA-0520-434E-98A5-DB3717834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A0865C-A5EA-FD4C-A2A8-F9CD95FA51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5D2B2-14F2-584E-87C5-3B0FDDDDC188}" type="datetimeFigureOut">
              <a:rPr lang="en-US" smtClean="0"/>
              <a:t>3/2/2022</a:t>
            </a:fld>
            <a:endParaRPr lang="en-US"/>
          </a:p>
        </p:txBody>
      </p:sp>
      <p:sp>
        <p:nvSpPr>
          <p:cNvPr id="5" name="Footer Placeholder 4">
            <a:extLst>
              <a:ext uri="{FF2B5EF4-FFF2-40B4-BE49-F238E27FC236}">
                <a16:creationId xmlns:a16="http://schemas.microsoft.com/office/drawing/2014/main" id="{AB37F33F-A4CE-FB46-A5B1-06F3FC8E3E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290AB4-DCF7-4A41-B3BE-ACC5239B9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8A47B-1862-9B4D-B2F0-0F6750459A06}" type="slidenum">
              <a:rPr lang="en-US" smtClean="0"/>
              <a:t>‹#›</a:t>
            </a:fld>
            <a:endParaRPr lang="en-US"/>
          </a:p>
        </p:txBody>
      </p:sp>
    </p:spTree>
    <p:extLst>
      <p:ext uri="{BB962C8B-B14F-4D97-AF65-F5344CB8AC3E}">
        <p14:creationId xmlns:p14="http://schemas.microsoft.com/office/powerpoint/2010/main" val="1365807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earnsheffield.co.uk/Partners/Inclusion-Task-Force/Training" TargetMode="External"/><Relationship Id="rId2" Type="http://schemas.openxmlformats.org/officeDocument/2006/relationships/hyperlink" Target="http://www.learnsheffield.co.uk/inclusiontaskforce" TargetMode="External"/><Relationship Id="rId1" Type="http://schemas.openxmlformats.org/officeDocument/2006/relationships/slideLayout" Target="../slideLayouts/slideLayout2.xml"/><Relationship Id="rId6" Type="http://schemas.openxmlformats.org/officeDocument/2006/relationships/hyperlink" Target="https://www.learnsheffield.co.uk/Downloads/InclusionDocuments/19-20/SEND%20locality%20processes.pptx" TargetMode="External"/><Relationship Id="rId5" Type="http://schemas.openxmlformats.org/officeDocument/2006/relationships/hyperlink" Target="https://www.learnsheffield.co.uk/Downloads/InclusionDocuments/19-20/School%20workforce%20to%20support%20other%20schools%20with%20SEND.XLSX" TargetMode="External"/><Relationship Id="rId4" Type="http://schemas.openxmlformats.org/officeDocument/2006/relationships/hyperlink" Target="mailto:Sheffieldinclusion&amp;attendance@sheffield.gov.u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learnsheffield.co.uk/Partners/Inclusion-Task-Force/About-ITF" TargetMode="External"/><Relationship Id="rId2" Type="http://schemas.openxmlformats.org/officeDocument/2006/relationships/hyperlink" Target="https://view.officeapps.live.com/op/view.aspx?src=https%3A%2F%2Fwww.learnsheffield.co.uk%2FDownloads%2FInclusionDocuments%2F21-22%2FEducation%2520Health%2520and%2520Care%2520Plans%2520-%2520statutory%2520processes.docx&amp;wdOrigin=BROWSELINK" TargetMode="External"/><Relationship Id="rId1" Type="http://schemas.openxmlformats.org/officeDocument/2006/relationships/slideLayout" Target="../slideLayouts/slideLayout2.xml"/><Relationship Id="rId5" Type="http://schemas.openxmlformats.org/officeDocument/2006/relationships/hyperlink" Target="https://www.learnsheffield.co.uk/Strategies/Funded-Programmes" TargetMode="External"/><Relationship Id="rId4" Type="http://schemas.openxmlformats.org/officeDocument/2006/relationships/hyperlink" Target="https://www.learnsheffield.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EACA72B-C823-884A-93F5-4528A38E06C2}"/>
              </a:ext>
            </a:extLst>
          </p:cNvPr>
          <p:cNvSpPr txBox="1"/>
          <p:nvPr/>
        </p:nvSpPr>
        <p:spPr>
          <a:xfrm>
            <a:off x="680720" y="1341095"/>
            <a:ext cx="10830559" cy="5509200"/>
          </a:xfrm>
          <a:prstGeom prst="rect">
            <a:avLst/>
          </a:prstGeom>
          <a:solidFill>
            <a:schemeClr val="bg1"/>
          </a:solidFill>
          <a:ln>
            <a:noFill/>
          </a:ln>
        </p:spPr>
        <p:txBody>
          <a:bodyPr wrap="square" rtlCol="0">
            <a:spAutoFit/>
          </a:bodyPr>
          <a:lstStyle/>
          <a:p>
            <a:pPr marL="342900" indent="-342900">
              <a:buFont typeface="Arial" panose="020B0604020202020204" pitchFamily="34" charset="0"/>
              <a:buChar char="•"/>
            </a:pPr>
            <a:r>
              <a:rPr lang="en-GB" sz="2200" dirty="0">
                <a:solidFill>
                  <a:schemeClr val="accent1"/>
                </a:solidFill>
              </a:rPr>
              <a:t>The Inclusion Model sets out how the SEND and inclusion ‘system’ works for schools in Sheffield.</a:t>
            </a:r>
          </a:p>
          <a:p>
            <a:pPr marL="342900" indent="-342900">
              <a:buFont typeface="Arial" panose="020B0604020202020204" pitchFamily="34" charset="0"/>
              <a:buChar char="•"/>
            </a:pPr>
            <a:endParaRPr lang="en-GB" sz="2200" dirty="0">
              <a:solidFill>
                <a:schemeClr val="accent1"/>
              </a:solidFill>
            </a:endParaRPr>
          </a:p>
          <a:p>
            <a:pPr marL="342900" indent="-342900">
              <a:buFont typeface="Arial" panose="020B0604020202020204" pitchFamily="34" charset="0"/>
              <a:buChar char="•"/>
            </a:pPr>
            <a:r>
              <a:rPr lang="en-GB" sz="2200" dirty="0">
                <a:solidFill>
                  <a:schemeClr val="accent1"/>
                </a:solidFill>
              </a:rPr>
              <a:t>The culture and ethos in our schools supports the achievement, health and well-being of all Sheffield pupils. </a:t>
            </a:r>
          </a:p>
          <a:p>
            <a:endParaRPr lang="en-GB" sz="2200" dirty="0">
              <a:solidFill>
                <a:schemeClr val="accent1"/>
              </a:solidFill>
            </a:endParaRPr>
          </a:p>
          <a:p>
            <a:pPr marL="342900" indent="-342900">
              <a:buFont typeface="Arial" panose="020B0604020202020204" pitchFamily="34" charset="0"/>
              <a:buChar char="•"/>
            </a:pPr>
            <a:r>
              <a:rPr lang="en-GB" sz="2200" dirty="0">
                <a:solidFill>
                  <a:schemeClr val="accent1"/>
                </a:solidFill>
              </a:rPr>
              <a:t>The model sets out how we – Sheffield schools and settings, working with the Local Authority and partners across education, health, and care – will help deliver Sheffield’s Inclusion Strategy.</a:t>
            </a:r>
          </a:p>
          <a:p>
            <a:endParaRPr lang="en-GB" sz="2200" dirty="0">
              <a:solidFill>
                <a:schemeClr val="accent1"/>
              </a:solidFill>
            </a:endParaRPr>
          </a:p>
          <a:p>
            <a:pPr marL="342900" indent="-342900">
              <a:buFont typeface="Arial" panose="020B0604020202020204" pitchFamily="34" charset="0"/>
              <a:buChar char="•"/>
            </a:pPr>
            <a:r>
              <a:rPr lang="en-GB" sz="2200" dirty="0">
                <a:solidFill>
                  <a:schemeClr val="accent1"/>
                </a:solidFill>
              </a:rPr>
              <a:t>It shows how schools and settings are supported to develop inclusive practice and access support, through early help for children and young people.</a:t>
            </a:r>
          </a:p>
          <a:p>
            <a:pPr marL="342900" indent="-342900">
              <a:buFont typeface="Arial" panose="020B0604020202020204" pitchFamily="34" charset="0"/>
              <a:buChar char="•"/>
            </a:pPr>
            <a:endParaRPr lang="en-GB" sz="2200" dirty="0">
              <a:solidFill>
                <a:schemeClr val="accent1"/>
              </a:solidFill>
            </a:endParaRPr>
          </a:p>
          <a:p>
            <a:pPr marL="342900" indent="-342900">
              <a:buFont typeface="Arial" panose="020B0604020202020204" pitchFamily="34" charset="0"/>
              <a:buChar char="•"/>
            </a:pPr>
            <a:r>
              <a:rPr lang="en-GB" sz="2200" dirty="0">
                <a:solidFill>
                  <a:schemeClr val="accent1"/>
                </a:solidFill>
              </a:rPr>
              <a:t>The Inclusion Taskforce and inclusion and SEND school improvement work, commissioned from Learn Sheffield, are central to the model and driving improvement.</a:t>
            </a:r>
          </a:p>
          <a:p>
            <a:pPr marL="342900" indent="-342900">
              <a:buFont typeface="Arial" panose="020B0604020202020204" pitchFamily="34" charset="0"/>
              <a:buChar char="•"/>
            </a:pPr>
            <a:endParaRPr lang="en-GB" sz="2200" dirty="0">
              <a:solidFill>
                <a:schemeClr val="accent1"/>
              </a:solidFill>
            </a:endParaRPr>
          </a:p>
        </p:txBody>
      </p:sp>
      <p:sp>
        <p:nvSpPr>
          <p:cNvPr id="29" name="TextBox 28">
            <a:extLst>
              <a:ext uri="{FF2B5EF4-FFF2-40B4-BE49-F238E27FC236}">
                <a16:creationId xmlns:a16="http://schemas.microsoft.com/office/drawing/2014/main" id="{E023FDA0-8E1A-46B5-8E34-D6A8BA4445E2}"/>
              </a:ext>
            </a:extLst>
          </p:cNvPr>
          <p:cNvSpPr txBox="1"/>
          <p:nvPr/>
        </p:nvSpPr>
        <p:spPr>
          <a:xfrm>
            <a:off x="858520" y="604748"/>
            <a:ext cx="10474960" cy="553998"/>
          </a:xfrm>
          <a:prstGeom prst="rect">
            <a:avLst/>
          </a:prstGeom>
          <a:solidFill>
            <a:schemeClr val="bg1"/>
          </a:solidFill>
          <a:ln>
            <a:noFill/>
          </a:ln>
        </p:spPr>
        <p:txBody>
          <a:bodyPr wrap="square" rtlCol="0">
            <a:spAutoFit/>
          </a:bodyPr>
          <a:lstStyle/>
          <a:p>
            <a:pPr algn="ctr"/>
            <a:r>
              <a:rPr lang="en-GB" sz="3000" b="1" dirty="0">
                <a:solidFill>
                  <a:schemeClr val="accent1"/>
                </a:solidFill>
              </a:rPr>
              <a:t>Sheffield Inclusion Model</a:t>
            </a:r>
            <a:endParaRPr lang="en-GB" sz="3000" dirty="0">
              <a:solidFill>
                <a:schemeClr val="accent1"/>
              </a:solidFill>
            </a:endParaRPr>
          </a:p>
        </p:txBody>
      </p:sp>
    </p:spTree>
    <p:extLst>
      <p:ext uri="{BB962C8B-B14F-4D97-AF65-F5344CB8AC3E}">
        <p14:creationId xmlns:p14="http://schemas.microsoft.com/office/powerpoint/2010/main" val="176968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3">
            <a:extLst>
              <a:ext uri="{FF2B5EF4-FFF2-40B4-BE49-F238E27FC236}">
                <a16:creationId xmlns:a16="http://schemas.microsoft.com/office/drawing/2014/main" id="{B031ADB4-12AC-6946-AD41-0351963F3FCE}"/>
              </a:ext>
            </a:extLst>
          </p:cNvPr>
          <p:cNvSpPr/>
          <p:nvPr/>
        </p:nvSpPr>
        <p:spPr>
          <a:xfrm>
            <a:off x="2293709" y="1497023"/>
            <a:ext cx="7604587" cy="5258863"/>
          </a:xfrm>
          <a:prstGeom prst="triangle">
            <a:avLst>
              <a:gd name="adj" fmla="val 49875"/>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accent1"/>
              </a:solidFill>
              <a:latin typeface="Segoe UI" panose="020B0502040204020203" pitchFamily="34" charset="0"/>
              <a:cs typeface="Segoe UI" panose="020B0502040204020203" pitchFamily="34" charset="0"/>
            </a:endParaRPr>
          </a:p>
        </p:txBody>
      </p:sp>
      <p:cxnSp>
        <p:nvCxnSpPr>
          <p:cNvPr id="6" name="Straight Connector 5">
            <a:extLst>
              <a:ext uri="{FF2B5EF4-FFF2-40B4-BE49-F238E27FC236}">
                <a16:creationId xmlns:a16="http://schemas.microsoft.com/office/drawing/2014/main" id="{63E3C68E-50E7-0C43-B65E-3E2BB4EC47D0}"/>
              </a:ext>
            </a:extLst>
          </p:cNvPr>
          <p:cNvCxnSpPr>
            <a:cxnSpLocks/>
          </p:cNvCxnSpPr>
          <p:nvPr/>
        </p:nvCxnSpPr>
        <p:spPr>
          <a:xfrm>
            <a:off x="5469622" y="2367927"/>
            <a:ext cx="121640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FDBE69D-6C77-1742-B874-7B169BE65BC1}"/>
              </a:ext>
            </a:extLst>
          </p:cNvPr>
          <p:cNvCxnSpPr>
            <a:cxnSpLocks/>
          </p:cNvCxnSpPr>
          <p:nvPr/>
        </p:nvCxnSpPr>
        <p:spPr>
          <a:xfrm>
            <a:off x="3187807" y="5542776"/>
            <a:ext cx="581639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F99C4A5-8518-854C-BCF1-2B9A100B7693}"/>
              </a:ext>
            </a:extLst>
          </p:cNvPr>
          <p:cNvSpPr/>
          <p:nvPr/>
        </p:nvSpPr>
        <p:spPr>
          <a:xfrm rot="16200000">
            <a:off x="-2169637" y="2888014"/>
            <a:ext cx="6125708" cy="1610035"/>
          </a:xfrm>
          <a:prstGeom prst="rect">
            <a:avLst/>
          </a:prstGeom>
          <a:solidFill>
            <a:schemeClr val="accent1">
              <a:lumMod val="75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216000" tIns="108000" rIns="144000" bIns="108000" rtlCol="0" anchor="t"/>
          <a:lstStyle/>
          <a:p>
            <a:endParaRPr lang="en-US" sz="400" b="1" dirty="0">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endParaRPr>
          </a:p>
          <a:p>
            <a:pPr algn="ctr"/>
            <a:r>
              <a:rPr lang="en-US" sz="1500" b="1" dirty="0">
                <a:solidFill>
                  <a:schemeClr val="bg1"/>
                </a:solidFill>
                <a:ea typeface="Segoe UI Historic" panose="020B0502040204020203" pitchFamily="34" charset="0"/>
                <a:cs typeface="Segoe UI Historic" panose="020B0502040204020203" pitchFamily="34" charset="0"/>
              </a:rPr>
              <a:t>INCLUSION &amp; SEND SCHOOL IMPROVEMENT:</a:t>
            </a:r>
          </a:p>
          <a:p>
            <a:pPr algn="ctr"/>
            <a:endParaRPr lang="en-US" sz="400" b="1" dirty="0">
              <a:solidFill>
                <a:schemeClr val="bg1"/>
              </a:solidFill>
              <a:ea typeface="Segoe UI Historic" panose="020B0502040204020203" pitchFamily="34" charset="0"/>
              <a:cs typeface="Segoe UI Historic" panose="020B0502040204020203" pitchFamily="34" charset="0"/>
            </a:endParaRPr>
          </a:p>
          <a:p>
            <a:pPr algn="ctr"/>
            <a:endParaRPr lang="en-US" sz="400" b="1" dirty="0">
              <a:solidFill>
                <a:schemeClr val="bg1"/>
              </a:solidFill>
              <a:ea typeface="Segoe UI Historic" panose="020B0502040204020203" pitchFamily="34" charset="0"/>
              <a:cs typeface="Segoe UI Historic" panose="020B0502040204020203" pitchFamily="34" charset="0"/>
            </a:endParaRPr>
          </a:p>
          <a:p>
            <a:pPr marL="285750" indent="-285750">
              <a:buFont typeface="Arial" panose="020B0604020202020204" pitchFamily="34" charset="0"/>
              <a:buChar char="•"/>
            </a:pPr>
            <a:r>
              <a:rPr lang="en-US" sz="1500" dirty="0">
                <a:solidFill>
                  <a:schemeClr val="bg1"/>
                </a:solidFill>
                <a:ea typeface="Segoe UI Historic" panose="020B0502040204020203" pitchFamily="34" charset="0"/>
                <a:cs typeface="Segoe UI Historic" panose="020B0502040204020203" pitchFamily="34" charset="0"/>
              </a:rPr>
              <a:t>10 targeted SEND Reviews per year (with leadership support)</a:t>
            </a:r>
          </a:p>
          <a:p>
            <a:endParaRPr lang="en-US" sz="400" dirty="0">
              <a:solidFill>
                <a:schemeClr val="bg1"/>
              </a:solidFill>
              <a:ea typeface="Segoe UI Historic" panose="020B0502040204020203" pitchFamily="34" charset="0"/>
              <a:cs typeface="Segoe UI Historic" panose="020B0502040204020203" pitchFamily="34" charset="0"/>
            </a:endParaRPr>
          </a:p>
          <a:p>
            <a:pPr marL="285750" indent="-285750">
              <a:buFont typeface="Arial" panose="020B0604020202020204" pitchFamily="34" charset="0"/>
              <a:buChar char="•"/>
            </a:pPr>
            <a:r>
              <a:rPr lang="en-US" sz="1500" dirty="0">
                <a:solidFill>
                  <a:schemeClr val="bg1"/>
                </a:solidFill>
                <a:ea typeface="Segoe UI Historic" panose="020B0502040204020203" pitchFamily="34" charset="0"/>
                <a:cs typeface="Segoe UI Historic" panose="020B0502040204020203" pitchFamily="34" charset="0"/>
              </a:rPr>
              <a:t>30 peer SEND Reviews per year</a:t>
            </a:r>
          </a:p>
          <a:p>
            <a:endParaRPr lang="en-US" sz="400" dirty="0">
              <a:solidFill>
                <a:schemeClr val="bg1"/>
              </a:solidFill>
              <a:ea typeface="Segoe UI Historic" panose="020B0502040204020203" pitchFamily="34" charset="0"/>
              <a:cs typeface="Segoe UI Historic" panose="020B0502040204020203" pitchFamily="34" charset="0"/>
            </a:endParaRPr>
          </a:p>
          <a:p>
            <a:pPr marL="285750" indent="-285750">
              <a:buFont typeface="Arial" panose="020B0604020202020204" pitchFamily="34" charset="0"/>
              <a:buChar char="•"/>
            </a:pPr>
            <a:r>
              <a:rPr lang="en-US" sz="1500" dirty="0">
                <a:solidFill>
                  <a:schemeClr val="bg1"/>
                </a:solidFill>
                <a:ea typeface="Segoe UI Historic" panose="020B0502040204020203" pitchFamily="34" charset="0"/>
                <a:cs typeface="Segoe UI Historic" panose="020B0502040204020203" pitchFamily="34" charset="0"/>
              </a:rPr>
              <a:t>Making the Difference </a:t>
            </a:r>
            <a:r>
              <a:rPr lang="en-US" sz="1500" dirty="0" err="1">
                <a:solidFill>
                  <a:schemeClr val="bg1"/>
                </a:solidFill>
                <a:ea typeface="Segoe UI Historic" panose="020B0502040204020203" pitchFamily="34" charset="0"/>
                <a:cs typeface="Segoe UI Historic" panose="020B0502040204020203" pitchFamily="34" charset="0"/>
              </a:rPr>
              <a:t>Programme</a:t>
            </a:r>
            <a:r>
              <a:rPr lang="en-US" sz="1500" dirty="0">
                <a:solidFill>
                  <a:schemeClr val="bg1"/>
                </a:solidFill>
                <a:ea typeface="Segoe UI Historic" panose="020B0502040204020203" pitchFamily="34" charset="0"/>
                <a:cs typeface="Segoe UI Historic" panose="020B0502040204020203" pitchFamily="34" charset="0"/>
              </a:rPr>
              <a:t> – 50 schools (2 cycles)</a:t>
            </a:r>
          </a:p>
          <a:p>
            <a:endParaRPr lang="en-GB" sz="400" dirty="0">
              <a:solidFill>
                <a:schemeClr val="bg1"/>
              </a:solidFill>
              <a:cs typeface="Segoe UI" panose="020B0502040204020203" pitchFamily="34" charset="0"/>
            </a:endParaRPr>
          </a:p>
          <a:p>
            <a:pPr marL="285750" indent="-285750">
              <a:buFont typeface="Arial" panose="020B0604020202020204" pitchFamily="34" charset="0"/>
              <a:buChar char="•"/>
            </a:pPr>
            <a:r>
              <a:rPr lang="en-GB" sz="1500" dirty="0">
                <a:solidFill>
                  <a:schemeClr val="bg1"/>
                </a:solidFill>
                <a:cs typeface="Segoe UI" panose="020B0502040204020203" pitchFamily="34" charset="0"/>
              </a:rPr>
              <a:t>Sector-led whole-school support</a:t>
            </a:r>
          </a:p>
          <a:p>
            <a:r>
              <a:rPr lang="en-GB" sz="1500" dirty="0">
                <a:solidFill>
                  <a:schemeClr val="bg1"/>
                </a:solidFill>
                <a:ea typeface="Segoe UI Historic" panose="020B0502040204020203" pitchFamily="34" charset="0"/>
                <a:cs typeface="Segoe UI" panose="020B0502040204020203" pitchFamily="34" charset="0"/>
              </a:rPr>
              <a:t>Commissioned via </a:t>
            </a:r>
            <a:r>
              <a:rPr lang="en-GB" sz="1500" dirty="0" err="1">
                <a:solidFill>
                  <a:schemeClr val="bg1"/>
                </a:solidFill>
                <a:ea typeface="Segoe UI Historic" panose="020B0502040204020203" pitchFamily="34" charset="0"/>
                <a:cs typeface="Segoe UI" panose="020B0502040204020203" pitchFamily="34" charset="0"/>
              </a:rPr>
              <a:t>LearnSheffield</a:t>
            </a:r>
            <a:endParaRPr lang="en-US" sz="1500" dirty="0">
              <a:solidFill>
                <a:schemeClr val="bg1"/>
              </a:solidFill>
              <a:ea typeface="Segoe UI Historic" panose="020B0502040204020203" pitchFamily="34" charset="0"/>
              <a:cs typeface="Segoe UI Historic" panose="020B0502040204020203" pitchFamily="34" charset="0"/>
            </a:endParaRPr>
          </a:p>
        </p:txBody>
      </p:sp>
      <p:sp>
        <p:nvSpPr>
          <p:cNvPr id="14" name="Rectangle 13">
            <a:extLst>
              <a:ext uri="{FF2B5EF4-FFF2-40B4-BE49-F238E27FC236}">
                <a16:creationId xmlns:a16="http://schemas.microsoft.com/office/drawing/2014/main" id="{F92A3CCD-7017-B54E-8A23-E507A78AD11E}"/>
              </a:ext>
            </a:extLst>
          </p:cNvPr>
          <p:cNvSpPr/>
          <p:nvPr/>
        </p:nvSpPr>
        <p:spPr>
          <a:xfrm rot="16200000">
            <a:off x="8235997" y="2888015"/>
            <a:ext cx="6125711" cy="1610035"/>
          </a:xfrm>
          <a:prstGeom prst="rect">
            <a:avLst/>
          </a:prstGeom>
          <a:solidFill>
            <a:schemeClr val="accent1">
              <a:lumMod val="75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216000" tIns="108000" rIns="144000" bIns="108000" rtlCol="0" anchor="t"/>
          <a:lstStyle/>
          <a:p>
            <a:pPr algn="ctr"/>
            <a:r>
              <a:rPr lang="en-US" sz="1500" b="1" dirty="0">
                <a:solidFill>
                  <a:schemeClr val="bg1"/>
                </a:solidFill>
                <a:ea typeface="Segoe UI Historic" panose="020B0502040204020203" pitchFamily="34" charset="0"/>
                <a:cs typeface="Segoe UI Historic" panose="020B0502040204020203" pitchFamily="34" charset="0"/>
              </a:rPr>
              <a:t>INCLUSION TASKFORCE: </a:t>
            </a:r>
          </a:p>
          <a:p>
            <a:pPr algn="ctr"/>
            <a:endParaRPr lang="en-GB" sz="400" b="1" dirty="0">
              <a:solidFill>
                <a:schemeClr val="bg1"/>
              </a:solidFill>
              <a:ea typeface="Segoe UI Historic" panose="020B0502040204020203" pitchFamily="34" charset="0"/>
              <a:cs typeface="Segoe UI Historic" panose="020B0502040204020203" pitchFamily="34" charset="0"/>
            </a:endParaRPr>
          </a:p>
          <a:p>
            <a:pPr algn="ctr"/>
            <a:r>
              <a:rPr lang="en-GB" sz="1500" b="1" dirty="0">
                <a:solidFill>
                  <a:schemeClr val="bg1"/>
                </a:solidFill>
                <a:ea typeface="Segoe UI Historic" panose="020B0502040204020203" pitchFamily="34" charset="0"/>
                <a:cs typeface="Segoe UI Historic" panose="020B0502040204020203" pitchFamily="34" charset="0"/>
              </a:rPr>
              <a:t>Governance, leadership and development</a:t>
            </a:r>
            <a:endParaRPr lang="en-US" sz="1500" b="1" dirty="0">
              <a:solidFill>
                <a:schemeClr val="bg1"/>
              </a:solidFill>
              <a:ea typeface="Segoe UI Historic" panose="020B0502040204020203" pitchFamily="34" charset="0"/>
              <a:cs typeface="Segoe UI Historic" panose="020B0502040204020203" pitchFamily="34" charset="0"/>
            </a:endParaRPr>
          </a:p>
          <a:p>
            <a:pPr algn="ctr"/>
            <a:endParaRPr lang="en-US" sz="1600" b="1" dirty="0">
              <a:solidFill>
                <a:schemeClr val="bg1"/>
              </a:solidFill>
              <a:ea typeface="Segoe UI Historic" panose="020B0502040204020203" pitchFamily="34" charset="0"/>
              <a:cs typeface="Segoe UI Historic" panose="020B0502040204020203" pitchFamily="34" charset="0"/>
            </a:endParaRPr>
          </a:p>
          <a:p>
            <a:pPr algn="ctr"/>
            <a:r>
              <a:rPr lang="en-US" sz="400" b="1" dirty="0">
                <a:solidFill>
                  <a:schemeClr val="bg1"/>
                </a:solidFill>
                <a:ea typeface="Segoe UI Historic" panose="020B0502040204020203" pitchFamily="34" charset="0"/>
                <a:cs typeface="Segoe UI Historic" panose="020B0502040204020203" pitchFamily="34" charset="0"/>
              </a:rPr>
              <a:t> </a:t>
            </a:r>
          </a:p>
          <a:p>
            <a:pPr algn="ctr"/>
            <a:r>
              <a:rPr lang="en-US" sz="1500" b="1" dirty="0">
                <a:solidFill>
                  <a:schemeClr val="bg1"/>
                </a:solidFill>
                <a:ea typeface="Segoe UI Historic" panose="020B0502040204020203" pitchFamily="34" charset="0"/>
                <a:cs typeface="Segoe UI Historic" panose="020B0502040204020203" pitchFamily="34" charset="0"/>
              </a:rPr>
              <a:t>Support for mainstream Inclusion &amp; SEND Processes</a:t>
            </a:r>
          </a:p>
          <a:p>
            <a:pPr algn="ctr"/>
            <a:endParaRPr lang="en-US" sz="400" b="1" dirty="0">
              <a:solidFill>
                <a:schemeClr val="bg1"/>
              </a:solidFill>
              <a:ea typeface="Segoe UI Historic" panose="020B0502040204020203" pitchFamily="34" charset="0"/>
              <a:cs typeface="Segoe UI Historic" panose="020B0502040204020203" pitchFamily="34" charset="0"/>
            </a:endParaRPr>
          </a:p>
          <a:p>
            <a:pPr marL="285750" indent="-285750">
              <a:buFont typeface="Arial" panose="020B0604020202020204" pitchFamily="34" charset="0"/>
              <a:buChar char="•"/>
            </a:pPr>
            <a:r>
              <a:rPr lang="en-US" sz="1500" dirty="0">
                <a:solidFill>
                  <a:schemeClr val="bg1"/>
                </a:solidFill>
                <a:ea typeface="Segoe UI Historic" panose="020B0502040204020203" pitchFamily="34" charset="0"/>
                <a:cs typeface="Segoe UI Historic" panose="020B0502040204020203" pitchFamily="34" charset="0"/>
              </a:rPr>
              <a:t>Locality SEND Strategic Groups</a:t>
            </a:r>
          </a:p>
          <a:p>
            <a:pPr marL="285750" indent="-285750">
              <a:buFont typeface="Arial" panose="020B0604020202020204" pitchFamily="34" charset="0"/>
              <a:buChar char="•"/>
            </a:pPr>
            <a:r>
              <a:rPr lang="en-US" sz="1500" dirty="0">
                <a:solidFill>
                  <a:schemeClr val="bg1"/>
                </a:solidFill>
                <a:ea typeface="Segoe UI Historic" panose="020B0502040204020203" pitchFamily="34" charset="0"/>
                <a:cs typeface="Segoe UI Historic" panose="020B0502040204020203" pitchFamily="34" charset="0"/>
              </a:rPr>
              <a:t>Citywide SENCo Team</a:t>
            </a:r>
          </a:p>
          <a:p>
            <a:pPr marL="285750" indent="-285750">
              <a:buFont typeface="Arial" panose="020B0604020202020204" pitchFamily="34" charset="0"/>
              <a:buChar char="•"/>
            </a:pPr>
            <a:r>
              <a:rPr lang="en-US" sz="1500" dirty="0">
                <a:solidFill>
                  <a:schemeClr val="bg1"/>
                </a:solidFill>
                <a:ea typeface="Segoe UI Historic" panose="020B0502040204020203" pitchFamily="34" charset="0"/>
                <a:cs typeface="Segoe UI Historic" panose="020B0502040204020203" pitchFamily="34" charset="0"/>
              </a:rPr>
              <a:t>Lead Practitioner Networks (Trauma Informed, SCERTs, Birmingham Toolkit)</a:t>
            </a:r>
          </a:p>
          <a:p>
            <a:pPr algn="ctr"/>
            <a:endParaRPr lang="en-US" sz="1600" b="1" dirty="0">
              <a:solidFill>
                <a:schemeClr val="bg1"/>
              </a:solidFill>
              <a:ea typeface="Segoe UI Historic" panose="020B0502040204020203" pitchFamily="34" charset="0"/>
              <a:cs typeface="Segoe UI Historic" panose="020B0502040204020203" pitchFamily="34" charset="0"/>
            </a:endParaRPr>
          </a:p>
        </p:txBody>
      </p:sp>
      <p:sp>
        <p:nvSpPr>
          <p:cNvPr id="17" name="TextBox 16">
            <a:extLst>
              <a:ext uri="{FF2B5EF4-FFF2-40B4-BE49-F238E27FC236}">
                <a16:creationId xmlns:a16="http://schemas.microsoft.com/office/drawing/2014/main" id="{E287F1AF-E800-7D4B-BBE7-9614ADD02955}"/>
              </a:ext>
            </a:extLst>
          </p:cNvPr>
          <p:cNvSpPr txBox="1"/>
          <p:nvPr/>
        </p:nvSpPr>
        <p:spPr>
          <a:xfrm>
            <a:off x="4480685" y="3312620"/>
            <a:ext cx="3214487" cy="707886"/>
          </a:xfrm>
          <a:prstGeom prst="rect">
            <a:avLst/>
          </a:prstGeom>
          <a:noFill/>
        </p:spPr>
        <p:txBody>
          <a:bodyPr wrap="square" rtlCol="0">
            <a:spAutoFit/>
          </a:bodyPr>
          <a:lstStyle/>
          <a:p>
            <a:pPr algn="ctr"/>
            <a:r>
              <a:rPr lang="en-GB" sz="1500" b="1" dirty="0">
                <a:solidFill>
                  <a:schemeClr val="accent1"/>
                </a:solidFill>
                <a:cs typeface="Segoe UI" panose="020B0502040204020203" pitchFamily="34" charset="0"/>
              </a:rPr>
              <a:t>Primary/Secondary Inclusion Panels</a:t>
            </a:r>
          </a:p>
          <a:p>
            <a:pPr algn="ctr"/>
            <a:r>
              <a:rPr lang="en-GB" sz="1200" dirty="0">
                <a:solidFill>
                  <a:schemeClr val="accent1"/>
                </a:solidFill>
                <a:cs typeface="Segoe UI" panose="020B0502040204020203" pitchFamily="34" charset="0"/>
              </a:rPr>
              <a:t>- multi-agency response to support pupils at risk of exclusion</a:t>
            </a:r>
          </a:p>
        </p:txBody>
      </p:sp>
      <p:sp>
        <p:nvSpPr>
          <p:cNvPr id="18" name="TextBox 17">
            <a:extLst>
              <a:ext uri="{FF2B5EF4-FFF2-40B4-BE49-F238E27FC236}">
                <a16:creationId xmlns:a16="http://schemas.microsoft.com/office/drawing/2014/main" id="{4B24BECD-B079-1746-9C18-D3DF506DB3D7}"/>
              </a:ext>
            </a:extLst>
          </p:cNvPr>
          <p:cNvSpPr txBox="1"/>
          <p:nvPr/>
        </p:nvSpPr>
        <p:spPr>
          <a:xfrm>
            <a:off x="2680359" y="5581808"/>
            <a:ext cx="6908800" cy="1169551"/>
          </a:xfrm>
          <a:prstGeom prst="rect">
            <a:avLst/>
          </a:prstGeom>
          <a:noFill/>
        </p:spPr>
        <p:txBody>
          <a:bodyPr wrap="square" lIns="91440" tIns="45720" rIns="91440" bIns="45720" rtlCol="0" anchor="t">
            <a:spAutoFit/>
          </a:bodyPr>
          <a:lstStyle/>
          <a:p>
            <a:pPr algn="ctr"/>
            <a:r>
              <a:rPr lang="en-GB" sz="1500" b="1" dirty="0">
                <a:solidFill>
                  <a:schemeClr val="accent1"/>
                </a:solidFill>
                <a:cs typeface="Segoe UI" panose="020B0502040204020203" pitchFamily="34" charset="0"/>
              </a:rPr>
              <a:t>Universal Offer - Developing a Culture and Ethos of Inclusion and Wellbeing </a:t>
            </a:r>
          </a:p>
          <a:p>
            <a:pPr algn="ctr"/>
            <a:r>
              <a:rPr lang="en-GB" sz="800" b="1" dirty="0">
                <a:solidFill>
                  <a:schemeClr val="accent1"/>
                </a:solidFill>
                <a:cs typeface="Segoe UI" panose="020B0502040204020203" pitchFamily="34" charset="0"/>
              </a:rPr>
              <a:t>  </a:t>
            </a:r>
          </a:p>
          <a:p>
            <a:pPr algn="ctr"/>
            <a:r>
              <a:rPr lang="en-GB" sz="1500" dirty="0">
                <a:solidFill>
                  <a:schemeClr val="accent1"/>
                </a:solidFill>
                <a:cs typeface="Segoe UI" panose="020B0502040204020203" pitchFamily="34" charset="0"/>
              </a:rPr>
              <a:t>Citywide adoption of Trauma Informed, Birmingham Toolkit &amp; SCERTS</a:t>
            </a:r>
          </a:p>
          <a:p>
            <a:pPr algn="ctr"/>
            <a:endParaRPr lang="en-GB" sz="800" dirty="0">
              <a:solidFill>
                <a:schemeClr val="accent1"/>
              </a:solidFill>
              <a:cs typeface="Segoe U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schemeClr val="accent1"/>
                </a:solidFill>
                <a:cs typeface="Segoe UI"/>
              </a:rPr>
              <a:t>… </a:t>
            </a:r>
            <a:r>
              <a:rPr kumimoji="0" lang="en-GB" sz="1200" b="0" i="0" u="none" strike="noStrike" kern="1200" cap="none" spc="0" normalizeH="0" baseline="0" noProof="0" dirty="0">
                <a:ln>
                  <a:noFill/>
                </a:ln>
                <a:solidFill>
                  <a:srgbClr val="4472C4"/>
                </a:solidFill>
                <a:effectLst/>
                <a:uLnTx/>
                <a:uFillTx/>
                <a:latin typeface="Calibri" panose="020F0502020204030204"/>
                <a:ea typeface="+mn-ea"/>
                <a:cs typeface="Segoe UI"/>
              </a:rPr>
              <a:t>…highly trained staff delivering excellent safeguarding, SEND and trauma informed understanding and practice. </a:t>
            </a:r>
            <a:r>
              <a:rPr lang="en-GB" sz="1200" dirty="0">
                <a:solidFill>
                  <a:schemeClr val="accent1"/>
                </a:solidFill>
                <a:cs typeface="Segoe UI"/>
              </a:rPr>
              <a:t>Further supported through Inclusion Taskforce </a:t>
            </a:r>
            <a:r>
              <a:rPr lang="en-US" sz="1200" dirty="0">
                <a:solidFill>
                  <a:schemeClr val="accent1"/>
                </a:solidFill>
                <a:ea typeface="Segoe UI Historic" panose="020B0502040204020203" pitchFamily="34" charset="0"/>
                <a:cs typeface="Segoe UI Historic" panose="020B0502040204020203" pitchFamily="34" charset="0"/>
              </a:rPr>
              <a:t>SENCo ‘core training’ offer</a:t>
            </a:r>
            <a:endParaRPr lang="en-GB" sz="1200" dirty="0">
              <a:solidFill>
                <a:schemeClr val="accent1"/>
              </a:solidFill>
              <a:cs typeface="Segoe UI"/>
            </a:endParaRPr>
          </a:p>
        </p:txBody>
      </p:sp>
      <p:sp>
        <p:nvSpPr>
          <p:cNvPr id="19" name="TextBox 18">
            <a:extLst>
              <a:ext uri="{FF2B5EF4-FFF2-40B4-BE49-F238E27FC236}">
                <a16:creationId xmlns:a16="http://schemas.microsoft.com/office/drawing/2014/main" id="{2C9CCE14-8C52-F94D-ADD3-3F20240EDBE5}"/>
              </a:ext>
            </a:extLst>
          </p:cNvPr>
          <p:cNvSpPr txBox="1"/>
          <p:nvPr/>
        </p:nvSpPr>
        <p:spPr>
          <a:xfrm>
            <a:off x="5159595" y="1704790"/>
            <a:ext cx="1676400" cy="553998"/>
          </a:xfrm>
          <a:prstGeom prst="rect">
            <a:avLst/>
          </a:prstGeom>
          <a:noFill/>
        </p:spPr>
        <p:txBody>
          <a:bodyPr wrap="square" lIns="91440" tIns="45720" rIns="91440" bIns="45720" rtlCol="0" anchor="t">
            <a:spAutoFit/>
          </a:bodyPr>
          <a:lstStyle/>
          <a:p>
            <a:pPr algn="ctr"/>
            <a:r>
              <a:rPr lang="en-GB" sz="1500" b="1" dirty="0">
                <a:solidFill>
                  <a:schemeClr val="accent1"/>
                </a:solidFill>
                <a:cs typeface="Segoe UI"/>
              </a:rPr>
              <a:t>Specialist, IR and PRU provision</a:t>
            </a:r>
            <a:endParaRPr lang="en-GB" sz="1500" b="1" dirty="0">
              <a:solidFill>
                <a:schemeClr val="accent1"/>
              </a:solidFill>
              <a:cs typeface="Segoe UI" panose="020B0502040204020203" pitchFamily="34" charset="0"/>
            </a:endParaRPr>
          </a:p>
        </p:txBody>
      </p:sp>
      <p:sp>
        <p:nvSpPr>
          <p:cNvPr id="20" name="TextBox 19">
            <a:extLst>
              <a:ext uri="{FF2B5EF4-FFF2-40B4-BE49-F238E27FC236}">
                <a16:creationId xmlns:a16="http://schemas.microsoft.com/office/drawing/2014/main" id="{9A052A28-6737-434E-8AD3-C11CFD552B70}"/>
              </a:ext>
            </a:extLst>
          </p:cNvPr>
          <p:cNvSpPr txBox="1"/>
          <p:nvPr/>
        </p:nvSpPr>
        <p:spPr>
          <a:xfrm>
            <a:off x="3630832" y="5040070"/>
            <a:ext cx="4848546" cy="507831"/>
          </a:xfrm>
          <a:prstGeom prst="rect">
            <a:avLst/>
          </a:prstGeom>
          <a:noFill/>
        </p:spPr>
        <p:txBody>
          <a:bodyPr wrap="square" rtlCol="0">
            <a:spAutoFit/>
          </a:bodyPr>
          <a:lstStyle/>
          <a:p>
            <a:pPr algn="ctr"/>
            <a:r>
              <a:rPr lang="en-GB" sz="1500" b="1" dirty="0">
                <a:solidFill>
                  <a:schemeClr val="accent1"/>
                </a:solidFill>
                <a:cs typeface="Segoe UI" panose="020B0502040204020203" pitchFamily="34" charset="0"/>
              </a:rPr>
              <a:t>Team around the school</a:t>
            </a:r>
          </a:p>
          <a:p>
            <a:pPr algn="ctr"/>
            <a:r>
              <a:rPr lang="en-GB" sz="1200" dirty="0">
                <a:solidFill>
                  <a:schemeClr val="accent1"/>
                </a:solidFill>
                <a:cs typeface="Segoe UI" panose="020B0502040204020203" pitchFamily="34" charset="0"/>
              </a:rPr>
              <a:t>- Vulnerable Learner Focus</a:t>
            </a:r>
          </a:p>
        </p:txBody>
      </p:sp>
      <p:sp>
        <p:nvSpPr>
          <p:cNvPr id="23" name="Rectangle 22">
            <a:extLst>
              <a:ext uri="{FF2B5EF4-FFF2-40B4-BE49-F238E27FC236}">
                <a16:creationId xmlns:a16="http://schemas.microsoft.com/office/drawing/2014/main" id="{BBC5D68C-D164-9349-9C83-07AC18DA9F07}"/>
              </a:ext>
            </a:extLst>
          </p:cNvPr>
          <p:cNvSpPr/>
          <p:nvPr/>
        </p:nvSpPr>
        <p:spPr>
          <a:xfrm>
            <a:off x="683005" y="150345"/>
            <a:ext cx="11144249" cy="472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08000" rIns="144000" bIns="108000" rtlCol="0" anchor="t"/>
          <a:lstStyle/>
          <a:p>
            <a:pPr algn="ctr"/>
            <a:r>
              <a:rPr lang="en-GB" sz="2000" b="1" dirty="0">
                <a:solidFill>
                  <a:schemeClr val="accent1"/>
                </a:solidFill>
              </a:rPr>
              <a:t>Sheffield Inclusion Model: to support achievement, health and well-being for all Sheffield pupils</a:t>
            </a:r>
            <a:endParaRPr lang="en-US" sz="2000" b="1" dirty="0">
              <a:solidFill>
                <a:schemeClr val="accent1"/>
              </a:solidFill>
            </a:endParaRPr>
          </a:p>
          <a:p>
            <a:pPr algn="r"/>
            <a:endParaRPr lang="en-US" sz="2400" b="1" dirty="0">
              <a:solidFill>
                <a:schemeClr val="accent1">
                  <a:lumMod val="75000"/>
                </a:schemeClr>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1" name="TextBox 20">
            <a:extLst>
              <a:ext uri="{FF2B5EF4-FFF2-40B4-BE49-F238E27FC236}">
                <a16:creationId xmlns:a16="http://schemas.microsoft.com/office/drawing/2014/main" id="{DAD02860-9C0B-FA4A-80E0-8B687825902A}"/>
              </a:ext>
            </a:extLst>
          </p:cNvPr>
          <p:cNvSpPr txBox="1"/>
          <p:nvPr/>
        </p:nvSpPr>
        <p:spPr>
          <a:xfrm>
            <a:off x="4554670" y="2367927"/>
            <a:ext cx="3160179" cy="738664"/>
          </a:xfrm>
          <a:prstGeom prst="rect">
            <a:avLst/>
          </a:prstGeom>
          <a:noFill/>
        </p:spPr>
        <p:txBody>
          <a:bodyPr wrap="square" rtlCol="0">
            <a:spAutoFit/>
          </a:bodyPr>
          <a:lstStyle/>
          <a:p>
            <a:pPr algn="ctr"/>
            <a:r>
              <a:rPr lang="en-US" sz="1500" b="1" dirty="0">
                <a:solidFill>
                  <a:schemeClr val="accent1"/>
                </a:solidFill>
                <a:ea typeface="Segoe UI Historic" panose="020B0502040204020203" pitchFamily="34" charset="0"/>
                <a:cs typeface="Segoe UI Historic" panose="020B0502040204020203" pitchFamily="34" charset="0"/>
              </a:rPr>
              <a:t>Central EHC </a:t>
            </a:r>
          </a:p>
          <a:p>
            <a:pPr algn="ctr"/>
            <a:r>
              <a:rPr lang="en-US" sz="1500" b="1" dirty="0">
                <a:solidFill>
                  <a:schemeClr val="accent1"/>
                </a:solidFill>
                <a:ea typeface="Segoe UI Historic" panose="020B0502040204020203" pitchFamily="34" charset="0"/>
                <a:cs typeface="Segoe UI Historic" panose="020B0502040204020203" pitchFamily="34" charset="0"/>
              </a:rPr>
              <a:t>Panel</a:t>
            </a:r>
          </a:p>
          <a:p>
            <a:pPr algn="ctr"/>
            <a:r>
              <a:rPr lang="en-US" sz="1200" dirty="0">
                <a:solidFill>
                  <a:schemeClr val="accent1"/>
                </a:solidFill>
                <a:ea typeface="Segoe UI Historic" panose="020B0502040204020203" pitchFamily="34" charset="0"/>
                <a:cs typeface="Segoe UI Historic" panose="020B0502040204020203" pitchFamily="34" charset="0"/>
              </a:rPr>
              <a:t>- Statutory decision making</a:t>
            </a:r>
          </a:p>
        </p:txBody>
      </p:sp>
      <p:sp>
        <p:nvSpPr>
          <p:cNvPr id="25" name="Rectangle 24">
            <a:extLst>
              <a:ext uri="{FF2B5EF4-FFF2-40B4-BE49-F238E27FC236}">
                <a16:creationId xmlns:a16="http://schemas.microsoft.com/office/drawing/2014/main" id="{728FE5DD-8AE6-534A-A8CB-04C3567B76F6}"/>
              </a:ext>
            </a:extLst>
          </p:cNvPr>
          <p:cNvSpPr/>
          <p:nvPr/>
        </p:nvSpPr>
        <p:spPr>
          <a:xfrm rot="16200000">
            <a:off x="1265448" y="3580634"/>
            <a:ext cx="2365886" cy="1464226"/>
          </a:xfrm>
          <a:prstGeom prst="rect">
            <a:avLst/>
          </a:prstGeom>
          <a:solidFill>
            <a:schemeClr val="accent1">
              <a:lumMod val="60000"/>
              <a:lumOff val="4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216000" tIns="108000" rIns="144000" bIns="108000" rtlCol="0" anchor="t"/>
          <a:lstStyle/>
          <a:p>
            <a:pPr algn="ctr"/>
            <a:r>
              <a:rPr lang="en-GB" sz="1500" b="1" dirty="0">
                <a:solidFill>
                  <a:schemeClr val="bg1"/>
                </a:solidFill>
                <a:ea typeface="Segoe UI Historic" panose="020B0502040204020203" pitchFamily="34" charset="0"/>
                <a:cs typeface="Segoe UI Historic" panose="020B0502040204020203" pitchFamily="34" charset="0"/>
              </a:rPr>
              <a:t>Multi-agency data, information gathering, and analysis</a:t>
            </a:r>
            <a:endParaRPr lang="en-GB" sz="1500" dirty="0">
              <a:solidFill>
                <a:schemeClr val="bg1"/>
              </a:solidFill>
              <a:ea typeface="Segoe UI Historic" panose="020B0502040204020203" pitchFamily="34" charset="0"/>
              <a:cs typeface="Segoe UI Historic" panose="020B0502040204020203" pitchFamily="34" charset="0"/>
            </a:endParaRPr>
          </a:p>
          <a:p>
            <a:pPr algn="ctr"/>
            <a:endParaRPr lang="en-US" sz="400" dirty="0">
              <a:solidFill>
                <a:schemeClr val="bg1"/>
              </a:solidFill>
              <a:ea typeface="Segoe UI Historic" panose="020B0502040204020203" pitchFamily="34" charset="0"/>
              <a:cs typeface="Segoe UI Historic" panose="020B0502040204020203" pitchFamily="34" charset="0"/>
            </a:endParaRPr>
          </a:p>
          <a:p>
            <a:pPr algn="ctr"/>
            <a:r>
              <a:rPr lang="en-US" sz="1500" dirty="0">
                <a:solidFill>
                  <a:schemeClr val="bg1"/>
                </a:solidFill>
                <a:ea typeface="Segoe UI Historic" panose="020B0502040204020203" pitchFamily="34" charset="0"/>
                <a:cs typeface="Segoe UI Historic" panose="020B0502040204020203" pitchFamily="34" charset="0"/>
              </a:rPr>
              <a:t>At an individual, school, locality, and citywide level</a:t>
            </a:r>
          </a:p>
        </p:txBody>
      </p:sp>
      <p:sp>
        <p:nvSpPr>
          <p:cNvPr id="5" name="TextBox 4">
            <a:extLst>
              <a:ext uri="{FF2B5EF4-FFF2-40B4-BE49-F238E27FC236}">
                <a16:creationId xmlns:a16="http://schemas.microsoft.com/office/drawing/2014/main" id="{4EACA72B-C823-884A-93F5-4528A38E06C2}"/>
              </a:ext>
            </a:extLst>
          </p:cNvPr>
          <p:cNvSpPr txBox="1"/>
          <p:nvPr/>
        </p:nvSpPr>
        <p:spPr>
          <a:xfrm>
            <a:off x="1709799" y="747013"/>
            <a:ext cx="8697397" cy="553998"/>
          </a:xfrm>
          <a:prstGeom prst="rect">
            <a:avLst/>
          </a:prstGeom>
          <a:solidFill>
            <a:schemeClr val="bg1"/>
          </a:solidFill>
          <a:ln>
            <a:noFill/>
          </a:ln>
        </p:spPr>
        <p:txBody>
          <a:bodyPr wrap="square" rtlCol="0">
            <a:spAutoFit/>
          </a:bodyPr>
          <a:lstStyle/>
          <a:p>
            <a:r>
              <a:rPr lang="en-GB" sz="1500" b="1" dirty="0">
                <a:solidFill>
                  <a:schemeClr val="accent1"/>
                </a:solidFill>
              </a:rPr>
              <a:t>Inclusion Strategy Vision: </a:t>
            </a:r>
            <a:r>
              <a:rPr lang="en-GB" sz="1500" dirty="0">
                <a:solidFill>
                  <a:schemeClr val="accent1"/>
                </a:solidFill>
              </a:rPr>
              <a:t>Sheffield will be an inclusive city where we work together to ensure that all children and young people get the right support at the right time so that they can live a happy and fulfilled life.</a:t>
            </a:r>
          </a:p>
        </p:txBody>
      </p:sp>
      <p:sp>
        <p:nvSpPr>
          <p:cNvPr id="26" name="TextBox 25">
            <a:extLst>
              <a:ext uri="{FF2B5EF4-FFF2-40B4-BE49-F238E27FC236}">
                <a16:creationId xmlns:a16="http://schemas.microsoft.com/office/drawing/2014/main" id="{661D43F5-D8BB-4942-82E2-47CD29C8893B}"/>
              </a:ext>
            </a:extLst>
          </p:cNvPr>
          <p:cNvSpPr txBox="1"/>
          <p:nvPr/>
        </p:nvSpPr>
        <p:spPr>
          <a:xfrm>
            <a:off x="3839273" y="3958197"/>
            <a:ext cx="2457355" cy="1061829"/>
          </a:xfrm>
          <a:prstGeom prst="rect">
            <a:avLst/>
          </a:prstGeom>
          <a:noFill/>
        </p:spPr>
        <p:txBody>
          <a:bodyPr wrap="square" rtlCol="0">
            <a:spAutoFit/>
          </a:bodyPr>
          <a:lstStyle/>
          <a:p>
            <a:pPr algn="ctr"/>
            <a:r>
              <a:rPr lang="en-GB" sz="1500" b="1" dirty="0">
                <a:solidFill>
                  <a:schemeClr val="accent1"/>
                </a:solidFill>
                <a:cs typeface="Segoe UI" panose="020B0502040204020203" pitchFamily="34" charset="0"/>
              </a:rPr>
              <a:t>Locality Stage 1 Panels</a:t>
            </a:r>
          </a:p>
          <a:p>
            <a:pPr marL="171450" indent="-171450" algn="ctr">
              <a:buFontTx/>
              <a:buChar char="-"/>
            </a:pPr>
            <a:r>
              <a:rPr lang="en-GB" sz="1200" dirty="0">
                <a:solidFill>
                  <a:schemeClr val="accent1"/>
                </a:solidFill>
                <a:cs typeface="Segoe UI" panose="020B0502040204020203" pitchFamily="34" charset="0"/>
              </a:rPr>
              <a:t>My Plan QA/supporting graduated response</a:t>
            </a:r>
          </a:p>
          <a:p>
            <a:pPr marL="171450" indent="-171450" algn="ctr">
              <a:buFontTx/>
              <a:buChar char="-"/>
            </a:pPr>
            <a:r>
              <a:rPr lang="en-GB" sz="1200" dirty="0">
                <a:solidFill>
                  <a:schemeClr val="accent1"/>
                </a:solidFill>
                <a:cs typeface="Segoe UI" panose="020B0502040204020203" pitchFamily="34" charset="0"/>
              </a:rPr>
              <a:t>Pilot in B: Stage 1 locality multi-agency panel</a:t>
            </a:r>
          </a:p>
        </p:txBody>
      </p:sp>
      <p:sp>
        <p:nvSpPr>
          <p:cNvPr id="27" name="TextBox 26">
            <a:extLst>
              <a:ext uri="{FF2B5EF4-FFF2-40B4-BE49-F238E27FC236}">
                <a16:creationId xmlns:a16="http://schemas.microsoft.com/office/drawing/2014/main" id="{CCC07E96-D770-6847-9C08-1087D5B4D277}"/>
              </a:ext>
            </a:extLst>
          </p:cNvPr>
          <p:cNvSpPr txBox="1"/>
          <p:nvPr/>
        </p:nvSpPr>
        <p:spPr>
          <a:xfrm>
            <a:off x="6213719" y="3957523"/>
            <a:ext cx="1983127" cy="877163"/>
          </a:xfrm>
          <a:prstGeom prst="rect">
            <a:avLst/>
          </a:prstGeom>
          <a:noFill/>
        </p:spPr>
        <p:txBody>
          <a:bodyPr wrap="square" rtlCol="0">
            <a:spAutoFit/>
          </a:bodyPr>
          <a:lstStyle/>
          <a:p>
            <a:pPr algn="ctr"/>
            <a:r>
              <a:rPr lang="en-GB" sz="1500" b="1" dirty="0">
                <a:solidFill>
                  <a:schemeClr val="accent1"/>
                </a:solidFill>
                <a:cs typeface="Segoe UI" panose="020B0502040204020203" pitchFamily="34" charset="0"/>
              </a:rPr>
              <a:t>Locality Stage 2 Panels</a:t>
            </a:r>
          </a:p>
          <a:p>
            <a:pPr algn="ctr"/>
            <a:r>
              <a:rPr lang="en-GB" sz="1200" dirty="0">
                <a:solidFill>
                  <a:schemeClr val="accent1"/>
                </a:solidFill>
                <a:cs typeface="Segoe UI" panose="020B0502040204020203" pitchFamily="34" charset="0"/>
              </a:rPr>
              <a:t>- Supporting graduated response/preparing request to assess</a:t>
            </a:r>
          </a:p>
        </p:txBody>
      </p:sp>
      <p:cxnSp>
        <p:nvCxnSpPr>
          <p:cNvPr id="28" name="Straight Connector 27">
            <a:extLst>
              <a:ext uri="{FF2B5EF4-FFF2-40B4-BE49-F238E27FC236}">
                <a16:creationId xmlns:a16="http://schemas.microsoft.com/office/drawing/2014/main" id="{9C4976D2-28CC-4459-BF2F-2C4E14E1600C}"/>
              </a:ext>
            </a:extLst>
          </p:cNvPr>
          <p:cNvCxnSpPr>
            <a:cxnSpLocks/>
          </p:cNvCxnSpPr>
          <p:nvPr/>
        </p:nvCxnSpPr>
        <p:spPr>
          <a:xfrm>
            <a:off x="4880735" y="3129804"/>
            <a:ext cx="23487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B075658C-7590-407B-A2A1-9DE083750732}"/>
              </a:ext>
            </a:extLst>
          </p:cNvPr>
          <p:cNvSpPr/>
          <p:nvPr/>
        </p:nvSpPr>
        <p:spPr>
          <a:xfrm rot="16200000">
            <a:off x="7682109" y="2650203"/>
            <a:ext cx="4006916" cy="1464227"/>
          </a:xfrm>
          <a:prstGeom prst="rect">
            <a:avLst/>
          </a:prstGeom>
          <a:solidFill>
            <a:schemeClr val="accent1">
              <a:lumMod val="60000"/>
              <a:lumOff val="4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216000" tIns="108000" rIns="144000" bIns="108000" rtlCol="0" anchor="t"/>
          <a:lstStyle/>
          <a:p>
            <a:pPr algn="ctr"/>
            <a:r>
              <a:rPr lang="en-GB" sz="1500" b="1" dirty="0">
                <a:solidFill>
                  <a:schemeClr val="bg1"/>
                </a:solidFill>
                <a:ea typeface="Segoe UI Historic" panose="020B0502040204020203" pitchFamily="34" charset="0"/>
                <a:cs typeface="Segoe UI Historic" panose="020B0502040204020203" pitchFamily="34" charset="0"/>
              </a:rPr>
              <a:t>Interventions for children and young people</a:t>
            </a:r>
          </a:p>
          <a:p>
            <a:pPr algn="ctr"/>
            <a:endParaRPr lang="en-US" sz="400" dirty="0">
              <a:solidFill>
                <a:schemeClr val="bg1"/>
              </a:solidFill>
              <a:ea typeface="Segoe UI Historic" panose="020B0502040204020203" pitchFamily="34" charset="0"/>
              <a:cs typeface="Segoe UI Historic" panose="020B0502040204020203" pitchFamily="34" charset="0"/>
            </a:endParaRPr>
          </a:p>
          <a:p>
            <a:r>
              <a:rPr lang="en-US" sz="1500" dirty="0">
                <a:solidFill>
                  <a:schemeClr val="bg1"/>
                </a:solidFill>
                <a:ea typeface="Segoe UI Historic" panose="020B0502040204020203" pitchFamily="34" charset="0"/>
                <a:cs typeface="Segoe UI Historic" panose="020B0502040204020203" pitchFamily="34" charset="0"/>
              </a:rPr>
              <a:t>For example:</a:t>
            </a:r>
          </a:p>
          <a:p>
            <a:pPr marL="285750" indent="-285750">
              <a:buFont typeface="Arial" panose="020B0604020202020204" pitchFamily="34" charset="0"/>
              <a:buChar char="•"/>
            </a:pPr>
            <a:r>
              <a:rPr lang="en-US" sz="1500" dirty="0">
                <a:solidFill>
                  <a:schemeClr val="bg1"/>
                </a:solidFill>
                <a:ea typeface="Segoe UI Historic" panose="020B0502040204020203" pitchFamily="34" charset="0"/>
                <a:cs typeface="Segoe UI Historic" panose="020B0502040204020203" pitchFamily="34" charset="0"/>
              </a:rPr>
              <a:t>Mental Health Support Teams</a:t>
            </a:r>
          </a:p>
          <a:p>
            <a:pPr marL="285750" indent="-285750">
              <a:buFont typeface="Arial" panose="020B0604020202020204" pitchFamily="34" charset="0"/>
              <a:buChar char="•"/>
            </a:pPr>
            <a:r>
              <a:rPr lang="en-US" sz="1500" dirty="0">
                <a:solidFill>
                  <a:schemeClr val="bg1"/>
                </a:solidFill>
                <a:ea typeface="Segoe UI Historic" panose="020B0502040204020203" pitchFamily="34" charset="0"/>
                <a:cs typeface="Segoe UI Historic" panose="020B0502040204020203" pitchFamily="34" charset="0"/>
              </a:rPr>
              <a:t>Alternative curriculum provision</a:t>
            </a:r>
          </a:p>
          <a:p>
            <a:pPr marL="285750" indent="-285750">
              <a:buFont typeface="Arial" panose="020B0604020202020204" pitchFamily="34" charset="0"/>
              <a:buChar char="•"/>
            </a:pPr>
            <a:r>
              <a:rPr lang="en-US" sz="1500" dirty="0">
                <a:solidFill>
                  <a:schemeClr val="bg1"/>
                </a:solidFill>
                <a:ea typeface="Segoe UI Historic" panose="020B0502040204020203" pitchFamily="34" charset="0"/>
                <a:cs typeface="Segoe UI Historic" panose="020B0502040204020203" pitchFamily="34" charset="0"/>
              </a:rPr>
              <a:t>SALT</a:t>
            </a:r>
          </a:p>
          <a:p>
            <a:pPr marL="285750" indent="-285750">
              <a:buFont typeface="Arial" panose="020B0604020202020204" pitchFamily="34" charset="0"/>
              <a:buChar char="•"/>
            </a:pPr>
            <a:r>
              <a:rPr lang="en-US" sz="1500" dirty="0">
                <a:solidFill>
                  <a:schemeClr val="bg1"/>
                </a:solidFill>
                <a:ea typeface="Segoe UI Historic" panose="020B0502040204020203" pitchFamily="34" charset="0"/>
                <a:cs typeface="Segoe UI Historic" panose="020B0502040204020203" pitchFamily="34" charset="0"/>
              </a:rPr>
              <a:t>Educational Psychology Service</a:t>
            </a:r>
          </a:p>
        </p:txBody>
      </p:sp>
      <p:sp>
        <p:nvSpPr>
          <p:cNvPr id="22" name="Right Arrow 1">
            <a:extLst>
              <a:ext uri="{FF2B5EF4-FFF2-40B4-BE49-F238E27FC236}">
                <a16:creationId xmlns:a16="http://schemas.microsoft.com/office/drawing/2014/main" id="{55C94095-CD71-4288-9D0F-614F050F2993}"/>
              </a:ext>
            </a:extLst>
          </p:cNvPr>
          <p:cNvSpPr/>
          <p:nvPr/>
        </p:nvSpPr>
        <p:spPr>
          <a:xfrm>
            <a:off x="3427038" y="3384255"/>
            <a:ext cx="767924" cy="722273"/>
          </a:xfrm>
          <a:prstGeom prst="rightArrow">
            <a:avLst/>
          </a:prstGeom>
          <a:solidFill>
            <a:schemeClr val="accent1">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8">
            <a:extLst>
              <a:ext uri="{FF2B5EF4-FFF2-40B4-BE49-F238E27FC236}">
                <a16:creationId xmlns:a16="http://schemas.microsoft.com/office/drawing/2014/main" id="{77AF869F-1C75-447A-8568-1BA33EBA0B42}"/>
              </a:ext>
            </a:extLst>
          </p:cNvPr>
          <p:cNvSpPr/>
          <p:nvPr/>
        </p:nvSpPr>
        <p:spPr>
          <a:xfrm rot="10800000">
            <a:off x="8027164" y="3395269"/>
            <a:ext cx="863476" cy="711259"/>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171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F087A-3535-4AC4-A374-5F04EF9DBB32}"/>
              </a:ext>
            </a:extLst>
          </p:cNvPr>
          <p:cNvSpPr txBox="1"/>
          <p:nvPr/>
        </p:nvSpPr>
        <p:spPr>
          <a:xfrm>
            <a:off x="584202" y="979975"/>
            <a:ext cx="11689079" cy="400110"/>
          </a:xfrm>
          <a:prstGeom prst="rect">
            <a:avLst/>
          </a:prstGeom>
          <a:solidFill>
            <a:schemeClr val="bg1"/>
          </a:solidFill>
          <a:ln>
            <a:noFill/>
          </a:ln>
        </p:spPr>
        <p:txBody>
          <a:bodyPr wrap="square" rtlCol="0">
            <a:spAutoFit/>
          </a:bodyPr>
          <a:lstStyle/>
          <a:p>
            <a:r>
              <a:rPr lang="en-GB" sz="2000" dirty="0">
                <a:solidFill>
                  <a:schemeClr val="accent1"/>
                </a:solidFill>
              </a:rPr>
              <a:t>Web links are embedded below. Information available at </a:t>
            </a:r>
            <a:r>
              <a:rPr lang="en-GB" sz="2000" dirty="0">
                <a:solidFill>
                  <a:schemeClr val="accent1"/>
                </a:solidFill>
                <a:hlinkClick r:id="rId2"/>
              </a:rPr>
              <a:t>www.learnsheffield.co.uk/inclusiontaskforce</a:t>
            </a:r>
            <a:r>
              <a:rPr lang="en-GB" sz="2000" dirty="0">
                <a:solidFill>
                  <a:schemeClr val="accent1"/>
                </a:solidFill>
              </a:rPr>
              <a:t>   </a:t>
            </a:r>
          </a:p>
        </p:txBody>
      </p:sp>
      <p:sp>
        <p:nvSpPr>
          <p:cNvPr id="29" name="TextBox 28">
            <a:extLst>
              <a:ext uri="{FF2B5EF4-FFF2-40B4-BE49-F238E27FC236}">
                <a16:creationId xmlns:a16="http://schemas.microsoft.com/office/drawing/2014/main" id="{E023FDA0-8E1A-46B5-8E34-D6A8BA4445E2}"/>
              </a:ext>
            </a:extLst>
          </p:cNvPr>
          <p:cNvSpPr txBox="1"/>
          <p:nvPr/>
        </p:nvSpPr>
        <p:spPr>
          <a:xfrm>
            <a:off x="858520" y="346447"/>
            <a:ext cx="10474960" cy="553998"/>
          </a:xfrm>
          <a:prstGeom prst="rect">
            <a:avLst/>
          </a:prstGeom>
          <a:solidFill>
            <a:schemeClr val="bg1"/>
          </a:solidFill>
          <a:ln>
            <a:noFill/>
          </a:ln>
        </p:spPr>
        <p:txBody>
          <a:bodyPr wrap="square" rtlCol="0">
            <a:spAutoFit/>
          </a:bodyPr>
          <a:lstStyle/>
          <a:p>
            <a:pPr algn="ctr"/>
            <a:r>
              <a:rPr lang="en-GB" sz="3000" b="1" dirty="0">
                <a:solidFill>
                  <a:schemeClr val="accent1"/>
                </a:solidFill>
              </a:rPr>
              <a:t>Accessing support within the Sheffield Inclusion Model</a:t>
            </a:r>
            <a:endParaRPr lang="en-GB" sz="3000" dirty="0">
              <a:solidFill>
                <a:schemeClr val="accent1"/>
              </a:solidFill>
            </a:endParaRPr>
          </a:p>
        </p:txBody>
      </p:sp>
      <p:graphicFrame>
        <p:nvGraphicFramePr>
          <p:cNvPr id="2" name="Table 2">
            <a:extLst>
              <a:ext uri="{FF2B5EF4-FFF2-40B4-BE49-F238E27FC236}">
                <a16:creationId xmlns:a16="http://schemas.microsoft.com/office/drawing/2014/main" id="{37ABE880-D6DF-4708-9500-30958C8656BB}"/>
              </a:ext>
            </a:extLst>
          </p:cNvPr>
          <p:cNvGraphicFramePr>
            <a:graphicFrameLocks noGrp="1"/>
          </p:cNvGraphicFramePr>
          <p:nvPr/>
        </p:nvGraphicFramePr>
        <p:xfrm>
          <a:off x="584202" y="1539146"/>
          <a:ext cx="11186157" cy="5125720"/>
        </p:xfrm>
        <a:graphic>
          <a:graphicData uri="http://schemas.openxmlformats.org/drawingml/2006/table">
            <a:tbl>
              <a:tblPr firstRow="1" bandRow="1">
                <a:tableStyleId>{5C22544A-7EE6-4342-B048-85BDC9FD1C3A}</a:tableStyleId>
              </a:tblPr>
              <a:tblGrid>
                <a:gridCol w="4272279">
                  <a:extLst>
                    <a:ext uri="{9D8B030D-6E8A-4147-A177-3AD203B41FA5}">
                      <a16:colId xmlns:a16="http://schemas.microsoft.com/office/drawing/2014/main" val="134252213"/>
                    </a:ext>
                  </a:extLst>
                </a:gridCol>
                <a:gridCol w="6913878">
                  <a:extLst>
                    <a:ext uri="{9D8B030D-6E8A-4147-A177-3AD203B41FA5}">
                      <a16:colId xmlns:a16="http://schemas.microsoft.com/office/drawing/2014/main" val="3010570590"/>
                    </a:ext>
                  </a:extLst>
                </a:gridCol>
              </a:tblGrid>
              <a:tr h="370840">
                <a:tc>
                  <a:txBody>
                    <a:bodyPr/>
                    <a:lstStyle/>
                    <a:p>
                      <a:r>
                        <a:rPr lang="en-GB" dirty="0"/>
                        <a:t>Type of support</a:t>
                      </a:r>
                    </a:p>
                  </a:txBody>
                  <a:tcPr/>
                </a:tc>
                <a:tc>
                  <a:txBody>
                    <a:bodyPr/>
                    <a:lstStyle/>
                    <a:p>
                      <a:r>
                        <a:rPr lang="en-GB" dirty="0"/>
                        <a:t>How to access</a:t>
                      </a:r>
                    </a:p>
                  </a:txBody>
                  <a:tcPr/>
                </a:tc>
                <a:extLst>
                  <a:ext uri="{0D108BD9-81ED-4DB2-BD59-A6C34878D82A}">
                    <a16:rowId xmlns:a16="http://schemas.microsoft.com/office/drawing/2014/main" val="375496655"/>
                  </a:ext>
                </a:extLst>
              </a:tr>
              <a:tr h="370840">
                <a:tc>
                  <a:txBody>
                    <a:bodyPr/>
                    <a:lstStyle/>
                    <a:p>
                      <a:r>
                        <a:rPr lang="en-GB" dirty="0">
                          <a:solidFill>
                            <a:schemeClr val="accent1">
                              <a:lumMod val="50000"/>
                            </a:schemeClr>
                          </a:solidFill>
                        </a:rPr>
                        <a:t>SEND and inclusion training </a:t>
                      </a:r>
                    </a:p>
                    <a:p>
                      <a:r>
                        <a:rPr lang="en-GB" dirty="0">
                          <a:solidFill>
                            <a:schemeClr val="accent1">
                              <a:lumMod val="50000"/>
                            </a:schemeClr>
                          </a:solidFill>
                        </a:rPr>
                        <a:t>- Including Trauma informed, Birmingham toolkit, SCERTS and SENCO ‘core training’</a:t>
                      </a:r>
                    </a:p>
                  </a:txBody>
                  <a:tcPr/>
                </a:tc>
                <a:tc>
                  <a:txBody>
                    <a:bodyPr/>
                    <a:lstStyle/>
                    <a:p>
                      <a:r>
                        <a:rPr lang="en-GB" sz="1800" kern="1200" dirty="0">
                          <a:solidFill>
                            <a:schemeClr val="accent1">
                              <a:lumMod val="50000"/>
                            </a:schemeClr>
                          </a:solidFill>
                          <a:latin typeface="+mn-lt"/>
                          <a:ea typeface="+mn-ea"/>
                          <a:cs typeface="+mn-cs"/>
                        </a:rPr>
                        <a:t>All training advertised on the Inclusion Taskforce section of the Learn Sheffield website. Click </a:t>
                      </a:r>
                      <a:r>
                        <a:rPr lang="en-GB" dirty="0">
                          <a:solidFill>
                            <a:schemeClr val="accent1">
                              <a:lumMod val="50000"/>
                            </a:schemeClr>
                          </a:solidFill>
                          <a:hlinkClick r:id="rId3"/>
                        </a:rPr>
                        <a:t>here</a:t>
                      </a:r>
                      <a:r>
                        <a:rPr lang="en-GB" dirty="0">
                          <a:solidFill>
                            <a:schemeClr val="accent1">
                              <a:lumMod val="50000"/>
                            </a:schemeClr>
                          </a:solidFill>
                        </a:rPr>
                        <a:t>.</a:t>
                      </a:r>
                    </a:p>
                    <a:p>
                      <a:pPr marL="0" indent="0">
                        <a:buFontTx/>
                        <a:buNone/>
                      </a:pPr>
                      <a:endParaRPr lang="en-GB" sz="800" dirty="0">
                        <a:solidFill>
                          <a:schemeClr val="accent1">
                            <a:lumMod val="50000"/>
                          </a:schemeClr>
                        </a:solidFill>
                      </a:endParaRPr>
                    </a:p>
                  </a:txBody>
                  <a:tcPr/>
                </a:tc>
                <a:extLst>
                  <a:ext uri="{0D108BD9-81ED-4DB2-BD59-A6C34878D82A}">
                    <a16:rowId xmlns:a16="http://schemas.microsoft.com/office/drawing/2014/main" val="2815619241"/>
                  </a:ext>
                </a:extLst>
              </a:tr>
              <a:tr h="455484">
                <a:tc>
                  <a:txBody>
                    <a:bodyPr/>
                    <a:lstStyle/>
                    <a:p>
                      <a:pPr marL="0" algn="l" defTabSz="914400" rtl="0" eaLnBrk="1" latinLnBrk="0" hangingPunct="1"/>
                      <a:r>
                        <a:rPr lang="en-GB" sz="1800" kern="1200" dirty="0">
                          <a:solidFill>
                            <a:schemeClr val="accent1">
                              <a:lumMod val="50000"/>
                            </a:schemeClr>
                          </a:solidFill>
                          <a:latin typeface="+mn-lt"/>
                          <a:ea typeface="+mn-ea"/>
                          <a:cs typeface="+mn-cs"/>
                        </a:rPr>
                        <a:t>PRU Provision – Sheffield Inclusion Centre</a:t>
                      </a:r>
                    </a:p>
                  </a:txBody>
                  <a:tcPr/>
                </a:tc>
                <a:tc>
                  <a:txBody>
                    <a:bodyPr/>
                    <a:lstStyle/>
                    <a:p>
                      <a:pPr marL="0" algn="l" defTabSz="914400" rtl="0" eaLnBrk="1" latinLnBrk="0" hangingPunct="1"/>
                      <a:r>
                        <a:rPr lang="en-GB" sz="1800" kern="1200" dirty="0">
                          <a:solidFill>
                            <a:schemeClr val="accent1">
                              <a:lumMod val="50000"/>
                            </a:schemeClr>
                          </a:solidFill>
                          <a:latin typeface="+mn-lt"/>
                          <a:ea typeface="+mn-ea"/>
                          <a:cs typeface="+mn-cs"/>
                        </a:rPr>
                        <a:t>Places are for pupils who have been permanently excluded from mainstream school. Placement is used to address the reasons for exclusion and support a return to mainstream provision</a:t>
                      </a:r>
                    </a:p>
                  </a:txBody>
                  <a:tcPr/>
                </a:tc>
                <a:extLst>
                  <a:ext uri="{0D108BD9-81ED-4DB2-BD59-A6C34878D82A}">
                    <a16:rowId xmlns:a16="http://schemas.microsoft.com/office/drawing/2014/main" val="2297111395"/>
                  </a:ext>
                </a:extLst>
              </a:tr>
              <a:tr h="455484">
                <a:tc>
                  <a:txBody>
                    <a:bodyPr/>
                    <a:lstStyle/>
                    <a:p>
                      <a:r>
                        <a:rPr lang="en-GB" dirty="0">
                          <a:solidFill>
                            <a:schemeClr val="accent1">
                              <a:lumMod val="50000"/>
                            </a:schemeClr>
                          </a:solidFill>
                        </a:rPr>
                        <a:t>Team around the school – support from services to reduce barriers to educational engagement via whole school and targeted support. </a:t>
                      </a:r>
                      <a:endParaRPr lang="en-GB" dirty="0">
                        <a:solidFill>
                          <a:srgbClr val="FF0000"/>
                        </a:solidFill>
                      </a:endParaRPr>
                    </a:p>
                  </a:txBody>
                  <a:tcPr/>
                </a:tc>
                <a:tc>
                  <a:txBody>
                    <a:bodyPr/>
                    <a:lstStyle/>
                    <a:p>
                      <a:pPr marL="0" algn="l" defTabSz="914400" rtl="0" eaLnBrk="1" latinLnBrk="0" hangingPunct="1"/>
                      <a:r>
                        <a:rPr lang="en-GB" sz="1800" kern="1200" dirty="0">
                          <a:solidFill>
                            <a:schemeClr val="accent1">
                              <a:lumMod val="50000"/>
                            </a:schemeClr>
                          </a:solidFill>
                          <a:latin typeface="+mn-lt"/>
                          <a:ea typeface="+mn-ea"/>
                          <a:cs typeface="+mn-cs"/>
                        </a:rPr>
                        <a:t>A revised model of ‘team around the school’ is being developed and consulted on which is considering how Inclusion &amp; attendance, SEND, early family support and mental health support can wrap around a school. </a:t>
                      </a:r>
                    </a:p>
                    <a:p>
                      <a:pPr marL="0" algn="l" defTabSz="914400" rtl="0" eaLnBrk="1" latinLnBrk="0" hangingPunct="1"/>
                      <a:r>
                        <a:rPr lang="en-GB" sz="1800" kern="1200" dirty="0">
                          <a:solidFill>
                            <a:schemeClr val="accent1">
                              <a:lumMod val="50000"/>
                            </a:schemeClr>
                          </a:solidFill>
                          <a:latin typeface="+mn-lt"/>
                          <a:ea typeface="+mn-ea"/>
                          <a:cs typeface="+mn-cs"/>
                        </a:rPr>
                        <a:t>Currently support can be co-ordinated and accessed the Access &amp; Inclusion Service:  </a:t>
                      </a:r>
                      <a:r>
                        <a:rPr lang="en-GB" sz="1800" b="0" u="sng" kern="1200" dirty="0">
                          <a:solidFill>
                            <a:schemeClr val="dk1"/>
                          </a:solidFill>
                          <a:effectLst/>
                          <a:latin typeface="+mn-lt"/>
                          <a:ea typeface="+mn-ea"/>
                          <a:cs typeface="+mn-cs"/>
                          <a:hlinkClick r:id="rId4"/>
                        </a:rPr>
                        <a:t>Sheffieldinclusion&amp;attendance@sheffield.gov.uk</a:t>
                      </a:r>
                      <a:endParaRPr lang="en-GB" sz="1800" b="0" kern="1200" dirty="0">
                        <a:solidFill>
                          <a:schemeClr val="dk1"/>
                        </a:solidFill>
                        <a:effectLst/>
                        <a:latin typeface="+mn-lt"/>
                        <a:ea typeface="+mn-ea"/>
                        <a:cs typeface="+mn-cs"/>
                      </a:endParaRPr>
                    </a:p>
                  </a:txBody>
                  <a:tcPr/>
                </a:tc>
                <a:extLst>
                  <a:ext uri="{0D108BD9-81ED-4DB2-BD59-A6C34878D82A}">
                    <a16:rowId xmlns:a16="http://schemas.microsoft.com/office/drawing/2014/main" val="4034377620"/>
                  </a:ext>
                </a:extLst>
              </a:tr>
              <a:tr h="370840">
                <a:tc>
                  <a:txBody>
                    <a:bodyPr/>
                    <a:lstStyle/>
                    <a:p>
                      <a:r>
                        <a:rPr lang="en-GB" dirty="0">
                          <a:solidFill>
                            <a:schemeClr val="accent1">
                              <a:lumMod val="50000"/>
                            </a:schemeClr>
                          </a:solidFill>
                        </a:rPr>
                        <a:t>Locality Stage 1 and Stage 2 panels</a:t>
                      </a:r>
                    </a:p>
                    <a:p>
                      <a:r>
                        <a:rPr lang="en-GB" dirty="0">
                          <a:solidFill>
                            <a:schemeClr val="accent1">
                              <a:lumMod val="50000"/>
                            </a:schemeClr>
                          </a:solidFill>
                        </a:rPr>
                        <a:t>- To discuss individual children and young people and help schools with a graduated response to meeting their needs. </a:t>
                      </a:r>
                      <a:endParaRPr lang="en-GB" dirty="0">
                        <a:solidFill>
                          <a:srgbClr val="FF0000"/>
                        </a:solidFill>
                      </a:endParaRPr>
                    </a:p>
                  </a:txBody>
                  <a:tcPr/>
                </a:tc>
                <a:tc>
                  <a:txBody>
                    <a:bodyPr/>
                    <a:lstStyle/>
                    <a:p>
                      <a:r>
                        <a:rPr lang="en-GB" dirty="0">
                          <a:solidFill>
                            <a:schemeClr val="accent1">
                              <a:lumMod val="50000"/>
                            </a:schemeClr>
                          </a:solidFill>
                        </a:rPr>
                        <a:t>Contact your locality lead SEND head teacher or one of your locality SENCOs for information and to attend a panel meeting.</a:t>
                      </a:r>
                    </a:p>
                    <a:p>
                      <a:pPr marL="285750" indent="-285750">
                        <a:buFontTx/>
                        <a:buChar char="-"/>
                      </a:pPr>
                      <a:r>
                        <a:rPr lang="en-GB" dirty="0">
                          <a:solidFill>
                            <a:schemeClr val="accent1">
                              <a:lumMod val="50000"/>
                            </a:schemeClr>
                          </a:solidFill>
                        </a:rPr>
                        <a:t>Click </a:t>
                      </a:r>
                      <a:r>
                        <a:rPr lang="en-GB" dirty="0">
                          <a:solidFill>
                            <a:schemeClr val="accent1">
                              <a:lumMod val="50000"/>
                            </a:schemeClr>
                          </a:solidFill>
                          <a:hlinkClick r:id="rId5"/>
                        </a:rPr>
                        <a:t>here</a:t>
                      </a:r>
                      <a:r>
                        <a:rPr lang="en-GB" dirty="0">
                          <a:solidFill>
                            <a:schemeClr val="accent1">
                              <a:lumMod val="50000"/>
                            </a:schemeClr>
                          </a:solidFill>
                        </a:rPr>
                        <a:t> for contact details.</a:t>
                      </a:r>
                    </a:p>
                    <a:p>
                      <a:pPr marL="285750" indent="-285750">
                        <a:buFontTx/>
                        <a:buChar char="-"/>
                      </a:pPr>
                      <a:r>
                        <a:rPr lang="en-GB" dirty="0">
                          <a:solidFill>
                            <a:schemeClr val="accent1">
                              <a:lumMod val="50000"/>
                            </a:schemeClr>
                          </a:solidFill>
                        </a:rPr>
                        <a:t>Click </a:t>
                      </a:r>
                      <a:r>
                        <a:rPr lang="en-GB" dirty="0">
                          <a:solidFill>
                            <a:schemeClr val="accent1">
                              <a:lumMod val="50000"/>
                            </a:schemeClr>
                          </a:solidFill>
                          <a:hlinkClick r:id="rId6"/>
                        </a:rPr>
                        <a:t>here</a:t>
                      </a:r>
                      <a:r>
                        <a:rPr lang="en-GB" dirty="0">
                          <a:solidFill>
                            <a:schemeClr val="accent1">
                              <a:lumMod val="50000"/>
                            </a:schemeClr>
                          </a:solidFill>
                        </a:rPr>
                        <a:t> for more information about the locality panel processes.</a:t>
                      </a:r>
                    </a:p>
                  </a:txBody>
                  <a:tcPr/>
                </a:tc>
                <a:extLst>
                  <a:ext uri="{0D108BD9-81ED-4DB2-BD59-A6C34878D82A}">
                    <a16:rowId xmlns:a16="http://schemas.microsoft.com/office/drawing/2014/main" val="1138431858"/>
                  </a:ext>
                </a:extLst>
              </a:tr>
            </a:tbl>
          </a:graphicData>
        </a:graphic>
      </p:graphicFrame>
    </p:spTree>
    <p:extLst>
      <p:ext uri="{BB962C8B-B14F-4D97-AF65-F5344CB8AC3E}">
        <p14:creationId xmlns:p14="http://schemas.microsoft.com/office/powerpoint/2010/main" val="595009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37ABE880-D6DF-4708-9500-30958C8656BB}"/>
              </a:ext>
            </a:extLst>
          </p:cNvPr>
          <p:cNvGraphicFramePr>
            <a:graphicFrameLocks noGrp="1"/>
          </p:cNvGraphicFramePr>
          <p:nvPr>
            <p:extLst>
              <p:ext uri="{D42A27DB-BD31-4B8C-83A1-F6EECF244321}">
                <p14:modId xmlns:p14="http://schemas.microsoft.com/office/powerpoint/2010/main" val="2729751506"/>
              </p:ext>
            </p:extLst>
          </p:nvPr>
        </p:nvGraphicFramePr>
        <p:xfrm>
          <a:off x="0" y="113050"/>
          <a:ext cx="12192000" cy="640588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134252213"/>
                    </a:ext>
                  </a:extLst>
                </a:gridCol>
                <a:gridCol w="8534400">
                  <a:extLst>
                    <a:ext uri="{9D8B030D-6E8A-4147-A177-3AD203B41FA5}">
                      <a16:colId xmlns:a16="http://schemas.microsoft.com/office/drawing/2014/main" val="3010570590"/>
                    </a:ext>
                  </a:extLst>
                </a:gridCol>
              </a:tblGrid>
              <a:tr h="370840">
                <a:tc>
                  <a:txBody>
                    <a:bodyPr/>
                    <a:lstStyle/>
                    <a:p>
                      <a:r>
                        <a:rPr lang="en-GB" dirty="0"/>
                        <a:t>Type of support</a:t>
                      </a:r>
                    </a:p>
                  </a:txBody>
                  <a:tcPr/>
                </a:tc>
                <a:tc>
                  <a:txBody>
                    <a:bodyPr/>
                    <a:lstStyle/>
                    <a:p>
                      <a:r>
                        <a:rPr lang="en-GB" dirty="0"/>
                        <a:t>How to access</a:t>
                      </a:r>
                    </a:p>
                  </a:txBody>
                  <a:tcPr/>
                </a:tc>
                <a:extLst>
                  <a:ext uri="{0D108BD9-81ED-4DB2-BD59-A6C34878D82A}">
                    <a16:rowId xmlns:a16="http://schemas.microsoft.com/office/drawing/2014/main" val="375496655"/>
                  </a:ext>
                </a:extLst>
              </a:tr>
              <a:tr h="370840">
                <a:tc>
                  <a:txBody>
                    <a:bodyPr/>
                    <a:lstStyle/>
                    <a:p>
                      <a:r>
                        <a:rPr lang="en-GB" dirty="0">
                          <a:solidFill>
                            <a:schemeClr val="accent1">
                              <a:lumMod val="50000"/>
                            </a:schemeClr>
                          </a:solidFill>
                        </a:rPr>
                        <a:t>Primary and Secondary Inclusion Panels</a:t>
                      </a:r>
                    </a:p>
                    <a:p>
                      <a:r>
                        <a:rPr lang="en-GB" dirty="0">
                          <a:solidFill>
                            <a:schemeClr val="accent1">
                              <a:lumMod val="50000"/>
                            </a:schemeClr>
                          </a:solidFill>
                        </a:rPr>
                        <a:t>- To discuss individual children and young people at risk of exclusion and identify support to help them</a:t>
                      </a:r>
                      <a:endParaRPr lang="en-GB"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Panels meet every month apart from August.  Schools can access the Panels by completing a referral form and checklist.  A </a:t>
                      </a:r>
                      <a:r>
                        <a:rPr lang="en-GB" sz="1800" kern="1200" dirty="0" err="1">
                          <a:solidFill>
                            <a:schemeClr val="dk1"/>
                          </a:solidFill>
                          <a:effectLst/>
                          <a:latin typeface="+mn-lt"/>
                          <a:ea typeface="+mn-ea"/>
                          <a:cs typeface="+mn-cs"/>
                        </a:rPr>
                        <a:t>MyPlan</a:t>
                      </a:r>
                      <a:r>
                        <a:rPr lang="en-GB" sz="1800" kern="1200" dirty="0">
                          <a:solidFill>
                            <a:schemeClr val="dk1"/>
                          </a:solidFill>
                          <a:effectLst/>
                          <a:latin typeface="+mn-lt"/>
                          <a:ea typeface="+mn-ea"/>
                          <a:cs typeface="+mn-cs"/>
                        </a:rPr>
                        <a:t> is usually required.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All referrals must be sent to the Local Authority via </a:t>
                      </a:r>
                      <a:r>
                        <a:rPr lang="en-GB" sz="1800" kern="1200" dirty="0" err="1">
                          <a:solidFill>
                            <a:schemeClr val="dk1"/>
                          </a:solidFill>
                          <a:effectLst/>
                          <a:latin typeface="+mn-lt"/>
                          <a:ea typeface="+mn-ea"/>
                          <a:cs typeface="+mn-cs"/>
                        </a:rPr>
                        <a:t>Anycomms</a:t>
                      </a:r>
                      <a:r>
                        <a:rPr lang="en-GB" sz="1800" kern="1200" dirty="0">
                          <a:solidFill>
                            <a:schemeClr val="dk1"/>
                          </a:solidFill>
                          <a:effectLst/>
                          <a:latin typeface="+mn-lt"/>
                          <a:ea typeface="+mn-ea"/>
                          <a:cs typeface="+mn-cs"/>
                        </a:rPr>
                        <a:t>.  Following triage and screening, individual schools are sent a link to the meeting.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1852073063"/>
                  </a:ext>
                </a:extLst>
              </a:tr>
              <a:tr h="370840">
                <a:tc>
                  <a:txBody>
                    <a:bodyPr/>
                    <a:lstStyle/>
                    <a:p>
                      <a:r>
                        <a:rPr lang="en-GB" dirty="0">
                          <a:solidFill>
                            <a:schemeClr val="accent1">
                              <a:lumMod val="50000"/>
                            </a:schemeClr>
                          </a:solidFill>
                        </a:rPr>
                        <a:t>Central EHC Panel </a:t>
                      </a:r>
                    </a:p>
                    <a:p>
                      <a:r>
                        <a:rPr lang="en-GB" dirty="0">
                          <a:solidFill>
                            <a:schemeClr val="accent1">
                              <a:lumMod val="50000"/>
                            </a:schemeClr>
                          </a:solidFill>
                        </a:rPr>
                        <a:t>(statutory decision making)</a:t>
                      </a:r>
                    </a:p>
                  </a:txBody>
                  <a:tcPr/>
                </a:tc>
                <a:tc>
                  <a:txBody>
                    <a:bodyPr/>
                    <a:lstStyle/>
                    <a:p>
                      <a:r>
                        <a:rPr lang="en-GB" dirty="0">
                          <a:solidFill>
                            <a:schemeClr val="accent1">
                              <a:lumMod val="50000"/>
                            </a:schemeClr>
                          </a:solidFill>
                        </a:rPr>
                        <a:t>Click </a:t>
                      </a:r>
                      <a:r>
                        <a:rPr lang="en-GB" dirty="0">
                          <a:solidFill>
                            <a:schemeClr val="accent1">
                              <a:lumMod val="50000"/>
                            </a:schemeClr>
                          </a:solidFill>
                          <a:hlinkClick r:id="rId2"/>
                        </a:rPr>
                        <a:t>here</a:t>
                      </a:r>
                      <a:r>
                        <a:rPr lang="en-GB" dirty="0">
                          <a:solidFill>
                            <a:schemeClr val="accent1">
                              <a:lumMod val="50000"/>
                            </a:schemeClr>
                          </a:solidFill>
                        </a:rPr>
                        <a:t> for </a:t>
                      </a:r>
                      <a:r>
                        <a:rPr lang="en-GB" sz="1800" kern="1200" dirty="0">
                          <a:solidFill>
                            <a:schemeClr val="accent1">
                              <a:lumMod val="50000"/>
                            </a:schemeClr>
                          </a:solidFill>
                          <a:latin typeface="+mn-lt"/>
                          <a:ea typeface="+mn-ea"/>
                          <a:cs typeface="+mn-cs"/>
                        </a:rPr>
                        <a:t>guidance.  </a:t>
                      </a:r>
                    </a:p>
                    <a:p>
                      <a:r>
                        <a:rPr lang="en-US" sz="1800" kern="1200" dirty="0">
                          <a:solidFill>
                            <a:schemeClr val="accent1">
                              <a:lumMod val="50000"/>
                            </a:schemeClr>
                          </a:solidFill>
                          <a:latin typeface="+mn-lt"/>
                          <a:ea typeface="+mn-ea"/>
                          <a:cs typeface="+mn-cs"/>
                        </a:rPr>
                        <a:t>It is recommended that schools discuss individual cases through their locality SEND panel processes before making a request to assess.</a:t>
                      </a:r>
                      <a:endParaRPr lang="en-GB" dirty="0">
                        <a:solidFill>
                          <a:schemeClr val="accent1">
                            <a:lumMod val="50000"/>
                          </a:schemeClr>
                        </a:solidFill>
                      </a:endParaRPr>
                    </a:p>
                  </a:txBody>
                  <a:tcPr/>
                </a:tc>
                <a:extLst>
                  <a:ext uri="{0D108BD9-81ED-4DB2-BD59-A6C34878D82A}">
                    <a16:rowId xmlns:a16="http://schemas.microsoft.com/office/drawing/2014/main" val="2815619241"/>
                  </a:ext>
                </a:extLst>
              </a:tr>
              <a:tr h="370840">
                <a:tc>
                  <a:txBody>
                    <a:bodyPr/>
                    <a:lstStyle/>
                    <a:p>
                      <a:r>
                        <a:rPr lang="en-GB" dirty="0">
                          <a:solidFill>
                            <a:schemeClr val="accent1">
                              <a:lumMod val="50000"/>
                            </a:schemeClr>
                          </a:solidFill>
                        </a:rPr>
                        <a:t>Specialist and IR provision</a:t>
                      </a:r>
                      <a:endParaRPr lang="en-GB" dirty="0">
                        <a:solidFill>
                          <a:srgbClr val="FF0000"/>
                        </a:solidFill>
                      </a:endParaRPr>
                    </a:p>
                    <a:p>
                      <a:endParaRPr lang="en-GB" dirty="0">
                        <a:solidFill>
                          <a:srgbClr val="FF0000"/>
                        </a:solidFill>
                      </a:endParaRPr>
                    </a:p>
                  </a:txBody>
                  <a:tcPr/>
                </a:tc>
                <a:tc>
                  <a:txBody>
                    <a:bodyPr/>
                    <a:lstStyle/>
                    <a:p>
                      <a:r>
                        <a:rPr lang="en-GB" sz="1800" kern="1200" dirty="0">
                          <a:solidFill>
                            <a:schemeClr val="accent1">
                              <a:lumMod val="50000"/>
                            </a:schemeClr>
                          </a:solidFill>
                          <a:latin typeface="+mn-lt"/>
                          <a:ea typeface="+mn-ea"/>
                          <a:cs typeface="+mn-cs"/>
                        </a:rPr>
                        <a:t>These are accessed through the central EHC panel. All children and young people must have an EHC Plan. </a:t>
                      </a:r>
                    </a:p>
                    <a:p>
                      <a:r>
                        <a:rPr lang="en-GB" sz="1800" kern="1200" dirty="0">
                          <a:solidFill>
                            <a:schemeClr val="accent1">
                              <a:lumMod val="50000"/>
                            </a:schemeClr>
                          </a:solidFill>
                          <a:latin typeface="+mn-lt"/>
                          <a:ea typeface="+mn-ea"/>
                          <a:cs typeface="+mn-cs"/>
                        </a:rPr>
                        <a:t>Places are usually allocated as part of the phase transfer process or following a placement change request at annual review. </a:t>
                      </a:r>
                    </a:p>
                  </a:txBody>
                  <a:tcPr/>
                </a:tc>
                <a:extLst>
                  <a:ext uri="{0D108BD9-81ED-4DB2-BD59-A6C34878D82A}">
                    <a16:rowId xmlns:a16="http://schemas.microsoft.com/office/drawing/2014/main" val="4034377620"/>
                  </a:ext>
                </a:extLst>
              </a:tr>
              <a:tr h="370840">
                <a:tc>
                  <a:txBody>
                    <a:bodyPr/>
                    <a:lstStyle/>
                    <a:p>
                      <a:r>
                        <a:rPr lang="en-GB" dirty="0">
                          <a:solidFill>
                            <a:schemeClr val="accent1">
                              <a:lumMod val="50000"/>
                            </a:schemeClr>
                          </a:solidFill>
                        </a:rPr>
                        <a:t>Interventions for individual children and young people</a:t>
                      </a:r>
                    </a:p>
                  </a:txBody>
                  <a:tcPr/>
                </a:tc>
                <a:tc>
                  <a:txBody>
                    <a:bodyPr/>
                    <a:lstStyle/>
                    <a:p>
                      <a:r>
                        <a:rPr lang="en-GB" dirty="0">
                          <a:solidFill>
                            <a:schemeClr val="accent1">
                              <a:lumMod val="50000"/>
                            </a:schemeClr>
                          </a:solidFill>
                        </a:rPr>
                        <a:t>A range of interventions are available that can be accessed in different ways. We are trying to bring access forward – so children and young people have earlier support</a:t>
                      </a:r>
                      <a:r>
                        <a:rPr lang="en-GB">
                          <a:solidFill>
                            <a:schemeClr val="accent1">
                              <a:lumMod val="50000"/>
                            </a:schemeClr>
                          </a:solidFill>
                        </a:rPr>
                        <a:t>. </a:t>
                      </a:r>
                      <a:endParaRPr lang="en-GB" dirty="0">
                        <a:solidFill>
                          <a:srgbClr val="FF0000"/>
                        </a:solidFill>
                      </a:endParaRPr>
                    </a:p>
                  </a:txBody>
                  <a:tcPr/>
                </a:tc>
                <a:extLst>
                  <a:ext uri="{0D108BD9-81ED-4DB2-BD59-A6C34878D82A}">
                    <a16:rowId xmlns:a16="http://schemas.microsoft.com/office/drawing/2014/main" val="1138431858"/>
                  </a:ext>
                </a:extLst>
              </a:tr>
              <a:tr h="599465">
                <a:tc>
                  <a:txBody>
                    <a:bodyPr/>
                    <a:lstStyle/>
                    <a:p>
                      <a:r>
                        <a:rPr lang="en-GB" dirty="0">
                          <a:solidFill>
                            <a:schemeClr val="accent1">
                              <a:lumMod val="50000"/>
                            </a:schemeClr>
                          </a:solidFill>
                        </a:rPr>
                        <a:t>Inclusion Taskforce: </a:t>
                      </a:r>
                    </a:p>
                    <a:p>
                      <a:r>
                        <a:rPr lang="en-GB" sz="1800" kern="1200" dirty="0">
                          <a:solidFill>
                            <a:schemeClr val="accent1">
                              <a:lumMod val="50000"/>
                            </a:schemeClr>
                          </a:solidFill>
                          <a:latin typeface="+mn-lt"/>
                          <a:ea typeface="+mn-ea"/>
                          <a:cs typeface="+mn-cs"/>
                        </a:rPr>
                        <a:t>Sheffield’s cross-sector, school-led key strategic partnership group</a:t>
                      </a:r>
                      <a:endParaRPr lang="en-GB" dirty="0">
                        <a:solidFill>
                          <a:schemeClr val="accent1">
                            <a:lumMod val="5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accent1">
                              <a:lumMod val="50000"/>
                            </a:schemeClr>
                          </a:solidFill>
                          <a:latin typeface="+mn-lt"/>
                          <a:ea typeface="+mn-ea"/>
                          <a:cs typeface="+mn-cs"/>
                        </a:rPr>
                        <a:t>The Inclusion Taskforce provides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accent1">
                              <a:lumMod val="50000"/>
                            </a:schemeClr>
                          </a:solidFill>
                          <a:latin typeface="+mn-lt"/>
                          <a:ea typeface="+mn-ea"/>
                          <a:cs typeface="+mn-cs"/>
                        </a:rPr>
                        <a:t>- Support for mainstream inclusion and SEND processes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accent1">
                              <a:lumMod val="50000"/>
                            </a:schemeClr>
                          </a:solidFill>
                          <a:latin typeface="+mn-lt"/>
                          <a:ea typeface="+mn-ea"/>
                          <a:cs typeface="+mn-cs"/>
                        </a:rPr>
                        <a:t>- Governance, leadership and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accent1">
                              <a:lumMod val="50000"/>
                            </a:schemeClr>
                          </a:solidFill>
                          <a:latin typeface="+mn-lt"/>
                          <a:ea typeface="+mn-ea"/>
                          <a:cs typeface="+mn-cs"/>
                        </a:rPr>
                        <a:t>Click </a:t>
                      </a:r>
                      <a:r>
                        <a:rPr lang="en-GB" sz="1800" kern="1200" dirty="0">
                          <a:solidFill>
                            <a:schemeClr val="accent1">
                              <a:lumMod val="50000"/>
                            </a:schemeClr>
                          </a:solidFill>
                          <a:latin typeface="+mn-lt"/>
                          <a:ea typeface="+mn-ea"/>
                          <a:cs typeface="+mn-cs"/>
                          <a:hlinkClick r:id="rId3"/>
                        </a:rPr>
                        <a:t>here</a:t>
                      </a:r>
                      <a:r>
                        <a:rPr lang="en-GB" sz="1800" kern="1200" dirty="0">
                          <a:solidFill>
                            <a:schemeClr val="accent1">
                              <a:lumMod val="50000"/>
                            </a:schemeClr>
                          </a:solidFill>
                          <a:latin typeface="+mn-lt"/>
                          <a:ea typeface="+mn-ea"/>
                          <a:cs typeface="+mn-cs"/>
                        </a:rPr>
                        <a:t> for more information and contact details.</a:t>
                      </a:r>
                      <a:endParaRPr lang="en-GB" dirty="0">
                        <a:solidFill>
                          <a:schemeClr val="accent1">
                            <a:lumMod val="50000"/>
                          </a:schemeClr>
                        </a:solidFill>
                      </a:endParaRPr>
                    </a:p>
                  </a:txBody>
                  <a:tcPr/>
                </a:tc>
                <a:extLst>
                  <a:ext uri="{0D108BD9-81ED-4DB2-BD59-A6C34878D82A}">
                    <a16:rowId xmlns:a16="http://schemas.microsoft.com/office/drawing/2014/main" val="136287420"/>
                  </a:ext>
                </a:extLst>
              </a:tr>
              <a:tr h="370840">
                <a:tc>
                  <a:txBody>
                    <a:bodyPr/>
                    <a:lstStyle/>
                    <a:p>
                      <a:r>
                        <a:rPr lang="en-GB" dirty="0">
                          <a:solidFill>
                            <a:schemeClr val="accent1">
                              <a:lumMod val="50000"/>
                            </a:schemeClr>
                          </a:solidFill>
                        </a:rPr>
                        <a:t>Inclusion &amp; SEND school improvement</a:t>
                      </a:r>
                    </a:p>
                  </a:txBody>
                  <a:tcPr/>
                </a:tc>
                <a:tc>
                  <a:txBody>
                    <a:bodyPr/>
                    <a:lstStyle/>
                    <a:p>
                      <a:r>
                        <a:rPr lang="en-GB" dirty="0">
                          <a:solidFill>
                            <a:schemeClr val="accent1">
                              <a:lumMod val="50000"/>
                            </a:schemeClr>
                          </a:solidFill>
                        </a:rPr>
                        <a:t>Contact </a:t>
                      </a:r>
                      <a:r>
                        <a:rPr lang="en-GB" dirty="0">
                          <a:solidFill>
                            <a:schemeClr val="accent1">
                              <a:lumMod val="50000"/>
                            </a:schemeClr>
                          </a:solidFill>
                          <a:hlinkClick r:id="rId4"/>
                        </a:rPr>
                        <a:t>Learn Sheffield</a:t>
                      </a:r>
                      <a:r>
                        <a:rPr lang="en-GB" dirty="0">
                          <a:solidFill>
                            <a:schemeClr val="accent1">
                              <a:lumMod val="50000"/>
                            </a:schemeClr>
                          </a:solidFill>
                        </a:rPr>
                        <a:t>, our school improvement partner. Click </a:t>
                      </a:r>
                      <a:r>
                        <a:rPr lang="en-GB" dirty="0">
                          <a:solidFill>
                            <a:schemeClr val="accent1">
                              <a:lumMod val="50000"/>
                            </a:schemeClr>
                          </a:solidFill>
                          <a:hlinkClick r:id="rId5"/>
                        </a:rPr>
                        <a:t>here</a:t>
                      </a:r>
                      <a:r>
                        <a:rPr lang="en-GB" dirty="0">
                          <a:solidFill>
                            <a:schemeClr val="accent1">
                              <a:lumMod val="50000"/>
                            </a:schemeClr>
                          </a:solidFill>
                        </a:rPr>
                        <a:t> to find out about their programmes and opportunities, including SEND reviews and Making the Difference.</a:t>
                      </a:r>
                      <a:endParaRPr lang="en-GB" dirty="0">
                        <a:solidFill>
                          <a:srgbClr val="FF0000"/>
                        </a:solidFill>
                      </a:endParaRPr>
                    </a:p>
                  </a:txBody>
                  <a:tcPr/>
                </a:tc>
                <a:extLst>
                  <a:ext uri="{0D108BD9-81ED-4DB2-BD59-A6C34878D82A}">
                    <a16:rowId xmlns:a16="http://schemas.microsoft.com/office/drawing/2014/main" val="241218066"/>
                  </a:ext>
                </a:extLst>
              </a:tr>
            </a:tbl>
          </a:graphicData>
        </a:graphic>
      </p:graphicFrame>
    </p:spTree>
    <p:extLst>
      <p:ext uri="{BB962C8B-B14F-4D97-AF65-F5344CB8AC3E}">
        <p14:creationId xmlns:p14="http://schemas.microsoft.com/office/powerpoint/2010/main" val="3531767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936</Words>
  <Application>Microsoft Office PowerPoint</Application>
  <PresentationFormat>Widescreen</PresentationFormat>
  <Paragraphs>102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Segoe UI</vt:lpstr>
      <vt:lpstr>Segoe UI Historic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Kate Hughes</cp:lastModifiedBy>
  <cp:revision>2</cp:revision>
  <dcterms:created xsi:type="dcterms:W3CDTF">2022-02-09T07:37:43Z</dcterms:created>
  <dcterms:modified xsi:type="dcterms:W3CDTF">2022-03-02T14:51:42Z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588358-c3f1-4695-a290-e2f70d15689d_Enabled">
    <vt:lpwstr>true</vt:lpwstr>
  </property>
  <property fmtid="{D5CDD505-2E9C-101B-9397-08002B2CF9AE}" pid="3" name="MSIP_Label_c8588358-c3f1-4695-a290-e2f70d15689d_SetDate">
    <vt:lpwstr>2022-03-02T14:51:21Z</vt:lpwstr>
  </property>
  <property fmtid="{D5CDD505-2E9C-101B-9397-08002B2CF9AE}" pid="4" name="MSIP_Label_c8588358-c3f1-4695-a290-e2f70d15689d_Method">
    <vt:lpwstr>Privileged</vt:lpwstr>
  </property>
  <property fmtid="{D5CDD505-2E9C-101B-9397-08002B2CF9AE}" pid="5" name="MSIP_Label_c8588358-c3f1-4695-a290-e2f70d15689d_Name">
    <vt:lpwstr>Official – General</vt:lpwstr>
  </property>
  <property fmtid="{D5CDD505-2E9C-101B-9397-08002B2CF9AE}" pid="6" name="MSIP_Label_c8588358-c3f1-4695-a290-e2f70d15689d_SiteId">
    <vt:lpwstr>a1ba59b9-7204-48d8-a360-7770245ad4a9</vt:lpwstr>
  </property>
  <property fmtid="{D5CDD505-2E9C-101B-9397-08002B2CF9AE}" pid="7" name="MSIP_Label_c8588358-c3f1-4695-a290-e2f70d15689d_ActionId">
    <vt:lpwstr>7565499b-cb6b-462a-8e22-e612a6297bcd</vt:lpwstr>
  </property>
  <property fmtid="{D5CDD505-2E9C-101B-9397-08002B2CF9AE}" pid="8" name="MSIP_Label_c8588358-c3f1-4695-a290-e2f70d15689d_ContentBits">
    <vt:lpwstr>0</vt:lpwstr>
  </property>
</Properties>
</file>