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4"/>
  </p:notesMasterIdLst>
  <p:sldIdLst>
    <p:sldId id="438" r:id="rId2"/>
    <p:sldId id="439" r:id="rId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"/>
    </p:embeddedFont>
    <p:embeddedFont>
      <p:font typeface="Century Gothic" panose="020B0502020202020204" pitchFamily="34" charset="0"/>
      <p:regular r:id="rId6"/>
      <p:bold r:id="rId7"/>
      <p:italic r:id="rId8"/>
      <p:boldItalic r:id="rId9"/>
    </p:embeddedFont>
    <p:embeddedFont>
      <p:font typeface="DIN" panose="020B0604020202020204" charset="0"/>
      <p:regular r:id="rId10"/>
      <p:bold r:id="rId11"/>
    </p:embeddedFont>
    <p:embeddedFont>
      <p:font typeface="Gill Sans MT" panose="020B0502020104020203" pitchFamily="34" charset="0"/>
      <p:regular r:id="rId12"/>
      <p:bold r:id="rId13"/>
      <p:italic r:id="rId14"/>
      <p:boldItalic r:id="rId15"/>
    </p:embeddedFont>
    <p:embeddedFont>
      <p:font typeface="Segoe UI" panose="020B0502040204020203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EC3"/>
    <a:srgbClr val="1A91C9"/>
    <a:srgbClr val="F09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3" Type="http://schemas.openxmlformats.org/officeDocument/2006/relationships/tableStyles" Target="tableStyle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22C58-D578-4A26-B8E7-5D7C15044C1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78ED73A-0151-4003-A9D9-770E1590CA77}">
      <dgm:prSet phldrT="[Text]"/>
      <dgm:spPr/>
      <dgm:t>
        <a:bodyPr/>
        <a:lstStyle/>
        <a:p>
          <a:r>
            <a:rPr lang="en-GB" dirty="0"/>
            <a:t>Universal</a:t>
          </a:r>
        </a:p>
      </dgm:t>
    </dgm:pt>
    <dgm:pt modelId="{14CFD191-8BDF-4A4C-9D15-B6439A600241}" type="parTrans" cxnId="{A4C6B094-B2ED-4ECA-99A7-27BF12344B49}">
      <dgm:prSet/>
      <dgm:spPr/>
      <dgm:t>
        <a:bodyPr/>
        <a:lstStyle/>
        <a:p>
          <a:endParaRPr lang="en-GB"/>
        </a:p>
      </dgm:t>
    </dgm:pt>
    <dgm:pt modelId="{0F7FF985-8D78-4D2E-8FB7-35052271FAE9}" type="sibTrans" cxnId="{A4C6B094-B2ED-4ECA-99A7-27BF12344B49}">
      <dgm:prSet/>
      <dgm:spPr/>
      <dgm:t>
        <a:bodyPr/>
        <a:lstStyle/>
        <a:p>
          <a:endParaRPr lang="en-GB"/>
        </a:p>
      </dgm:t>
    </dgm:pt>
    <dgm:pt modelId="{439E922E-4DB7-4C28-B2BF-B5817A5AAE71}">
      <dgm:prSet phldrT="[Text]"/>
      <dgm:spPr/>
      <dgm:t>
        <a:bodyPr/>
        <a:lstStyle/>
        <a:p>
          <a:endParaRPr lang="en-GB" dirty="0">
            <a:latin typeface="Century Gothic" panose="020B0502020202020204" pitchFamily="34" charset="0"/>
          </a:endParaRPr>
        </a:p>
      </dgm:t>
    </dgm:pt>
    <dgm:pt modelId="{2FA59D14-7539-4A45-8700-77650B97D5FA}" type="parTrans" cxnId="{CFE7B273-9672-4D0D-8856-9A97D5DDBCCA}">
      <dgm:prSet/>
      <dgm:spPr/>
      <dgm:t>
        <a:bodyPr/>
        <a:lstStyle/>
        <a:p>
          <a:endParaRPr lang="en-GB"/>
        </a:p>
      </dgm:t>
    </dgm:pt>
    <dgm:pt modelId="{C66DB3C6-DB1E-4498-AE3E-1086B4AA9A73}" type="sibTrans" cxnId="{CFE7B273-9672-4D0D-8856-9A97D5DDBCCA}">
      <dgm:prSet/>
      <dgm:spPr/>
      <dgm:t>
        <a:bodyPr/>
        <a:lstStyle/>
        <a:p>
          <a:endParaRPr lang="en-GB"/>
        </a:p>
      </dgm:t>
    </dgm:pt>
    <dgm:pt modelId="{4278FBE9-E6B3-40CE-94EE-99C41F7B0197}">
      <dgm:prSet phldrT="[Text]"/>
      <dgm:spPr/>
      <dgm:t>
        <a:bodyPr/>
        <a:lstStyle/>
        <a:p>
          <a:r>
            <a:rPr lang="en-GB" dirty="0"/>
            <a:t>Targeted</a:t>
          </a:r>
        </a:p>
      </dgm:t>
    </dgm:pt>
    <dgm:pt modelId="{0805A62D-AEC5-40AD-921A-E7613F7A2941}" type="parTrans" cxnId="{EB4B7CFB-FBDE-40A1-A279-A44CF5CBF58D}">
      <dgm:prSet/>
      <dgm:spPr/>
      <dgm:t>
        <a:bodyPr/>
        <a:lstStyle/>
        <a:p>
          <a:endParaRPr lang="en-GB"/>
        </a:p>
      </dgm:t>
    </dgm:pt>
    <dgm:pt modelId="{0CA5B504-4AFA-4FFD-9745-778A0339D1A7}" type="sibTrans" cxnId="{EB4B7CFB-FBDE-40A1-A279-A44CF5CBF58D}">
      <dgm:prSet/>
      <dgm:spPr/>
      <dgm:t>
        <a:bodyPr/>
        <a:lstStyle/>
        <a:p>
          <a:endParaRPr lang="en-GB"/>
        </a:p>
      </dgm:t>
    </dgm:pt>
    <dgm:pt modelId="{E156BE0D-DB2D-4129-935A-48BAF6B8705A}">
      <dgm:prSet phldrT="[Text]"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Children referred by health professional.</a:t>
          </a:r>
        </a:p>
      </dgm:t>
    </dgm:pt>
    <dgm:pt modelId="{3BDF778C-ED32-4E48-AC77-B5B7EEE9E1CB}" type="parTrans" cxnId="{34193E21-7321-4B47-ABA3-BA8F2560338B}">
      <dgm:prSet/>
      <dgm:spPr/>
      <dgm:t>
        <a:bodyPr/>
        <a:lstStyle/>
        <a:p>
          <a:endParaRPr lang="en-GB"/>
        </a:p>
      </dgm:t>
    </dgm:pt>
    <dgm:pt modelId="{4003CEC7-3615-43D6-AB3C-068A7B85F0A8}" type="sibTrans" cxnId="{34193E21-7321-4B47-ABA3-BA8F2560338B}">
      <dgm:prSet/>
      <dgm:spPr/>
      <dgm:t>
        <a:bodyPr/>
        <a:lstStyle/>
        <a:p>
          <a:endParaRPr lang="en-GB"/>
        </a:p>
      </dgm:t>
    </dgm:pt>
    <dgm:pt modelId="{A88046DB-5B8B-4DF7-B2E1-6DC8DED04097}">
      <dgm:prSet phldrT="[Text]"/>
      <dgm:spPr/>
      <dgm:t>
        <a:bodyPr/>
        <a:lstStyle/>
        <a:p>
          <a:r>
            <a:rPr lang="en-GB" dirty="0"/>
            <a:t>Specialist</a:t>
          </a:r>
        </a:p>
      </dgm:t>
    </dgm:pt>
    <dgm:pt modelId="{7AD39BAF-1A9D-4808-9E9D-6E42E256BF48}" type="parTrans" cxnId="{C2D33DD4-A5BB-4BAE-B8DC-806475405107}">
      <dgm:prSet/>
      <dgm:spPr/>
      <dgm:t>
        <a:bodyPr/>
        <a:lstStyle/>
        <a:p>
          <a:endParaRPr lang="en-GB"/>
        </a:p>
      </dgm:t>
    </dgm:pt>
    <dgm:pt modelId="{F060FC3A-3C96-49D3-9EB6-8B19C8F8CAFD}" type="sibTrans" cxnId="{C2D33DD4-A5BB-4BAE-B8DC-806475405107}">
      <dgm:prSet/>
      <dgm:spPr/>
      <dgm:t>
        <a:bodyPr/>
        <a:lstStyle/>
        <a:p>
          <a:endParaRPr lang="en-GB"/>
        </a:p>
      </dgm:t>
    </dgm:pt>
    <dgm:pt modelId="{5958FFD8-E09E-4F28-94F6-BDC82EF71F08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Handwriting advice available on Learn Sheffield.</a:t>
          </a:r>
        </a:p>
      </dgm:t>
    </dgm:pt>
    <dgm:pt modelId="{7F62EC0B-2357-4BB9-A18D-F5B3BE3B1AB0}" type="parTrans" cxnId="{E4D3A55D-21DE-4E9A-AEEA-1CA529A6DE7A}">
      <dgm:prSet/>
      <dgm:spPr/>
      <dgm:t>
        <a:bodyPr/>
        <a:lstStyle/>
        <a:p>
          <a:endParaRPr lang="en-GB"/>
        </a:p>
      </dgm:t>
    </dgm:pt>
    <dgm:pt modelId="{DC85F96C-0978-4EDD-A074-9E86AF00EF75}" type="sibTrans" cxnId="{E4D3A55D-21DE-4E9A-AEEA-1CA529A6DE7A}">
      <dgm:prSet/>
      <dgm:spPr/>
      <dgm:t>
        <a:bodyPr/>
        <a:lstStyle/>
        <a:p>
          <a:endParaRPr lang="en-GB"/>
        </a:p>
      </dgm:t>
    </dgm:pt>
    <dgm:pt modelId="{C87E37C6-EF05-421D-A3E0-2275B0B302AA}">
      <dgm:prSet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Independence skills videos available on The Motor Skills Team and ‘Watch me do it’ websites. </a:t>
          </a:r>
        </a:p>
      </dgm:t>
    </dgm:pt>
    <dgm:pt modelId="{B416EC46-E12F-40CD-871C-994BA074EB7F}" type="parTrans" cxnId="{B6578639-2134-4D15-91B3-4541EC72F7A4}">
      <dgm:prSet/>
      <dgm:spPr/>
      <dgm:t>
        <a:bodyPr/>
        <a:lstStyle/>
        <a:p>
          <a:endParaRPr lang="en-GB"/>
        </a:p>
      </dgm:t>
    </dgm:pt>
    <dgm:pt modelId="{1250F53B-7F3F-47E4-BAC1-28D2169B4375}" type="sibTrans" cxnId="{B6578639-2134-4D15-91B3-4541EC72F7A4}">
      <dgm:prSet/>
      <dgm:spPr/>
      <dgm:t>
        <a:bodyPr/>
        <a:lstStyle/>
        <a:p>
          <a:endParaRPr lang="en-GB"/>
        </a:p>
      </dgm:t>
    </dgm:pt>
    <dgm:pt modelId="{A76CD747-C7F0-4A22-83CA-E05BB6A86F7F}">
      <dgm:prSet phldrT="[Text]"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Families request further support.</a:t>
          </a:r>
        </a:p>
      </dgm:t>
    </dgm:pt>
    <dgm:pt modelId="{194661C0-8B0E-4B43-94F3-CF3A24650986}" type="parTrans" cxnId="{102E54E3-9039-4A66-95A9-0D60EFD19561}">
      <dgm:prSet/>
      <dgm:spPr/>
      <dgm:t>
        <a:bodyPr/>
        <a:lstStyle/>
        <a:p>
          <a:endParaRPr lang="en-GB"/>
        </a:p>
      </dgm:t>
    </dgm:pt>
    <dgm:pt modelId="{F159123A-A30E-4A12-99D0-6FFEF55FD76F}" type="sibTrans" cxnId="{102E54E3-9039-4A66-95A9-0D60EFD19561}">
      <dgm:prSet/>
      <dgm:spPr/>
      <dgm:t>
        <a:bodyPr/>
        <a:lstStyle/>
        <a:p>
          <a:endParaRPr lang="en-GB"/>
        </a:p>
      </dgm:t>
    </dgm:pt>
    <dgm:pt modelId="{7A9FDFA5-939B-48F7-94BC-D8071F5E6E39}">
      <dgm:prSet phldrT="[Text]"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Families directed to online virtual therapy area.</a:t>
          </a:r>
        </a:p>
      </dgm:t>
    </dgm:pt>
    <dgm:pt modelId="{AB57D9BF-8885-4125-B534-136FD03854AF}" type="parTrans" cxnId="{677A0118-5817-4655-BB29-11FC84D1A98F}">
      <dgm:prSet/>
      <dgm:spPr/>
      <dgm:t>
        <a:bodyPr/>
        <a:lstStyle/>
        <a:p>
          <a:endParaRPr lang="en-GB"/>
        </a:p>
      </dgm:t>
    </dgm:pt>
    <dgm:pt modelId="{3D72BD55-9C34-456B-9AAE-FDE04B646AD5}" type="sibTrans" cxnId="{677A0118-5817-4655-BB29-11FC84D1A98F}">
      <dgm:prSet/>
      <dgm:spPr/>
      <dgm:t>
        <a:bodyPr/>
        <a:lstStyle/>
        <a:p>
          <a:endParaRPr lang="en-GB"/>
        </a:p>
      </dgm:t>
    </dgm:pt>
    <dgm:pt modelId="{A5C9B4A1-B07C-4C42-BA31-AF2A46A2AA20}">
      <dgm:prSet phldrT="[Text]"/>
      <dgm:spPr/>
      <dgm:t>
        <a:bodyPr/>
        <a:lstStyle/>
        <a:p>
          <a:r>
            <a:rPr lang="en-GB" dirty="0">
              <a:latin typeface="Century Gothic" panose="020B0502020202020204" pitchFamily="34" charset="0"/>
            </a:rPr>
            <a:t>Independence skills clinic – up to three 1:1 sessions led by therapy assistants.</a:t>
          </a:r>
        </a:p>
      </dgm:t>
    </dgm:pt>
    <dgm:pt modelId="{932A669D-2B3E-4492-A650-6BADD9336C67}" type="parTrans" cxnId="{0B86D1A0-40FA-4C9D-8E95-C59F99A06769}">
      <dgm:prSet/>
      <dgm:spPr/>
      <dgm:t>
        <a:bodyPr/>
        <a:lstStyle/>
        <a:p>
          <a:endParaRPr lang="en-GB"/>
        </a:p>
      </dgm:t>
    </dgm:pt>
    <dgm:pt modelId="{F32B0961-1D27-4266-B2E4-50AE22A65356}" type="sibTrans" cxnId="{0B86D1A0-40FA-4C9D-8E95-C59F99A06769}">
      <dgm:prSet/>
      <dgm:spPr/>
      <dgm:t>
        <a:bodyPr/>
        <a:lstStyle/>
        <a:p>
          <a:endParaRPr lang="en-GB"/>
        </a:p>
      </dgm:t>
    </dgm:pt>
    <dgm:pt modelId="{AF304D95-06DD-4525-870A-C803D9AEA023}">
      <dgm:prSet phldrT="[Text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dirty="0">
              <a:latin typeface="Century Gothic" panose="020B0502020202020204" pitchFamily="34" charset="0"/>
            </a:rPr>
            <a:t> Families request further support. </a:t>
          </a:r>
        </a:p>
      </dgm:t>
    </dgm:pt>
    <dgm:pt modelId="{7869A5F7-A03C-4969-9AB8-4DFA60108F78}" type="parTrans" cxnId="{DB393633-983E-41FC-B10C-DC4E7EE75A40}">
      <dgm:prSet/>
      <dgm:spPr/>
      <dgm:t>
        <a:bodyPr/>
        <a:lstStyle/>
        <a:p>
          <a:endParaRPr lang="en-GB"/>
        </a:p>
      </dgm:t>
    </dgm:pt>
    <dgm:pt modelId="{C8AABA93-CB74-4B13-A92D-3511F4110116}" type="sibTrans" cxnId="{DB393633-983E-41FC-B10C-DC4E7EE75A40}">
      <dgm:prSet/>
      <dgm:spPr/>
      <dgm:t>
        <a:bodyPr/>
        <a:lstStyle/>
        <a:p>
          <a:endParaRPr lang="en-GB"/>
        </a:p>
      </dgm:t>
    </dgm:pt>
    <dgm:pt modelId="{2E2DC5BC-1BB4-4004-B793-4EE47D0AB048}">
      <dgm:prSet phldrT="[Text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dirty="0">
              <a:latin typeface="Century Gothic" panose="020B0502020202020204" pitchFamily="34" charset="0"/>
            </a:rPr>
            <a:t> Motor skills pathway or DCD diagnostic pathway.</a:t>
          </a:r>
        </a:p>
      </dgm:t>
    </dgm:pt>
    <dgm:pt modelId="{E467015A-4BD3-46A6-997E-4468580A2943}" type="parTrans" cxnId="{9100C1EE-97B7-481A-95C5-6B142D65BD17}">
      <dgm:prSet/>
      <dgm:spPr/>
      <dgm:t>
        <a:bodyPr/>
        <a:lstStyle/>
        <a:p>
          <a:endParaRPr lang="en-GB"/>
        </a:p>
      </dgm:t>
    </dgm:pt>
    <dgm:pt modelId="{29247AEB-C9DD-41A1-9E73-EDC8090D21ED}" type="sibTrans" cxnId="{9100C1EE-97B7-481A-95C5-6B142D65BD17}">
      <dgm:prSet/>
      <dgm:spPr/>
      <dgm:t>
        <a:bodyPr/>
        <a:lstStyle/>
        <a:p>
          <a:endParaRPr lang="en-GB"/>
        </a:p>
      </dgm:t>
    </dgm:pt>
    <dgm:pt modelId="{8658609E-A645-42EE-80D3-B82B04A6453F}">
      <dgm:prSet phldrT="[Text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dirty="0">
              <a:latin typeface="Century Gothic" panose="020B0502020202020204" pitchFamily="34" charset="0"/>
            </a:rPr>
            <a:t> Assessment of motor skills with therapist. </a:t>
          </a:r>
        </a:p>
      </dgm:t>
    </dgm:pt>
    <dgm:pt modelId="{C556CF50-134C-4F92-B585-1E24B5761AC2}" type="parTrans" cxnId="{32EE9A8E-DF66-4178-B560-D65F65E60F11}">
      <dgm:prSet/>
      <dgm:spPr/>
      <dgm:t>
        <a:bodyPr/>
        <a:lstStyle/>
        <a:p>
          <a:endParaRPr lang="en-GB"/>
        </a:p>
      </dgm:t>
    </dgm:pt>
    <dgm:pt modelId="{976F68D8-2643-4C8B-8E6F-0F5300BEDE3E}" type="sibTrans" cxnId="{32EE9A8E-DF66-4178-B560-D65F65E60F11}">
      <dgm:prSet/>
      <dgm:spPr/>
      <dgm:t>
        <a:bodyPr/>
        <a:lstStyle/>
        <a:p>
          <a:endParaRPr lang="en-GB"/>
        </a:p>
      </dgm:t>
    </dgm:pt>
    <dgm:pt modelId="{9AF85581-680E-47EC-BB5F-43D30AA23853}">
      <dgm:prSet phldrT="[Text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dirty="0">
              <a:latin typeface="Century Gothic" panose="020B0502020202020204" pitchFamily="34" charset="0"/>
            </a:rPr>
            <a:t> Goal setting, individual or group therapy sessions.</a:t>
          </a:r>
        </a:p>
      </dgm:t>
    </dgm:pt>
    <dgm:pt modelId="{4F66C202-5546-4837-B27F-F723B3A0CF04}" type="parTrans" cxnId="{7EA6E19D-B371-4DE4-BC2C-CDBB6AAE5152}">
      <dgm:prSet/>
      <dgm:spPr/>
      <dgm:t>
        <a:bodyPr/>
        <a:lstStyle/>
        <a:p>
          <a:endParaRPr lang="en-GB"/>
        </a:p>
      </dgm:t>
    </dgm:pt>
    <dgm:pt modelId="{C09F60D1-610E-435A-808D-DBE26D9CD397}" type="sibTrans" cxnId="{7EA6E19D-B371-4DE4-BC2C-CDBB6AAE5152}">
      <dgm:prSet/>
      <dgm:spPr/>
      <dgm:t>
        <a:bodyPr/>
        <a:lstStyle/>
        <a:p>
          <a:endParaRPr lang="en-GB"/>
        </a:p>
      </dgm:t>
    </dgm:pt>
    <dgm:pt modelId="{7A490620-F355-400B-83A7-FA3EB2649667}" type="pres">
      <dgm:prSet presAssocID="{11822C58-D578-4A26-B8E7-5D7C15044C13}" presName="linearFlow" presStyleCnt="0">
        <dgm:presLayoutVars>
          <dgm:dir/>
          <dgm:animLvl val="lvl"/>
          <dgm:resizeHandles val="exact"/>
        </dgm:presLayoutVars>
      </dgm:prSet>
      <dgm:spPr/>
    </dgm:pt>
    <dgm:pt modelId="{F25C2D5B-C866-4C4B-9595-23E672AAA705}" type="pres">
      <dgm:prSet presAssocID="{C78ED73A-0151-4003-A9D9-770E1590CA77}" presName="composite" presStyleCnt="0"/>
      <dgm:spPr/>
    </dgm:pt>
    <dgm:pt modelId="{E9052785-C0ED-4956-B442-DC892F08C5A7}" type="pres">
      <dgm:prSet presAssocID="{C78ED73A-0151-4003-A9D9-770E1590CA77}" presName="parentText" presStyleLbl="alignNode1" presStyleIdx="0" presStyleCnt="3" custLinFactX="-164268" custLinFactNeighborX="-200000" custLinFactNeighborY="3974">
        <dgm:presLayoutVars>
          <dgm:chMax val="1"/>
          <dgm:bulletEnabled val="1"/>
        </dgm:presLayoutVars>
      </dgm:prSet>
      <dgm:spPr/>
    </dgm:pt>
    <dgm:pt modelId="{BD6C2538-6B10-4149-A8BC-651AE7D17BA1}" type="pres">
      <dgm:prSet presAssocID="{C78ED73A-0151-4003-A9D9-770E1590CA77}" presName="descendantText" presStyleLbl="alignAcc1" presStyleIdx="0" presStyleCnt="3">
        <dgm:presLayoutVars>
          <dgm:bulletEnabled val="1"/>
        </dgm:presLayoutVars>
      </dgm:prSet>
      <dgm:spPr/>
    </dgm:pt>
    <dgm:pt modelId="{B6B60B3B-C3AE-47E5-A2C2-63678398D530}" type="pres">
      <dgm:prSet presAssocID="{0F7FF985-8D78-4D2E-8FB7-35052271FAE9}" presName="sp" presStyleCnt="0"/>
      <dgm:spPr/>
    </dgm:pt>
    <dgm:pt modelId="{A49C9067-12BF-4183-BEFF-D3EF7647672D}" type="pres">
      <dgm:prSet presAssocID="{4278FBE9-E6B3-40CE-94EE-99C41F7B0197}" presName="composite" presStyleCnt="0"/>
      <dgm:spPr/>
    </dgm:pt>
    <dgm:pt modelId="{E5615C9D-980A-48B7-A71C-6D351A74069B}" type="pres">
      <dgm:prSet presAssocID="{4278FBE9-E6B3-40CE-94EE-99C41F7B019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A777734-06CC-4727-BCE8-E3E3F1E12CD7}" type="pres">
      <dgm:prSet presAssocID="{4278FBE9-E6B3-40CE-94EE-99C41F7B0197}" presName="descendantText" presStyleLbl="alignAcc1" presStyleIdx="1" presStyleCnt="3">
        <dgm:presLayoutVars>
          <dgm:bulletEnabled val="1"/>
        </dgm:presLayoutVars>
      </dgm:prSet>
      <dgm:spPr/>
    </dgm:pt>
    <dgm:pt modelId="{FC5301AA-D7ED-47BC-BA29-D7C42C62C769}" type="pres">
      <dgm:prSet presAssocID="{0CA5B504-4AFA-4FFD-9745-778A0339D1A7}" presName="sp" presStyleCnt="0"/>
      <dgm:spPr/>
    </dgm:pt>
    <dgm:pt modelId="{165E0980-FABA-49D8-8D7C-51B9B823763F}" type="pres">
      <dgm:prSet presAssocID="{A88046DB-5B8B-4DF7-B2E1-6DC8DED04097}" presName="composite" presStyleCnt="0"/>
      <dgm:spPr/>
    </dgm:pt>
    <dgm:pt modelId="{7F369265-BFB7-45BB-B0AD-131D9CCFEF8B}" type="pres">
      <dgm:prSet presAssocID="{A88046DB-5B8B-4DF7-B2E1-6DC8DED0409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53383DB-C7BD-48C1-8CBD-870462A10705}" type="pres">
      <dgm:prSet presAssocID="{A88046DB-5B8B-4DF7-B2E1-6DC8DED04097}" presName="descendantText" presStyleLbl="alignAcc1" presStyleIdx="2" presStyleCnt="3" custLinFactNeighborX="-292" custLinFactNeighborY="-3195">
        <dgm:presLayoutVars>
          <dgm:bulletEnabled val="1"/>
        </dgm:presLayoutVars>
      </dgm:prSet>
      <dgm:spPr/>
    </dgm:pt>
  </dgm:ptLst>
  <dgm:cxnLst>
    <dgm:cxn modelId="{677A0118-5817-4655-BB29-11FC84D1A98F}" srcId="{4278FBE9-E6B3-40CE-94EE-99C41F7B0197}" destId="{7A9FDFA5-939B-48F7-94BC-D8071F5E6E39}" srcOrd="1" destOrd="0" parTransId="{AB57D9BF-8885-4125-B534-136FD03854AF}" sibTransId="{3D72BD55-9C34-456B-9AAE-FDE04B646AD5}"/>
    <dgm:cxn modelId="{34193E21-7321-4B47-ABA3-BA8F2560338B}" srcId="{4278FBE9-E6B3-40CE-94EE-99C41F7B0197}" destId="{E156BE0D-DB2D-4129-935A-48BAF6B8705A}" srcOrd="0" destOrd="0" parTransId="{3BDF778C-ED32-4E48-AC77-B5B7EEE9E1CB}" sibTransId="{4003CEC7-3615-43D6-AB3C-068A7B85F0A8}"/>
    <dgm:cxn modelId="{8EA5F022-B023-4F15-A084-E185C02B2B00}" type="presOf" srcId="{2E2DC5BC-1BB4-4004-B793-4EE47D0AB048}" destId="{753383DB-C7BD-48C1-8CBD-870462A10705}" srcOrd="0" destOrd="1" presId="urn:microsoft.com/office/officeart/2005/8/layout/chevron2"/>
    <dgm:cxn modelId="{DB393633-983E-41FC-B10C-DC4E7EE75A40}" srcId="{A88046DB-5B8B-4DF7-B2E1-6DC8DED04097}" destId="{AF304D95-06DD-4525-870A-C803D9AEA023}" srcOrd="0" destOrd="0" parTransId="{7869A5F7-A03C-4969-9AB8-4DFA60108F78}" sibTransId="{C8AABA93-CB74-4B13-A92D-3511F4110116}"/>
    <dgm:cxn modelId="{B6578639-2134-4D15-91B3-4541EC72F7A4}" srcId="{C78ED73A-0151-4003-A9D9-770E1590CA77}" destId="{C87E37C6-EF05-421D-A3E0-2275B0B302AA}" srcOrd="2" destOrd="0" parTransId="{B416EC46-E12F-40CD-871C-994BA074EB7F}" sibTransId="{1250F53B-7F3F-47E4-BAC1-28D2169B4375}"/>
    <dgm:cxn modelId="{C483A45C-4381-4D16-941B-E4B2398FAA9E}" type="presOf" srcId="{439E922E-4DB7-4C28-B2BF-B5817A5AAE71}" destId="{BD6C2538-6B10-4149-A8BC-651AE7D17BA1}" srcOrd="0" destOrd="0" presId="urn:microsoft.com/office/officeart/2005/8/layout/chevron2"/>
    <dgm:cxn modelId="{E4D3A55D-21DE-4E9A-AEEA-1CA529A6DE7A}" srcId="{C78ED73A-0151-4003-A9D9-770E1590CA77}" destId="{5958FFD8-E09E-4F28-94F6-BDC82EF71F08}" srcOrd="1" destOrd="0" parTransId="{7F62EC0B-2357-4BB9-A18D-F5B3BE3B1AB0}" sibTransId="{DC85F96C-0978-4EDD-A074-9E86AF00EF75}"/>
    <dgm:cxn modelId="{DFA9F441-D563-48D4-B351-31FDD361BB88}" type="presOf" srcId="{7A9FDFA5-939B-48F7-94BC-D8071F5E6E39}" destId="{6A777734-06CC-4727-BCE8-E3E3F1E12CD7}" srcOrd="0" destOrd="1" presId="urn:microsoft.com/office/officeart/2005/8/layout/chevron2"/>
    <dgm:cxn modelId="{AB103B72-424B-4397-8FFA-A8B619A476A2}" type="presOf" srcId="{5958FFD8-E09E-4F28-94F6-BDC82EF71F08}" destId="{BD6C2538-6B10-4149-A8BC-651AE7D17BA1}" srcOrd="0" destOrd="1" presId="urn:microsoft.com/office/officeart/2005/8/layout/chevron2"/>
    <dgm:cxn modelId="{CFE7B273-9672-4D0D-8856-9A97D5DDBCCA}" srcId="{C78ED73A-0151-4003-A9D9-770E1590CA77}" destId="{439E922E-4DB7-4C28-B2BF-B5817A5AAE71}" srcOrd="0" destOrd="0" parTransId="{2FA59D14-7539-4A45-8700-77650B97D5FA}" sibTransId="{C66DB3C6-DB1E-4498-AE3E-1086B4AA9A73}"/>
    <dgm:cxn modelId="{15A1D15A-75A8-4A5A-AA6A-3B9AC6C9A52D}" type="presOf" srcId="{8658609E-A645-42EE-80D3-B82B04A6453F}" destId="{753383DB-C7BD-48C1-8CBD-870462A10705}" srcOrd="0" destOrd="2" presId="urn:microsoft.com/office/officeart/2005/8/layout/chevron2"/>
    <dgm:cxn modelId="{F962608B-338F-4DDF-9A2C-82392F983DBD}" type="presOf" srcId="{11822C58-D578-4A26-B8E7-5D7C15044C13}" destId="{7A490620-F355-400B-83A7-FA3EB2649667}" srcOrd="0" destOrd="0" presId="urn:microsoft.com/office/officeart/2005/8/layout/chevron2"/>
    <dgm:cxn modelId="{32EE9A8E-DF66-4178-B560-D65F65E60F11}" srcId="{A88046DB-5B8B-4DF7-B2E1-6DC8DED04097}" destId="{8658609E-A645-42EE-80D3-B82B04A6453F}" srcOrd="2" destOrd="0" parTransId="{C556CF50-134C-4F92-B585-1E24B5761AC2}" sibTransId="{976F68D8-2643-4C8B-8E6F-0F5300BEDE3E}"/>
    <dgm:cxn modelId="{A4C6B094-B2ED-4ECA-99A7-27BF12344B49}" srcId="{11822C58-D578-4A26-B8E7-5D7C15044C13}" destId="{C78ED73A-0151-4003-A9D9-770E1590CA77}" srcOrd="0" destOrd="0" parTransId="{14CFD191-8BDF-4A4C-9D15-B6439A600241}" sibTransId="{0F7FF985-8D78-4D2E-8FB7-35052271FAE9}"/>
    <dgm:cxn modelId="{5655BA9B-CF0C-4AE8-A411-773E185506BD}" type="presOf" srcId="{9AF85581-680E-47EC-BB5F-43D30AA23853}" destId="{753383DB-C7BD-48C1-8CBD-870462A10705}" srcOrd="0" destOrd="3" presId="urn:microsoft.com/office/officeart/2005/8/layout/chevron2"/>
    <dgm:cxn modelId="{7EA6E19D-B371-4DE4-BC2C-CDBB6AAE5152}" srcId="{A88046DB-5B8B-4DF7-B2E1-6DC8DED04097}" destId="{9AF85581-680E-47EC-BB5F-43D30AA23853}" srcOrd="3" destOrd="0" parTransId="{4F66C202-5546-4837-B27F-F723B3A0CF04}" sibTransId="{C09F60D1-610E-435A-808D-DBE26D9CD397}"/>
    <dgm:cxn modelId="{64D3709E-7425-4F3E-9C60-999440408D27}" type="presOf" srcId="{A76CD747-C7F0-4A22-83CA-E05BB6A86F7F}" destId="{6A777734-06CC-4727-BCE8-E3E3F1E12CD7}" srcOrd="0" destOrd="2" presId="urn:microsoft.com/office/officeart/2005/8/layout/chevron2"/>
    <dgm:cxn modelId="{0B86D1A0-40FA-4C9D-8E95-C59F99A06769}" srcId="{4278FBE9-E6B3-40CE-94EE-99C41F7B0197}" destId="{A5C9B4A1-B07C-4C42-BA31-AF2A46A2AA20}" srcOrd="3" destOrd="0" parTransId="{932A669D-2B3E-4492-A650-6BADD9336C67}" sibTransId="{F32B0961-1D27-4266-B2E4-50AE22A65356}"/>
    <dgm:cxn modelId="{31C9F3AF-9561-44E8-891E-38478AB7F2DA}" type="presOf" srcId="{AF304D95-06DD-4525-870A-C803D9AEA023}" destId="{753383DB-C7BD-48C1-8CBD-870462A10705}" srcOrd="0" destOrd="0" presId="urn:microsoft.com/office/officeart/2005/8/layout/chevron2"/>
    <dgm:cxn modelId="{4EE1A1B0-D2CE-43FE-8F30-46B876D6CBCC}" type="presOf" srcId="{4278FBE9-E6B3-40CE-94EE-99C41F7B0197}" destId="{E5615C9D-980A-48B7-A71C-6D351A74069B}" srcOrd="0" destOrd="0" presId="urn:microsoft.com/office/officeart/2005/8/layout/chevron2"/>
    <dgm:cxn modelId="{BCBADAB6-39EC-4485-8566-BB2628C47017}" type="presOf" srcId="{C87E37C6-EF05-421D-A3E0-2275B0B302AA}" destId="{BD6C2538-6B10-4149-A8BC-651AE7D17BA1}" srcOrd="0" destOrd="2" presId="urn:microsoft.com/office/officeart/2005/8/layout/chevron2"/>
    <dgm:cxn modelId="{AAFED6CE-D609-4B53-A6DE-FB349AE0AA97}" type="presOf" srcId="{E156BE0D-DB2D-4129-935A-48BAF6B8705A}" destId="{6A777734-06CC-4727-BCE8-E3E3F1E12CD7}" srcOrd="0" destOrd="0" presId="urn:microsoft.com/office/officeart/2005/8/layout/chevron2"/>
    <dgm:cxn modelId="{C2D33DD4-A5BB-4BAE-B8DC-806475405107}" srcId="{11822C58-D578-4A26-B8E7-5D7C15044C13}" destId="{A88046DB-5B8B-4DF7-B2E1-6DC8DED04097}" srcOrd="2" destOrd="0" parTransId="{7AD39BAF-1A9D-4808-9E9D-6E42E256BF48}" sibTransId="{F060FC3A-3C96-49D3-9EB6-8B19C8F8CAFD}"/>
    <dgm:cxn modelId="{F7A101DF-D9FC-4B00-87D5-5282FE878E7D}" type="presOf" srcId="{A5C9B4A1-B07C-4C42-BA31-AF2A46A2AA20}" destId="{6A777734-06CC-4727-BCE8-E3E3F1E12CD7}" srcOrd="0" destOrd="3" presId="urn:microsoft.com/office/officeart/2005/8/layout/chevron2"/>
    <dgm:cxn modelId="{102E54E3-9039-4A66-95A9-0D60EFD19561}" srcId="{4278FBE9-E6B3-40CE-94EE-99C41F7B0197}" destId="{A76CD747-C7F0-4A22-83CA-E05BB6A86F7F}" srcOrd="2" destOrd="0" parTransId="{194661C0-8B0E-4B43-94F3-CF3A24650986}" sibTransId="{F159123A-A30E-4A12-99D0-6FFEF55FD76F}"/>
    <dgm:cxn modelId="{9100C1EE-97B7-481A-95C5-6B142D65BD17}" srcId="{A88046DB-5B8B-4DF7-B2E1-6DC8DED04097}" destId="{2E2DC5BC-1BB4-4004-B793-4EE47D0AB048}" srcOrd="1" destOrd="0" parTransId="{E467015A-4BD3-46A6-997E-4468580A2943}" sibTransId="{29247AEB-C9DD-41A1-9E73-EDC8090D21ED}"/>
    <dgm:cxn modelId="{7B3088F9-E972-45B6-A75D-66F3CED6CDFF}" type="presOf" srcId="{C78ED73A-0151-4003-A9D9-770E1590CA77}" destId="{E9052785-C0ED-4956-B442-DC892F08C5A7}" srcOrd="0" destOrd="0" presId="urn:microsoft.com/office/officeart/2005/8/layout/chevron2"/>
    <dgm:cxn modelId="{694447FB-C38F-4D1A-AC52-04C2B63C6FD6}" type="presOf" srcId="{A88046DB-5B8B-4DF7-B2E1-6DC8DED04097}" destId="{7F369265-BFB7-45BB-B0AD-131D9CCFEF8B}" srcOrd="0" destOrd="0" presId="urn:microsoft.com/office/officeart/2005/8/layout/chevron2"/>
    <dgm:cxn modelId="{EB4B7CFB-FBDE-40A1-A279-A44CF5CBF58D}" srcId="{11822C58-D578-4A26-B8E7-5D7C15044C13}" destId="{4278FBE9-E6B3-40CE-94EE-99C41F7B0197}" srcOrd="1" destOrd="0" parTransId="{0805A62D-AEC5-40AD-921A-E7613F7A2941}" sibTransId="{0CA5B504-4AFA-4FFD-9745-778A0339D1A7}"/>
    <dgm:cxn modelId="{A65B9EF0-F552-4E52-9813-86BCB7521810}" type="presParOf" srcId="{7A490620-F355-400B-83A7-FA3EB2649667}" destId="{F25C2D5B-C866-4C4B-9595-23E672AAA705}" srcOrd="0" destOrd="0" presId="urn:microsoft.com/office/officeart/2005/8/layout/chevron2"/>
    <dgm:cxn modelId="{63AB1C51-ED5B-453C-A9DD-1BC50861A82E}" type="presParOf" srcId="{F25C2D5B-C866-4C4B-9595-23E672AAA705}" destId="{E9052785-C0ED-4956-B442-DC892F08C5A7}" srcOrd="0" destOrd="0" presId="urn:microsoft.com/office/officeart/2005/8/layout/chevron2"/>
    <dgm:cxn modelId="{5E3805FB-F369-4543-9FDF-5AA325217C2A}" type="presParOf" srcId="{F25C2D5B-C866-4C4B-9595-23E672AAA705}" destId="{BD6C2538-6B10-4149-A8BC-651AE7D17BA1}" srcOrd="1" destOrd="0" presId="urn:microsoft.com/office/officeart/2005/8/layout/chevron2"/>
    <dgm:cxn modelId="{D7CCB5FD-D201-437C-AF3B-DC380DBDE106}" type="presParOf" srcId="{7A490620-F355-400B-83A7-FA3EB2649667}" destId="{B6B60B3B-C3AE-47E5-A2C2-63678398D530}" srcOrd="1" destOrd="0" presId="urn:microsoft.com/office/officeart/2005/8/layout/chevron2"/>
    <dgm:cxn modelId="{B32280D9-4147-44B5-800B-828551A951ED}" type="presParOf" srcId="{7A490620-F355-400B-83A7-FA3EB2649667}" destId="{A49C9067-12BF-4183-BEFF-D3EF7647672D}" srcOrd="2" destOrd="0" presId="urn:microsoft.com/office/officeart/2005/8/layout/chevron2"/>
    <dgm:cxn modelId="{E08E5DA1-1403-4765-9AD5-AEBF10928F3B}" type="presParOf" srcId="{A49C9067-12BF-4183-BEFF-D3EF7647672D}" destId="{E5615C9D-980A-48B7-A71C-6D351A74069B}" srcOrd="0" destOrd="0" presId="urn:microsoft.com/office/officeart/2005/8/layout/chevron2"/>
    <dgm:cxn modelId="{38B456E1-431E-4E44-997E-08A6A1898D9B}" type="presParOf" srcId="{A49C9067-12BF-4183-BEFF-D3EF7647672D}" destId="{6A777734-06CC-4727-BCE8-E3E3F1E12CD7}" srcOrd="1" destOrd="0" presId="urn:microsoft.com/office/officeart/2005/8/layout/chevron2"/>
    <dgm:cxn modelId="{ED7F9649-E5FF-4BCB-A754-001709C6DB49}" type="presParOf" srcId="{7A490620-F355-400B-83A7-FA3EB2649667}" destId="{FC5301AA-D7ED-47BC-BA29-D7C42C62C769}" srcOrd="3" destOrd="0" presId="urn:microsoft.com/office/officeart/2005/8/layout/chevron2"/>
    <dgm:cxn modelId="{78AB5BE8-E660-4B52-8C18-8413045E22F5}" type="presParOf" srcId="{7A490620-F355-400B-83A7-FA3EB2649667}" destId="{165E0980-FABA-49D8-8D7C-51B9B823763F}" srcOrd="4" destOrd="0" presId="urn:microsoft.com/office/officeart/2005/8/layout/chevron2"/>
    <dgm:cxn modelId="{5606A095-C0A8-4BF3-962C-8269FF623357}" type="presParOf" srcId="{165E0980-FABA-49D8-8D7C-51B9B823763F}" destId="{7F369265-BFB7-45BB-B0AD-131D9CCFEF8B}" srcOrd="0" destOrd="0" presId="urn:microsoft.com/office/officeart/2005/8/layout/chevron2"/>
    <dgm:cxn modelId="{F8AD16FC-352D-4FCC-BE8C-E0DFE39D0C86}" type="presParOf" srcId="{165E0980-FABA-49D8-8D7C-51B9B823763F}" destId="{753383DB-C7BD-48C1-8CBD-870462A107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822C58-D578-4A26-B8E7-5D7C15044C1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78ED73A-0151-4003-A9D9-770E1590CA77}">
      <dgm:prSet phldrT="[Text]"/>
      <dgm:spPr>
        <a:solidFill>
          <a:srgbClr val="F26EC3"/>
        </a:solidFill>
        <a:ln>
          <a:solidFill>
            <a:srgbClr val="F26EC3"/>
          </a:solidFill>
        </a:ln>
      </dgm:spPr>
      <dgm:t>
        <a:bodyPr/>
        <a:lstStyle/>
        <a:p>
          <a:r>
            <a:rPr lang="en-GB" dirty="0"/>
            <a:t>Universal</a:t>
          </a:r>
        </a:p>
      </dgm:t>
    </dgm:pt>
    <dgm:pt modelId="{14CFD191-8BDF-4A4C-9D15-B6439A600241}" type="parTrans" cxnId="{A4C6B094-B2ED-4ECA-99A7-27BF12344B49}">
      <dgm:prSet/>
      <dgm:spPr/>
      <dgm:t>
        <a:bodyPr/>
        <a:lstStyle/>
        <a:p>
          <a:endParaRPr lang="en-GB"/>
        </a:p>
      </dgm:t>
    </dgm:pt>
    <dgm:pt modelId="{0F7FF985-8D78-4D2E-8FB7-35052271FAE9}" type="sibTrans" cxnId="{A4C6B094-B2ED-4ECA-99A7-27BF12344B49}">
      <dgm:prSet/>
      <dgm:spPr/>
      <dgm:t>
        <a:bodyPr/>
        <a:lstStyle/>
        <a:p>
          <a:endParaRPr lang="en-GB"/>
        </a:p>
      </dgm:t>
    </dgm:pt>
    <dgm:pt modelId="{439E922E-4DB7-4C28-B2BF-B5817A5AAE71}">
      <dgm:prSet phldrT="[Text]" custT="1"/>
      <dgm:spPr>
        <a:ln>
          <a:solidFill>
            <a:srgbClr val="F26EC3"/>
          </a:solidFill>
        </a:ln>
      </dgm:spPr>
      <dgm:t>
        <a:bodyPr/>
        <a:lstStyle/>
        <a:p>
          <a:r>
            <a:rPr lang="en-GB" sz="1000" dirty="0">
              <a:latin typeface="Century Gothic" panose="020B0502020202020204" pitchFamily="34" charset="0"/>
            </a:rPr>
            <a:t>Use guidance in handwriting resources on Learn Sheffield website.</a:t>
          </a:r>
        </a:p>
      </dgm:t>
    </dgm:pt>
    <dgm:pt modelId="{2FA59D14-7539-4A45-8700-77650B97D5FA}" type="parTrans" cxnId="{CFE7B273-9672-4D0D-8856-9A97D5DDBCCA}">
      <dgm:prSet/>
      <dgm:spPr/>
      <dgm:t>
        <a:bodyPr/>
        <a:lstStyle/>
        <a:p>
          <a:endParaRPr lang="en-GB"/>
        </a:p>
      </dgm:t>
    </dgm:pt>
    <dgm:pt modelId="{C66DB3C6-DB1E-4498-AE3E-1086B4AA9A73}" type="sibTrans" cxnId="{CFE7B273-9672-4D0D-8856-9A97D5DDBCCA}">
      <dgm:prSet/>
      <dgm:spPr/>
      <dgm:t>
        <a:bodyPr/>
        <a:lstStyle/>
        <a:p>
          <a:endParaRPr lang="en-GB"/>
        </a:p>
      </dgm:t>
    </dgm:pt>
    <dgm:pt modelId="{4278FBE9-E6B3-40CE-94EE-99C41F7B0197}">
      <dgm:prSet phldrT="[Text]"/>
      <dgm:spPr>
        <a:solidFill>
          <a:srgbClr val="F26EC3"/>
        </a:solidFill>
        <a:ln>
          <a:solidFill>
            <a:srgbClr val="F26EC3"/>
          </a:solidFill>
        </a:ln>
      </dgm:spPr>
      <dgm:t>
        <a:bodyPr/>
        <a:lstStyle/>
        <a:p>
          <a:r>
            <a:rPr lang="en-GB" dirty="0"/>
            <a:t>Targeted</a:t>
          </a:r>
        </a:p>
      </dgm:t>
    </dgm:pt>
    <dgm:pt modelId="{0805A62D-AEC5-40AD-921A-E7613F7A2941}" type="parTrans" cxnId="{EB4B7CFB-FBDE-40A1-A279-A44CF5CBF58D}">
      <dgm:prSet/>
      <dgm:spPr/>
      <dgm:t>
        <a:bodyPr/>
        <a:lstStyle/>
        <a:p>
          <a:endParaRPr lang="en-GB"/>
        </a:p>
      </dgm:t>
    </dgm:pt>
    <dgm:pt modelId="{0CA5B504-4AFA-4FFD-9745-778A0339D1A7}" type="sibTrans" cxnId="{EB4B7CFB-FBDE-40A1-A279-A44CF5CBF58D}">
      <dgm:prSet/>
      <dgm:spPr/>
      <dgm:t>
        <a:bodyPr/>
        <a:lstStyle/>
        <a:p>
          <a:endParaRPr lang="en-GB"/>
        </a:p>
      </dgm:t>
    </dgm:pt>
    <dgm:pt modelId="{E156BE0D-DB2D-4129-935A-48BAF6B8705A}">
      <dgm:prSet phldrT="[Text]" custT="1"/>
      <dgm:spPr>
        <a:ln>
          <a:solidFill>
            <a:srgbClr val="F26EC3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dirty="0">
              <a:latin typeface="Century Gothic" panose="020B0502020202020204" pitchFamily="34" charset="0"/>
            </a:rPr>
            <a:t> Deliver interventions to help handwriting difficulties.</a:t>
          </a:r>
        </a:p>
      </dgm:t>
    </dgm:pt>
    <dgm:pt modelId="{3BDF778C-ED32-4E48-AC77-B5B7EEE9E1CB}" type="parTrans" cxnId="{34193E21-7321-4B47-ABA3-BA8F2560338B}">
      <dgm:prSet/>
      <dgm:spPr/>
      <dgm:t>
        <a:bodyPr/>
        <a:lstStyle/>
        <a:p>
          <a:endParaRPr lang="en-GB"/>
        </a:p>
      </dgm:t>
    </dgm:pt>
    <dgm:pt modelId="{4003CEC7-3615-43D6-AB3C-068A7B85F0A8}" type="sibTrans" cxnId="{34193E21-7321-4B47-ABA3-BA8F2560338B}">
      <dgm:prSet/>
      <dgm:spPr/>
      <dgm:t>
        <a:bodyPr/>
        <a:lstStyle/>
        <a:p>
          <a:endParaRPr lang="en-GB"/>
        </a:p>
      </dgm:t>
    </dgm:pt>
    <dgm:pt modelId="{A88046DB-5B8B-4DF7-B2E1-6DC8DED04097}">
      <dgm:prSet phldrT="[Text]"/>
      <dgm:spPr>
        <a:solidFill>
          <a:srgbClr val="F26EC3"/>
        </a:solidFill>
        <a:ln>
          <a:solidFill>
            <a:srgbClr val="F26EC3"/>
          </a:solidFill>
        </a:ln>
      </dgm:spPr>
      <dgm:t>
        <a:bodyPr/>
        <a:lstStyle/>
        <a:p>
          <a:r>
            <a:rPr lang="en-GB" dirty="0"/>
            <a:t>Specialist</a:t>
          </a:r>
        </a:p>
      </dgm:t>
    </dgm:pt>
    <dgm:pt modelId="{7AD39BAF-1A9D-4808-9E9D-6E42E256BF48}" type="parTrans" cxnId="{C2D33DD4-A5BB-4BAE-B8DC-806475405107}">
      <dgm:prSet/>
      <dgm:spPr/>
      <dgm:t>
        <a:bodyPr/>
        <a:lstStyle/>
        <a:p>
          <a:endParaRPr lang="en-GB"/>
        </a:p>
      </dgm:t>
    </dgm:pt>
    <dgm:pt modelId="{F060FC3A-3C96-49D3-9EB6-8B19C8F8CAFD}" type="sibTrans" cxnId="{C2D33DD4-A5BB-4BAE-B8DC-806475405107}">
      <dgm:prSet/>
      <dgm:spPr/>
      <dgm:t>
        <a:bodyPr/>
        <a:lstStyle/>
        <a:p>
          <a:endParaRPr lang="en-GB"/>
        </a:p>
      </dgm:t>
    </dgm:pt>
    <dgm:pt modelId="{152870EB-BB20-4527-AE95-E4D0DA233BDA}">
      <dgm:prSet phldrT="[Text]" custT="1"/>
      <dgm:spPr>
        <a:ln>
          <a:solidFill>
            <a:srgbClr val="F26EC3"/>
          </a:solidFill>
        </a:ln>
      </dgm:spPr>
      <dgm:t>
        <a:bodyPr/>
        <a:lstStyle/>
        <a:p>
          <a:pPr marL="57150" marR="0" lvl="1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dirty="0">
              <a:latin typeface="Century Gothic" panose="020B0502020202020204" pitchFamily="34" charset="0"/>
            </a:rPr>
            <a:t> Complete motor skills questionnaire when requested. </a:t>
          </a:r>
        </a:p>
      </dgm:t>
    </dgm:pt>
    <dgm:pt modelId="{C495329A-2662-4E10-AC02-2E502C67213F}" type="parTrans" cxnId="{EE0FABDE-67C1-4F05-ADAE-3BE05738D928}">
      <dgm:prSet/>
      <dgm:spPr/>
      <dgm:t>
        <a:bodyPr/>
        <a:lstStyle/>
        <a:p>
          <a:endParaRPr lang="en-GB"/>
        </a:p>
      </dgm:t>
    </dgm:pt>
    <dgm:pt modelId="{0A9E17F1-6209-485E-BF5E-D859CA46CEF8}" type="sibTrans" cxnId="{EE0FABDE-67C1-4F05-ADAE-3BE05738D928}">
      <dgm:prSet/>
      <dgm:spPr/>
      <dgm:t>
        <a:bodyPr/>
        <a:lstStyle/>
        <a:p>
          <a:endParaRPr lang="en-GB"/>
        </a:p>
      </dgm:t>
    </dgm:pt>
    <dgm:pt modelId="{DA2C204E-0D0D-4C30-A225-EB7761D1198B}">
      <dgm:prSet phldrT="[Text]" custT="1"/>
      <dgm:spPr>
        <a:ln>
          <a:solidFill>
            <a:srgbClr val="F26EC3"/>
          </a:solidFill>
        </a:ln>
      </dgm:spPr>
      <dgm:t>
        <a:bodyPr/>
        <a:lstStyle/>
        <a:p>
          <a:r>
            <a:rPr lang="en-GB" sz="1000" dirty="0">
              <a:latin typeface="Century Gothic" panose="020B0502020202020204" pitchFamily="34" charset="0"/>
            </a:rPr>
            <a:t>Sign post families to independence skills videos.</a:t>
          </a:r>
        </a:p>
      </dgm:t>
    </dgm:pt>
    <dgm:pt modelId="{B9126F8C-D170-44C1-939F-3CBB79C4D4AF}" type="parTrans" cxnId="{F7F8024B-8135-4B51-81EF-B1019A31B144}">
      <dgm:prSet/>
      <dgm:spPr/>
      <dgm:t>
        <a:bodyPr/>
        <a:lstStyle/>
        <a:p>
          <a:endParaRPr lang="en-GB"/>
        </a:p>
      </dgm:t>
    </dgm:pt>
    <dgm:pt modelId="{E8690589-C32E-431B-BB7B-983C4B1F52FC}" type="sibTrans" cxnId="{F7F8024B-8135-4B51-81EF-B1019A31B144}">
      <dgm:prSet/>
      <dgm:spPr/>
      <dgm:t>
        <a:bodyPr/>
        <a:lstStyle/>
        <a:p>
          <a:endParaRPr lang="en-GB"/>
        </a:p>
      </dgm:t>
    </dgm:pt>
    <dgm:pt modelId="{47C0B9F3-17ED-4601-96D4-A4E28EAE6CEF}">
      <dgm:prSet phldrT="[Text]"/>
      <dgm:spPr>
        <a:ln>
          <a:solidFill>
            <a:srgbClr val="F26EC3"/>
          </a:solidFill>
        </a:ln>
      </dgm:spPr>
      <dgm:t>
        <a:bodyPr/>
        <a:lstStyle/>
        <a:p>
          <a:pPr marL="57150" lvl="1" indent="0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GB" sz="800" dirty="0">
            <a:latin typeface="Century Gothic" panose="020B0502020202020204" pitchFamily="34" charset="0"/>
          </a:endParaRPr>
        </a:p>
      </dgm:t>
    </dgm:pt>
    <dgm:pt modelId="{5E79D0F0-E803-43CB-9E9E-BB53365E5BE3}" type="parTrans" cxnId="{87872D41-CA38-4043-8834-0B5E8B17E739}">
      <dgm:prSet/>
      <dgm:spPr/>
      <dgm:t>
        <a:bodyPr/>
        <a:lstStyle/>
        <a:p>
          <a:endParaRPr lang="en-GB"/>
        </a:p>
      </dgm:t>
    </dgm:pt>
    <dgm:pt modelId="{D4AD7DE4-3C4F-4E37-B660-C73B7C531824}" type="sibTrans" cxnId="{87872D41-CA38-4043-8834-0B5E8B17E739}">
      <dgm:prSet/>
      <dgm:spPr/>
      <dgm:t>
        <a:bodyPr/>
        <a:lstStyle/>
        <a:p>
          <a:endParaRPr lang="en-GB"/>
        </a:p>
      </dgm:t>
    </dgm:pt>
    <dgm:pt modelId="{6E7297E9-6C7D-406F-9E17-FF52A52CA02B}">
      <dgm:prSet phldrT="[Text]" custT="1"/>
      <dgm:spPr>
        <a:ln>
          <a:solidFill>
            <a:srgbClr val="F26EC3"/>
          </a:solidFill>
        </a:ln>
      </dgm:spPr>
      <dgm:t>
        <a:bodyPr/>
        <a:lstStyle/>
        <a:p>
          <a:pPr marL="57150" marR="0" lvl="1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dirty="0">
              <a:latin typeface="Century Gothic" panose="020B0502020202020204" pitchFamily="34" charset="0"/>
            </a:rPr>
            <a:t> Read motor skills assessment reports or discharge summaries for on going recommendations.</a:t>
          </a:r>
        </a:p>
      </dgm:t>
    </dgm:pt>
    <dgm:pt modelId="{75A4CBBC-422D-410C-AD2A-04BD94570F9D}" type="parTrans" cxnId="{255F1A24-0D47-4D59-B6C5-049B684E11C7}">
      <dgm:prSet/>
      <dgm:spPr/>
      <dgm:t>
        <a:bodyPr/>
        <a:lstStyle/>
        <a:p>
          <a:endParaRPr lang="en-GB"/>
        </a:p>
      </dgm:t>
    </dgm:pt>
    <dgm:pt modelId="{171B5E3E-448E-49FB-A0B5-39E14A5F2ECD}" type="sibTrans" cxnId="{255F1A24-0D47-4D59-B6C5-049B684E11C7}">
      <dgm:prSet/>
      <dgm:spPr/>
      <dgm:t>
        <a:bodyPr/>
        <a:lstStyle/>
        <a:p>
          <a:endParaRPr lang="en-GB"/>
        </a:p>
      </dgm:t>
    </dgm:pt>
    <dgm:pt modelId="{9659D81C-2209-4175-952D-19F67FC38F56}">
      <dgm:prSet phldrT="[Text]" custT="1"/>
      <dgm:spPr>
        <a:ln>
          <a:solidFill>
            <a:srgbClr val="F26EC3"/>
          </a:solidFill>
        </a:ln>
      </dgm:spPr>
      <dgm:t>
        <a:bodyPr/>
        <a:lstStyle/>
        <a:p>
          <a:pPr marL="57150" marR="0" lvl="1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dirty="0">
              <a:latin typeface="Century Gothic" panose="020B0502020202020204" pitchFamily="34" charset="0"/>
            </a:rPr>
            <a:t> Contact the allocated therapist for specific advice if needed.</a:t>
          </a:r>
        </a:p>
      </dgm:t>
    </dgm:pt>
    <dgm:pt modelId="{7C763012-AE44-4828-ABF6-759EB9D05B96}" type="parTrans" cxnId="{3CC10034-24E8-4AC5-A907-4AB656D1028B}">
      <dgm:prSet/>
      <dgm:spPr/>
      <dgm:t>
        <a:bodyPr/>
        <a:lstStyle/>
        <a:p>
          <a:endParaRPr lang="en-GB"/>
        </a:p>
      </dgm:t>
    </dgm:pt>
    <dgm:pt modelId="{C9E839A6-8A74-42C9-B721-723D8A142680}" type="sibTrans" cxnId="{3CC10034-24E8-4AC5-A907-4AB656D1028B}">
      <dgm:prSet/>
      <dgm:spPr/>
      <dgm:t>
        <a:bodyPr/>
        <a:lstStyle/>
        <a:p>
          <a:endParaRPr lang="en-GB"/>
        </a:p>
      </dgm:t>
    </dgm:pt>
    <dgm:pt modelId="{E2A68F2C-6575-49E5-9D99-5FA3704F93AB}">
      <dgm:prSet phldrT="[Text]" custT="1"/>
      <dgm:spPr>
        <a:ln>
          <a:solidFill>
            <a:srgbClr val="F26EC3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dirty="0">
              <a:latin typeface="Century Gothic" panose="020B0502020202020204" pitchFamily="34" charset="0"/>
            </a:rPr>
            <a:t> Help parents access the virtual therapy area and request support if needed online (within 6 </a:t>
          </a:r>
          <a:r>
            <a:rPr lang="en-GB" sz="1000" dirty="0" err="1">
              <a:latin typeface="Century Gothic" panose="020B0502020202020204" pitchFamily="34" charset="0"/>
            </a:rPr>
            <a:t>wks</a:t>
          </a:r>
          <a:r>
            <a:rPr lang="en-GB" sz="1000" dirty="0">
              <a:latin typeface="Century Gothic" panose="020B0502020202020204" pitchFamily="34" charset="0"/>
            </a:rPr>
            <a:t> of receiving letter).</a:t>
          </a:r>
        </a:p>
      </dgm:t>
    </dgm:pt>
    <dgm:pt modelId="{58D94914-ED63-4300-BA6D-74742800FB73}" type="sibTrans" cxnId="{AFAE7828-625A-4A89-9478-AF4B64D79037}">
      <dgm:prSet/>
      <dgm:spPr/>
      <dgm:t>
        <a:bodyPr/>
        <a:lstStyle/>
        <a:p>
          <a:endParaRPr lang="en-GB"/>
        </a:p>
      </dgm:t>
    </dgm:pt>
    <dgm:pt modelId="{47F51C95-9387-4F21-B885-24CE39C996BE}" type="parTrans" cxnId="{AFAE7828-625A-4A89-9478-AF4B64D79037}">
      <dgm:prSet/>
      <dgm:spPr/>
      <dgm:t>
        <a:bodyPr/>
        <a:lstStyle/>
        <a:p>
          <a:endParaRPr lang="en-GB"/>
        </a:p>
      </dgm:t>
    </dgm:pt>
    <dgm:pt modelId="{ECC94ED4-F1B5-4B84-AE81-A94C5F68B3CE}">
      <dgm:prSet phldrT="[Text]" custT="1"/>
      <dgm:spPr>
        <a:ln>
          <a:solidFill>
            <a:srgbClr val="F26EC3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dirty="0">
              <a:latin typeface="Century Gothic" panose="020B0502020202020204" pitchFamily="34" charset="0"/>
            </a:rPr>
            <a:t> Identify children with motor skill difficulties, write a supporting letter for parents to take to their GP. </a:t>
          </a:r>
        </a:p>
      </dgm:t>
    </dgm:pt>
    <dgm:pt modelId="{8D809061-8247-4981-8884-E729A1C1B188}" type="sibTrans" cxnId="{E6E6E1D9-E0AD-4A57-A5A2-AC117EA0B501}">
      <dgm:prSet/>
      <dgm:spPr/>
      <dgm:t>
        <a:bodyPr/>
        <a:lstStyle/>
        <a:p>
          <a:endParaRPr lang="en-GB"/>
        </a:p>
      </dgm:t>
    </dgm:pt>
    <dgm:pt modelId="{B9334CB6-2D00-41E8-A0F4-4C3B627CD81C}" type="parTrans" cxnId="{E6E6E1D9-E0AD-4A57-A5A2-AC117EA0B501}">
      <dgm:prSet/>
      <dgm:spPr/>
      <dgm:t>
        <a:bodyPr/>
        <a:lstStyle/>
        <a:p>
          <a:endParaRPr lang="en-GB"/>
        </a:p>
      </dgm:t>
    </dgm:pt>
    <dgm:pt modelId="{7A490620-F355-400B-83A7-FA3EB2649667}" type="pres">
      <dgm:prSet presAssocID="{11822C58-D578-4A26-B8E7-5D7C15044C13}" presName="linearFlow" presStyleCnt="0">
        <dgm:presLayoutVars>
          <dgm:dir/>
          <dgm:animLvl val="lvl"/>
          <dgm:resizeHandles val="exact"/>
        </dgm:presLayoutVars>
      </dgm:prSet>
      <dgm:spPr/>
    </dgm:pt>
    <dgm:pt modelId="{F25C2D5B-C866-4C4B-9595-23E672AAA705}" type="pres">
      <dgm:prSet presAssocID="{C78ED73A-0151-4003-A9D9-770E1590CA77}" presName="composite" presStyleCnt="0"/>
      <dgm:spPr/>
    </dgm:pt>
    <dgm:pt modelId="{E9052785-C0ED-4956-B442-DC892F08C5A7}" type="pres">
      <dgm:prSet presAssocID="{C78ED73A-0151-4003-A9D9-770E1590CA77}" presName="parentText" presStyleLbl="alignNode1" presStyleIdx="0" presStyleCnt="3" custLinFactX="-164268" custLinFactNeighborX="-200000" custLinFactNeighborY="3974">
        <dgm:presLayoutVars>
          <dgm:chMax val="1"/>
          <dgm:bulletEnabled val="1"/>
        </dgm:presLayoutVars>
      </dgm:prSet>
      <dgm:spPr/>
    </dgm:pt>
    <dgm:pt modelId="{BD6C2538-6B10-4149-A8BC-651AE7D17BA1}" type="pres">
      <dgm:prSet presAssocID="{C78ED73A-0151-4003-A9D9-770E1590CA77}" presName="descendantText" presStyleLbl="alignAcc1" presStyleIdx="0" presStyleCnt="3">
        <dgm:presLayoutVars>
          <dgm:bulletEnabled val="1"/>
        </dgm:presLayoutVars>
      </dgm:prSet>
      <dgm:spPr/>
    </dgm:pt>
    <dgm:pt modelId="{B6B60B3B-C3AE-47E5-A2C2-63678398D530}" type="pres">
      <dgm:prSet presAssocID="{0F7FF985-8D78-4D2E-8FB7-35052271FAE9}" presName="sp" presStyleCnt="0"/>
      <dgm:spPr/>
    </dgm:pt>
    <dgm:pt modelId="{A49C9067-12BF-4183-BEFF-D3EF7647672D}" type="pres">
      <dgm:prSet presAssocID="{4278FBE9-E6B3-40CE-94EE-99C41F7B0197}" presName="composite" presStyleCnt="0"/>
      <dgm:spPr/>
    </dgm:pt>
    <dgm:pt modelId="{E5615C9D-980A-48B7-A71C-6D351A74069B}" type="pres">
      <dgm:prSet presAssocID="{4278FBE9-E6B3-40CE-94EE-99C41F7B019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A777734-06CC-4727-BCE8-E3E3F1E12CD7}" type="pres">
      <dgm:prSet presAssocID="{4278FBE9-E6B3-40CE-94EE-99C41F7B0197}" presName="descendantText" presStyleLbl="alignAcc1" presStyleIdx="1" presStyleCnt="3">
        <dgm:presLayoutVars>
          <dgm:bulletEnabled val="1"/>
        </dgm:presLayoutVars>
      </dgm:prSet>
      <dgm:spPr/>
    </dgm:pt>
    <dgm:pt modelId="{FC5301AA-D7ED-47BC-BA29-D7C42C62C769}" type="pres">
      <dgm:prSet presAssocID="{0CA5B504-4AFA-4FFD-9745-778A0339D1A7}" presName="sp" presStyleCnt="0"/>
      <dgm:spPr/>
    </dgm:pt>
    <dgm:pt modelId="{165E0980-FABA-49D8-8D7C-51B9B823763F}" type="pres">
      <dgm:prSet presAssocID="{A88046DB-5B8B-4DF7-B2E1-6DC8DED04097}" presName="composite" presStyleCnt="0"/>
      <dgm:spPr/>
    </dgm:pt>
    <dgm:pt modelId="{7F369265-BFB7-45BB-B0AD-131D9CCFEF8B}" type="pres">
      <dgm:prSet presAssocID="{A88046DB-5B8B-4DF7-B2E1-6DC8DED0409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53383DB-C7BD-48C1-8CBD-870462A10705}" type="pres">
      <dgm:prSet presAssocID="{A88046DB-5B8B-4DF7-B2E1-6DC8DED0409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4193E21-7321-4B47-ABA3-BA8F2560338B}" srcId="{4278FBE9-E6B3-40CE-94EE-99C41F7B0197}" destId="{E156BE0D-DB2D-4129-935A-48BAF6B8705A}" srcOrd="0" destOrd="0" parTransId="{3BDF778C-ED32-4E48-AC77-B5B7EEE9E1CB}" sibTransId="{4003CEC7-3615-43D6-AB3C-068A7B85F0A8}"/>
    <dgm:cxn modelId="{255F1A24-0D47-4D59-B6C5-049B684E11C7}" srcId="{A88046DB-5B8B-4DF7-B2E1-6DC8DED04097}" destId="{6E7297E9-6C7D-406F-9E17-FF52A52CA02B}" srcOrd="2" destOrd="0" parTransId="{75A4CBBC-422D-410C-AD2A-04BD94570F9D}" sibTransId="{171B5E3E-448E-49FB-A0B5-39E14A5F2ECD}"/>
    <dgm:cxn modelId="{AFAE7828-625A-4A89-9478-AF4B64D79037}" srcId="{4278FBE9-E6B3-40CE-94EE-99C41F7B0197}" destId="{E2A68F2C-6575-49E5-9D99-5FA3704F93AB}" srcOrd="1" destOrd="0" parTransId="{47F51C95-9387-4F21-B885-24CE39C996BE}" sibTransId="{58D94914-ED63-4300-BA6D-74742800FB73}"/>
    <dgm:cxn modelId="{1932AF32-73C0-4B42-92B0-9CBA3F1DCAB3}" type="presOf" srcId="{DA2C204E-0D0D-4C30-A225-EB7761D1198B}" destId="{BD6C2538-6B10-4149-A8BC-651AE7D17BA1}" srcOrd="0" destOrd="1" presId="urn:microsoft.com/office/officeart/2005/8/layout/chevron2"/>
    <dgm:cxn modelId="{3CC10034-24E8-4AC5-A907-4AB656D1028B}" srcId="{A88046DB-5B8B-4DF7-B2E1-6DC8DED04097}" destId="{9659D81C-2209-4175-952D-19F67FC38F56}" srcOrd="1" destOrd="0" parTransId="{7C763012-AE44-4828-ABF6-759EB9D05B96}" sibTransId="{C9E839A6-8A74-42C9-B721-723D8A142680}"/>
    <dgm:cxn modelId="{C483A45C-4381-4D16-941B-E4B2398FAA9E}" type="presOf" srcId="{439E922E-4DB7-4C28-B2BF-B5817A5AAE71}" destId="{BD6C2538-6B10-4149-A8BC-651AE7D17BA1}" srcOrd="0" destOrd="0" presId="urn:microsoft.com/office/officeart/2005/8/layout/chevron2"/>
    <dgm:cxn modelId="{87872D41-CA38-4043-8834-0B5E8B17E739}" srcId="{4278FBE9-E6B3-40CE-94EE-99C41F7B0197}" destId="{47C0B9F3-17ED-4601-96D4-A4E28EAE6CEF}" srcOrd="3" destOrd="0" parTransId="{5E79D0F0-E803-43CB-9E9E-BB53365E5BE3}" sibTransId="{D4AD7DE4-3C4F-4E37-B660-C73B7C531824}"/>
    <dgm:cxn modelId="{F7F8024B-8135-4B51-81EF-B1019A31B144}" srcId="{C78ED73A-0151-4003-A9D9-770E1590CA77}" destId="{DA2C204E-0D0D-4C30-A225-EB7761D1198B}" srcOrd="1" destOrd="0" parTransId="{B9126F8C-D170-44C1-939F-3CBB79C4D4AF}" sibTransId="{E8690589-C32E-431B-BB7B-983C4B1F52FC}"/>
    <dgm:cxn modelId="{CFE7B273-9672-4D0D-8856-9A97D5DDBCCA}" srcId="{C78ED73A-0151-4003-A9D9-770E1590CA77}" destId="{439E922E-4DB7-4C28-B2BF-B5817A5AAE71}" srcOrd="0" destOrd="0" parTransId="{2FA59D14-7539-4A45-8700-77650B97D5FA}" sibTransId="{C66DB3C6-DB1E-4498-AE3E-1086B4AA9A73}"/>
    <dgm:cxn modelId="{935D8655-BAFB-47AC-B28B-FA4DC46C47FF}" type="presOf" srcId="{9659D81C-2209-4175-952D-19F67FC38F56}" destId="{753383DB-C7BD-48C1-8CBD-870462A10705}" srcOrd="0" destOrd="1" presId="urn:microsoft.com/office/officeart/2005/8/layout/chevron2"/>
    <dgm:cxn modelId="{57459079-083E-4AA7-8BA9-00933F09BD7C}" type="presOf" srcId="{47C0B9F3-17ED-4601-96D4-A4E28EAE6CEF}" destId="{6A777734-06CC-4727-BCE8-E3E3F1E12CD7}" srcOrd="0" destOrd="3" presId="urn:microsoft.com/office/officeart/2005/8/layout/chevron2"/>
    <dgm:cxn modelId="{A502C486-DCF7-4CFA-AD8D-002F5E238B8A}" type="presOf" srcId="{152870EB-BB20-4527-AE95-E4D0DA233BDA}" destId="{753383DB-C7BD-48C1-8CBD-870462A10705}" srcOrd="0" destOrd="0" presId="urn:microsoft.com/office/officeart/2005/8/layout/chevron2"/>
    <dgm:cxn modelId="{F962608B-338F-4DDF-9A2C-82392F983DBD}" type="presOf" srcId="{11822C58-D578-4A26-B8E7-5D7C15044C13}" destId="{7A490620-F355-400B-83A7-FA3EB2649667}" srcOrd="0" destOrd="0" presId="urn:microsoft.com/office/officeart/2005/8/layout/chevron2"/>
    <dgm:cxn modelId="{A4C6B094-B2ED-4ECA-99A7-27BF12344B49}" srcId="{11822C58-D578-4A26-B8E7-5D7C15044C13}" destId="{C78ED73A-0151-4003-A9D9-770E1590CA77}" srcOrd="0" destOrd="0" parTransId="{14CFD191-8BDF-4A4C-9D15-B6439A600241}" sibTransId="{0F7FF985-8D78-4D2E-8FB7-35052271FAE9}"/>
    <dgm:cxn modelId="{4EE1A1B0-D2CE-43FE-8F30-46B876D6CBCC}" type="presOf" srcId="{4278FBE9-E6B3-40CE-94EE-99C41F7B0197}" destId="{E5615C9D-980A-48B7-A71C-6D351A74069B}" srcOrd="0" destOrd="0" presId="urn:microsoft.com/office/officeart/2005/8/layout/chevron2"/>
    <dgm:cxn modelId="{3F8922B1-CA43-47C5-B3B8-B46BB509C83F}" type="presOf" srcId="{6E7297E9-6C7D-406F-9E17-FF52A52CA02B}" destId="{753383DB-C7BD-48C1-8CBD-870462A10705}" srcOrd="0" destOrd="2" presId="urn:microsoft.com/office/officeart/2005/8/layout/chevron2"/>
    <dgm:cxn modelId="{588738C5-88FA-4BC9-93F3-310D637F0F07}" type="presOf" srcId="{ECC94ED4-F1B5-4B84-AE81-A94C5F68B3CE}" destId="{6A777734-06CC-4727-BCE8-E3E3F1E12CD7}" srcOrd="0" destOrd="2" presId="urn:microsoft.com/office/officeart/2005/8/layout/chevron2"/>
    <dgm:cxn modelId="{AAFED6CE-D609-4B53-A6DE-FB349AE0AA97}" type="presOf" srcId="{E156BE0D-DB2D-4129-935A-48BAF6B8705A}" destId="{6A777734-06CC-4727-BCE8-E3E3F1E12CD7}" srcOrd="0" destOrd="0" presId="urn:microsoft.com/office/officeart/2005/8/layout/chevron2"/>
    <dgm:cxn modelId="{C2D33DD4-A5BB-4BAE-B8DC-806475405107}" srcId="{11822C58-D578-4A26-B8E7-5D7C15044C13}" destId="{A88046DB-5B8B-4DF7-B2E1-6DC8DED04097}" srcOrd="2" destOrd="0" parTransId="{7AD39BAF-1A9D-4808-9E9D-6E42E256BF48}" sibTransId="{F060FC3A-3C96-49D3-9EB6-8B19C8F8CAFD}"/>
    <dgm:cxn modelId="{E6E6E1D9-E0AD-4A57-A5A2-AC117EA0B501}" srcId="{4278FBE9-E6B3-40CE-94EE-99C41F7B0197}" destId="{ECC94ED4-F1B5-4B84-AE81-A94C5F68B3CE}" srcOrd="2" destOrd="0" parTransId="{B9334CB6-2D00-41E8-A0F4-4C3B627CD81C}" sibTransId="{8D809061-8247-4981-8884-E729A1C1B188}"/>
    <dgm:cxn modelId="{59D167DE-3E49-468E-A91E-22F17D34F541}" type="presOf" srcId="{E2A68F2C-6575-49E5-9D99-5FA3704F93AB}" destId="{6A777734-06CC-4727-BCE8-E3E3F1E12CD7}" srcOrd="0" destOrd="1" presId="urn:microsoft.com/office/officeart/2005/8/layout/chevron2"/>
    <dgm:cxn modelId="{EE0FABDE-67C1-4F05-ADAE-3BE05738D928}" srcId="{A88046DB-5B8B-4DF7-B2E1-6DC8DED04097}" destId="{152870EB-BB20-4527-AE95-E4D0DA233BDA}" srcOrd="0" destOrd="0" parTransId="{C495329A-2662-4E10-AC02-2E502C67213F}" sibTransId="{0A9E17F1-6209-485E-BF5E-D859CA46CEF8}"/>
    <dgm:cxn modelId="{7B3088F9-E972-45B6-A75D-66F3CED6CDFF}" type="presOf" srcId="{C78ED73A-0151-4003-A9D9-770E1590CA77}" destId="{E9052785-C0ED-4956-B442-DC892F08C5A7}" srcOrd="0" destOrd="0" presId="urn:microsoft.com/office/officeart/2005/8/layout/chevron2"/>
    <dgm:cxn modelId="{694447FB-C38F-4D1A-AC52-04C2B63C6FD6}" type="presOf" srcId="{A88046DB-5B8B-4DF7-B2E1-6DC8DED04097}" destId="{7F369265-BFB7-45BB-B0AD-131D9CCFEF8B}" srcOrd="0" destOrd="0" presId="urn:microsoft.com/office/officeart/2005/8/layout/chevron2"/>
    <dgm:cxn modelId="{EB4B7CFB-FBDE-40A1-A279-A44CF5CBF58D}" srcId="{11822C58-D578-4A26-B8E7-5D7C15044C13}" destId="{4278FBE9-E6B3-40CE-94EE-99C41F7B0197}" srcOrd="1" destOrd="0" parTransId="{0805A62D-AEC5-40AD-921A-E7613F7A2941}" sibTransId="{0CA5B504-4AFA-4FFD-9745-778A0339D1A7}"/>
    <dgm:cxn modelId="{A65B9EF0-F552-4E52-9813-86BCB7521810}" type="presParOf" srcId="{7A490620-F355-400B-83A7-FA3EB2649667}" destId="{F25C2D5B-C866-4C4B-9595-23E672AAA705}" srcOrd="0" destOrd="0" presId="urn:microsoft.com/office/officeart/2005/8/layout/chevron2"/>
    <dgm:cxn modelId="{63AB1C51-ED5B-453C-A9DD-1BC50861A82E}" type="presParOf" srcId="{F25C2D5B-C866-4C4B-9595-23E672AAA705}" destId="{E9052785-C0ED-4956-B442-DC892F08C5A7}" srcOrd="0" destOrd="0" presId="urn:microsoft.com/office/officeart/2005/8/layout/chevron2"/>
    <dgm:cxn modelId="{5E3805FB-F369-4543-9FDF-5AA325217C2A}" type="presParOf" srcId="{F25C2D5B-C866-4C4B-9595-23E672AAA705}" destId="{BD6C2538-6B10-4149-A8BC-651AE7D17BA1}" srcOrd="1" destOrd="0" presId="urn:microsoft.com/office/officeart/2005/8/layout/chevron2"/>
    <dgm:cxn modelId="{D7CCB5FD-D201-437C-AF3B-DC380DBDE106}" type="presParOf" srcId="{7A490620-F355-400B-83A7-FA3EB2649667}" destId="{B6B60B3B-C3AE-47E5-A2C2-63678398D530}" srcOrd="1" destOrd="0" presId="urn:microsoft.com/office/officeart/2005/8/layout/chevron2"/>
    <dgm:cxn modelId="{B32280D9-4147-44B5-800B-828551A951ED}" type="presParOf" srcId="{7A490620-F355-400B-83A7-FA3EB2649667}" destId="{A49C9067-12BF-4183-BEFF-D3EF7647672D}" srcOrd="2" destOrd="0" presId="urn:microsoft.com/office/officeart/2005/8/layout/chevron2"/>
    <dgm:cxn modelId="{E08E5DA1-1403-4765-9AD5-AEBF10928F3B}" type="presParOf" srcId="{A49C9067-12BF-4183-BEFF-D3EF7647672D}" destId="{E5615C9D-980A-48B7-A71C-6D351A74069B}" srcOrd="0" destOrd="0" presId="urn:microsoft.com/office/officeart/2005/8/layout/chevron2"/>
    <dgm:cxn modelId="{38B456E1-431E-4E44-997E-08A6A1898D9B}" type="presParOf" srcId="{A49C9067-12BF-4183-BEFF-D3EF7647672D}" destId="{6A777734-06CC-4727-BCE8-E3E3F1E12CD7}" srcOrd="1" destOrd="0" presId="urn:microsoft.com/office/officeart/2005/8/layout/chevron2"/>
    <dgm:cxn modelId="{ED7F9649-E5FF-4BCB-A754-001709C6DB49}" type="presParOf" srcId="{7A490620-F355-400B-83A7-FA3EB2649667}" destId="{FC5301AA-D7ED-47BC-BA29-D7C42C62C769}" srcOrd="3" destOrd="0" presId="urn:microsoft.com/office/officeart/2005/8/layout/chevron2"/>
    <dgm:cxn modelId="{78AB5BE8-E660-4B52-8C18-8413045E22F5}" type="presParOf" srcId="{7A490620-F355-400B-83A7-FA3EB2649667}" destId="{165E0980-FABA-49D8-8D7C-51B9B823763F}" srcOrd="4" destOrd="0" presId="urn:microsoft.com/office/officeart/2005/8/layout/chevron2"/>
    <dgm:cxn modelId="{5606A095-C0A8-4BF3-962C-8269FF623357}" type="presParOf" srcId="{165E0980-FABA-49D8-8D7C-51B9B823763F}" destId="{7F369265-BFB7-45BB-B0AD-131D9CCFEF8B}" srcOrd="0" destOrd="0" presId="urn:microsoft.com/office/officeart/2005/8/layout/chevron2"/>
    <dgm:cxn modelId="{F8AD16FC-352D-4FCC-BE8C-E0DFE39D0C86}" type="presParOf" srcId="{165E0980-FABA-49D8-8D7C-51B9B823763F}" destId="{753383DB-C7BD-48C1-8CBD-870462A107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52785-C0ED-4956-B442-DC892F08C5A7}">
      <dsp:nvSpPr>
        <dsp:cNvPr id="0" name=""/>
        <dsp:cNvSpPr/>
      </dsp:nvSpPr>
      <dsp:spPr>
        <a:xfrm rot="5400000">
          <a:off x="-213027" y="269752"/>
          <a:ext cx="1420183" cy="994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Universal</a:t>
          </a:r>
        </a:p>
      </dsp:txBody>
      <dsp:txXfrm rot="-5400000">
        <a:off x="1" y="553788"/>
        <a:ext cx="994128" cy="426055"/>
      </dsp:txXfrm>
    </dsp:sp>
    <dsp:sp modelId="{BD6C2538-6B10-4149-A8BC-651AE7D17BA1}">
      <dsp:nvSpPr>
        <dsp:cNvPr id="0" name=""/>
        <dsp:cNvSpPr/>
      </dsp:nvSpPr>
      <dsp:spPr>
        <a:xfrm rot="5400000">
          <a:off x="2218090" y="-1223675"/>
          <a:ext cx="923119" cy="33710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00" kern="1200" dirty="0">
            <a:latin typeface="Century Gothic" panose="020B050202020202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Century Gothic" panose="020B0502020202020204" pitchFamily="34" charset="0"/>
            </a:rPr>
            <a:t>Handwriting advice available on Learn Sheffield.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Century Gothic" panose="020B0502020202020204" pitchFamily="34" charset="0"/>
            </a:rPr>
            <a:t>Independence skills videos available on The Motor Skills Team and ‘Watch me do it’ websites. </a:t>
          </a:r>
        </a:p>
      </dsp:txBody>
      <dsp:txXfrm rot="-5400000">
        <a:off x="994129" y="45349"/>
        <a:ext cx="3325980" cy="832993"/>
      </dsp:txXfrm>
    </dsp:sp>
    <dsp:sp modelId="{E5615C9D-980A-48B7-A71C-6D351A74069B}">
      <dsp:nvSpPr>
        <dsp:cNvPr id="0" name=""/>
        <dsp:cNvSpPr/>
      </dsp:nvSpPr>
      <dsp:spPr>
        <a:xfrm rot="5400000">
          <a:off x="-213027" y="1436802"/>
          <a:ext cx="1420183" cy="994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Targeted</a:t>
          </a:r>
        </a:p>
      </dsp:txBody>
      <dsp:txXfrm rot="-5400000">
        <a:off x="1" y="1720838"/>
        <a:ext cx="994128" cy="426055"/>
      </dsp:txXfrm>
    </dsp:sp>
    <dsp:sp modelId="{6A777734-06CC-4727-BCE8-E3E3F1E12CD7}">
      <dsp:nvSpPr>
        <dsp:cNvPr id="0" name=""/>
        <dsp:cNvSpPr/>
      </dsp:nvSpPr>
      <dsp:spPr>
        <a:xfrm rot="5400000">
          <a:off x="2218090" y="-187"/>
          <a:ext cx="923119" cy="33710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Century Gothic" panose="020B0502020202020204" pitchFamily="34" charset="0"/>
            </a:rPr>
            <a:t>Children referred by health professional.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Century Gothic" panose="020B0502020202020204" pitchFamily="34" charset="0"/>
            </a:rPr>
            <a:t>Families directed to online virtual therapy area.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Century Gothic" panose="020B0502020202020204" pitchFamily="34" charset="0"/>
            </a:rPr>
            <a:t>Families request further support.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Century Gothic" panose="020B0502020202020204" pitchFamily="34" charset="0"/>
            </a:rPr>
            <a:t>Independence skills clinic – up to three 1:1 sessions led by therapy assistants.</a:t>
          </a:r>
        </a:p>
      </dsp:txBody>
      <dsp:txXfrm rot="-5400000">
        <a:off x="994129" y="1268838"/>
        <a:ext cx="3325980" cy="832993"/>
      </dsp:txXfrm>
    </dsp:sp>
    <dsp:sp modelId="{7F369265-BFB7-45BB-B0AD-131D9CCFEF8B}">
      <dsp:nvSpPr>
        <dsp:cNvPr id="0" name=""/>
        <dsp:cNvSpPr/>
      </dsp:nvSpPr>
      <dsp:spPr>
        <a:xfrm rot="5400000">
          <a:off x="-213027" y="2660290"/>
          <a:ext cx="1420183" cy="994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Specialist</a:t>
          </a:r>
        </a:p>
      </dsp:txBody>
      <dsp:txXfrm rot="-5400000">
        <a:off x="1" y="2944326"/>
        <a:ext cx="994128" cy="426055"/>
      </dsp:txXfrm>
    </dsp:sp>
    <dsp:sp modelId="{753383DB-C7BD-48C1-8CBD-870462A10705}">
      <dsp:nvSpPr>
        <dsp:cNvPr id="0" name=""/>
        <dsp:cNvSpPr/>
      </dsp:nvSpPr>
      <dsp:spPr>
        <a:xfrm rot="5400000">
          <a:off x="2208247" y="1193807"/>
          <a:ext cx="923119" cy="33710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Families request further support.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Motor skills pathway or DCD diagnostic pathway.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Assessment of motor skills with therapist.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Goal setting, individual or group therapy sessions.</a:t>
          </a:r>
        </a:p>
      </dsp:txBody>
      <dsp:txXfrm rot="-5400000">
        <a:off x="984286" y="2462832"/>
        <a:ext cx="3325980" cy="8329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52785-C0ED-4956-B442-DC892F08C5A7}">
      <dsp:nvSpPr>
        <dsp:cNvPr id="0" name=""/>
        <dsp:cNvSpPr/>
      </dsp:nvSpPr>
      <dsp:spPr>
        <a:xfrm rot="5400000">
          <a:off x="-250257" y="321155"/>
          <a:ext cx="1668383" cy="1167868"/>
        </a:xfrm>
        <a:prstGeom prst="chevron">
          <a:avLst/>
        </a:prstGeom>
        <a:solidFill>
          <a:srgbClr val="F26EC3"/>
        </a:solidFill>
        <a:ln w="12700" cap="flat" cmpd="sng" algn="ctr">
          <a:solidFill>
            <a:srgbClr val="F26EC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Universal</a:t>
          </a:r>
        </a:p>
      </dsp:txBody>
      <dsp:txXfrm rot="-5400000">
        <a:off x="1" y="654831"/>
        <a:ext cx="1167868" cy="500515"/>
      </dsp:txXfrm>
    </dsp:sp>
    <dsp:sp modelId="{BD6C2538-6B10-4149-A8BC-651AE7D17BA1}">
      <dsp:nvSpPr>
        <dsp:cNvPr id="0" name=""/>
        <dsp:cNvSpPr/>
      </dsp:nvSpPr>
      <dsp:spPr>
        <a:xfrm rot="5400000">
          <a:off x="2324778" y="-1152313"/>
          <a:ext cx="1084449" cy="33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26EC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Century Gothic" panose="020B0502020202020204" pitchFamily="34" charset="0"/>
            </a:rPr>
            <a:t>Use guidance in handwriting resources on Learn Sheffield website.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Century Gothic" panose="020B0502020202020204" pitchFamily="34" charset="0"/>
            </a:rPr>
            <a:t>Sign post families to independence skills videos.</a:t>
          </a:r>
        </a:p>
      </dsp:txBody>
      <dsp:txXfrm rot="-5400000">
        <a:off x="1167868" y="57535"/>
        <a:ext cx="3345331" cy="978573"/>
      </dsp:txXfrm>
    </dsp:sp>
    <dsp:sp modelId="{E5615C9D-980A-48B7-A71C-6D351A74069B}">
      <dsp:nvSpPr>
        <dsp:cNvPr id="0" name=""/>
        <dsp:cNvSpPr/>
      </dsp:nvSpPr>
      <dsp:spPr>
        <a:xfrm rot="5400000">
          <a:off x="-250257" y="1730131"/>
          <a:ext cx="1668383" cy="1167868"/>
        </a:xfrm>
        <a:prstGeom prst="chevron">
          <a:avLst/>
        </a:prstGeom>
        <a:solidFill>
          <a:srgbClr val="F26EC3"/>
        </a:solidFill>
        <a:ln w="12700" cap="flat" cmpd="sng" algn="ctr">
          <a:solidFill>
            <a:srgbClr val="F26EC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Targeted</a:t>
          </a:r>
        </a:p>
      </dsp:txBody>
      <dsp:txXfrm rot="-5400000">
        <a:off x="1" y="2063807"/>
        <a:ext cx="1167868" cy="500515"/>
      </dsp:txXfrm>
    </dsp:sp>
    <dsp:sp modelId="{6A777734-06CC-4727-BCE8-E3E3F1E12CD7}">
      <dsp:nvSpPr>
        <dsp:cNvPr id="0" name=""/>
        <dsp:cNvSpPr/>
      </dsp:nvSpPr>
      <dsp:spPr>
        <a:xfrm rot="5400000">
          <a:off x="2324778" y="322963"/>
          <a:ext cx="1084449" cy="33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26EC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Deliver interventions to help handwriting difficulties.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Help parents access the virtual therapy area and request support if needed online (within 6 </a:t>
          </a:r>
          <a:r>
            <a:rPr lang="en-GB" sz="1000" kern="1200" dirty="0" err="1">
              <a:latin typeface="Century Gothic" panose="020B0502020202020204" pitchFamily="34" charset="0"/>
            </a:rPr>
            <a:t>wks</a:t>
          </a:r>
          <a:r>
            <a:rPr lang="en-GB" sz="1000" kern="1200" dirty="0">
              <a:latin typeface="Century Gothic" panose="020B0502020202020204" pitchFamily="34" charset="0"/>
            </a:rPr>
            <a:t> of receiving letter).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Identify children with motor skill difficulties, write a supporting letter for parents to take to their GP. </a:t>
          </a: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800" kern="1200" dirty="0">
            <a:latin typeface="Century Gothic" panose="020B0502020202020204" pitchFamily="34" charset="0"/>
          </a:endParaRPr>
        </a:p>
      </dsp:txBody>
      <dsp:txXfrm rot="-5400000">
        <a:off x="1167868" y="1532811"/>
        <a:ext cx="3345331" cy="978573"/>
      </dsp:txXfrm>
    </dsp:sp>
    <dsp:sp modelId="{7F369265-BFB7-45BB-B0AD-131D9CCFEF8B}">
      <dsp:nvSpPr>
        <dsp:cNvPr id="0" name=""/>
        <dsp:cNvSpPr/>
      </dsp:nvSpPr>
      <dsp:spPr>
        <a:xfrm rot="5400000">
          <a:off x="-250257" y="3205408"/>
          <a:ext cx="1668383" cy="1167868"/>
        </a:xfrm>
        <a:prstGeom prst="chevron">
          <a:avLst/>
        </a:prstGeom>
        <a:solidFill>
          <a:srgbClr val="F26EC3"/>
        </a:solidFill>
        <a:ln w="12700" cap="flat" cmpd="sng" algn="ctr">
          <a:solidFill>
            <a:srgbClr val="F26EC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Specialist</a:t>
          </a:r>
        </a:p>
      </dsp:txBody>
      <dsp:txXfrm rot="-5400000">
        <a:off x="1" y="3539084"/>
        <a:ext cx="1167868" cy="500515"/>
      </dsp:txXfrm>
    </dsp:sp>
    <dsp:sp modelId="{753383DB-C7BD-48C1-8CBD-870462A10705}">
      <dsp:nvSpPr>
        <dsp:cNvPr id="0" name=""/>
        <dsp:cNvSpPr/>
      </dsp:nvSpPr>
      <dsp:spPr>
        <a:xfrm rot="5400000">
          <a:off x="2324778" y="1798240"/>
          <a:ext cx="1084449" cy="33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26EC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marR="0" lvl="1" indent="0" algn="l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Complete motor skills questionnaire when requested. </a:t>
          </a:r>
        </a:p>
        <a:p>
          <a:pPr marL="57150" marR="0" lvl="1" indent="0" algn="l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Contact the allocated therapist for specific advice if needed.</a:t>
          </a:r>
        </a:p>
        <a:p>
          <a:pPr marL="57150" marR="0" lvl="1" indent="0" algn="l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sz="1000" kern="1200" dirty="0">
              <a:latin typeface="Century Gothic" panose="020B0502020202020204" pitchFamily="34" charset="0"/>
            </a:rPr>
            <a:t> Read motor skills assessment reports or discharge summaries for on going recommendations.</a:t>
          </a:r>
        </a:p>
      </dsp:txBody>
      <dsp:txXfrm rot="-5400000">
        <a:off x="1167868" y="3008088"/>
        <a:ext cx="3345331" cy="978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0BACD-446B-4943-BF2F-12F8A271DE9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5C4C4-E01A-4191-ABB6-BA9D74DD9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33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C4C4-E01A-4191-ABB6-BA9D74DD97C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179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C4C4-E01A-4191-ABB6-BA9D74DD97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02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36182" y="4713682"/>
            <a:ext cx="7574280" cy="5411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/>
            <a:r>
              <a:rPr lang="en-US" sz="2400" b="1">
                <a:solidFill>
                  <a:srgbClr val="29AACC"/>
                </a:solidFill>
                <a:latin typeface="Gill Sans MT" panose="020B0502020104020203" pitchFamily="34" charset="0"/>
                <a:ea typeface="Gill Sans SemiBold" charset="0"/>
                <a:cs typeface="Gill Sans SemiBold" charset="0"/>
              </a:rPr>
              <a:t>Presentation title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26720" y="1928668"/>
            <a:ext cx="7574280" cy="5411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  <a:ea typeface="Gill Sans SemiBold" charset="0"/>
              <a:cs typeface="Gill Sans SemiBold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" y="179295"/>
            <a:ext cx="2581835" cy="1309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4" name="Picture 2" descr="G:\links\Ruth Brown\Foundation Trust Office\Communication\SCH Communication\Branding\Caring Together\CT logo with stra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2" y="314384"/>
            <a:ext cx="1689172" cy="9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30" y="379863"/>
            <a:ext cx="588524" cy="17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2581834" y="728620"/>
            <a:ext cx="6562166" cy="642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3BD810-0133-420A-A4DF-27A6FA682D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394" y="1820645"/>
            <a:ext cx="3467037" cy="2477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4307B0-F5A3-4A6F-A2EE-DA448AF727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11424" y="1831517"/>
            <a:ext cx="2776746" cy="24667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E45DA1-0EF0-4520-80F5-D382814770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80010" y="1831037"/>
            <a:ext cx="2763990" cy="24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3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584" y="4005064"/>
            <a:ext cx="7772400" cy="677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2800" b="1">
                <a:solidFill>
                  <a:srgbClr val="1A91C9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4725144"/>
            <a:ext cx="5004048" cy="432048"/>
          </a:xfrm>
          <a:prstGeom prst="rect">
            <a:avLst/>
          </a:prstGeom>
          <a:solidFill>
            <a:srgbClr val="1A91C9"/>
          </a:solidFill>
          <a:ln>
            <a:solidFill>
              <a:srgbClr val="1A91C9"/>
            </a:solidFill>
          </a:ln>
        </p:spPr>
        <p:txBody>
          <a:bodyPr anchor="ctr">
            <a:normAutofit/>
          </a:bodyPr>
          <a:lstStyle>
            <a:lvl1pPr marL="804863" indent="0" algn="l">
              <a:buNone/>
              <a:defRPr sz="2000" b="0">
                <a:solidFill>
                  <a:schemeClr val="bg1"/>
                </a:solidFill>
                <a:latin typeface="DIN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3140968"/>
            <a:ext cx="9144000" cy="504056"/>
          </a:xfrm>
          <a:prstGeom prst="rect">
            <a:avLst/>
          </a:prstGeom>
          <a:solidFill>
            <a:srgbClr val="1A91C9"/>
          </a:solidFill>
          <a:ln>
            <a:solidFill>
              <a:srgbClr val="1A91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27584" y="5443885"/>
            <a:ext cx="4176712" cy="4333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latin typeface="DIN" pitchFamily="2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Additional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140129"/>
            <a:ext cx="2401078" cy="39627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0"/>
          <a:stretch>
            <a:fillRect/>
          </a:stretch>
        </p:blipFill>
        <p:spPr bwMode="auto">
          <a:xfrm>
            <a:off x="-25400" y="-22225"/>
            <a:ext cx="92011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23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584" y="4005064"/>
            <a:ext cx="7772400" cy="677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2800" b="1">
                <a:solidFill>
                  <a:srgbClr val="1A91C9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4725144"/>
            <a:ext cx="5004048" cy="432048"/>
          </a:xfrm>
          <a:prstGeom prst="rect">
            <a:avLst/>
          </a:prstGeom>
          <a:solidFill>
            <a:srgbClr val="1A91C9"/>
          </a:solidFill>
          <a:ln>
            <a:solidFill>
              <a:srgbClr val="1A91C9"/>
            </a:solidFill>
          </a:ln>
        </p:spPr>
        <p:txBody>
          <a:bodyPr anchor="ctr">
            <a:normAutofit/>
          </a:bodyPr>
          <a:lstStyle>
            <a:lvl1pPr marL="804863" indent="0" algn="l">
              <a:buNone/>
              <a:defRPr sz="2000" b="0">
                <a:solidFill>
                  <a:schemeClr val="bg1"/>
                </a:solidFill>
                <a:latin typeface="DIN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3140968"/>
            <a:ext cx="9144000" cy="504056"/>
          </a:xfrm>
          <a:prstGeom prst="rect">
            <a:avLst/>
          </a:prstGeom>
          <a:solidFill>
            <a:srgbClr val="1A91C9"/>
          </a:solidFill>
          <a:ln>
            <a:solidFill>
              <a:srgbClr val="1A91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27584" y="5443885"/>
            <a:ext cx="4176712" cy="4333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latin typeface="DIN" pitchFamily="2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Additional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140129"/>
            <a:ext cx="2401078" cy="396272"/>
          </a:xfrm>
          <a:prstGeom prst="rect">
            <a:avLst/>
          </a:prstGeom>
        </p:spPr>
      </p:pic>
      <p:pic>
        <p:nvPicPr>
          <p:cNvPr id="1027" name="Picture 3" descr="G:\links\Foundation Trust Office\Communication\SCH Communication\Photos\Becton - May 2016\Becton Centre\Becton Brian - 2012\IMG_0532sh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b="30342"/>
          <a:stretch/>
        </p:blipFill>
        <p:spPr bwMode="auto">
          <a:xfrm>
            <a:off x="0" y="0"/>
            <a:ext cx="9180512" cy="31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45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2780928"/>
            <a:ext cx="4536504" cy="576064"/>
          </a:xfrm>
          <a:prstGeom prst="rect">
            <a:avLst/>
          </a:prstGeom>
          <a:solidFill>
            <a:srgbClr val="1A91C9"/>
          </a:solidFill>
          <a:ln>
            <a:solidFill>
              <a:srgbClr val="1A91C9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DIN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page subtitle style</a:t>
            </a:r>
            <a:endParaRPr lang="en-GB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827088" y="3715693"/>
            <a:ext cx="4176712" cy="433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8581" y="66504"/>
            <a:ext cx="4854865" cy="764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80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81" y="66504"/>
            <a:ext cx="4854865" cy="764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21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81" y="66504"/>
            <a:ext cx="4854865" cy="764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7544" y="1513385"/>
            <a:ext cx="3455987" cy="1728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211960" y="1524540"/>
            <a:ext cx="447484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241577"/>
            <a:ext cx="3456756" cy="432047"/>
          </a:xfrm>
          <a:prstGeom prst="rect">
            <a:avLst/>
          </a:prstGeo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180975" indent="-180975" algn="l">
              <a:tabLst>
                <a:tab pos="180975" algn="l"/>
              </a:tabLs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Caption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67544" y="3961657"/>
            <a:ext cx="3455987" cy="1728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7544" y="5689849"/>
            <a:ext cx="3456756" cy="432047"/>
          </a:xfrm>
          <a:prstGeom prst="rect">
            <a:avLst/>
          </a:prstGeo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180975" indent="-180975" algn="l">
              <a:tabLst>
                <a:tab pos="180975" algn="l"/>
              </a:tabLs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164778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81" y="66504"/>
            <a:ext cx="4854865" cy="764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347865" y="1916832"/>
            <a:ext cx="2448272" cy="25202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347864" y="4437112"/>
            <a:ext cx="2448272" cy="360040"/>
          </a:xfrm>
          <a:prstGeom prst="rect">
            <a:avLst/>
          </a:prstGeo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88900" indent="-88900" algn="l">
              <a:tabLst>
                <a:tab pos="180975" algn="l"/>
              </a:tabLs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Caption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228184" y="1916832"/>
            <a:ext cx="2448272" cy="25202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228183" y="4437112"/>
            <a:ext cx="2448272" cy="360040"/>
          </a:xfrm>
          <a:prstGeom prst="rect">
            <a:avLst/>
          </a:prstGeo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88900" indent="-88900" algn="l">
              <a:tabLst>
                <a:tab pos="180975" algn="l"/>
              </a:tabLs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Caption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7545" y="1916832"/>
            <a:ext cx="2448272" cy="25202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67544" y="4437112"/>
            <a:ext cx="2448272" cy="360040"/>
          </a:xfrm>
          <a:prstGeom prst="rect">
            <a:avLst/>
          </a:prstGeo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88900" indent="-88900" algn="l">
              <a:tabLst>
                <a:tab pos="180975" algn="l"/>
              </a:tabLs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53562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81" y="66504"/>
            <a:ext cx="4854865" cy="764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347864" y="1844824"/>
            <a:ext cx="2448272" cy="360040"/>
          </a:xfrm>
          <a:prstGeom prst="rect">
            <a:avLst/>
          </a:prstGeo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88900" indent="-88900" algn="l">
              <a:tabLst>
                <a:tab pos="180975" algn="l"/>
              </a:tabLs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228183" y="1844824"/>
            <a:ext cx="2448272" cy="360040"/>
          </a:xfrm>
          <a:prstGeom prst="rect">
            <a:avLst/>
          </a:prstGeo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88900" indent="-88900" algn="l">
              <a:tabLst>
                <a:tab pos="180975" algn="l"/>
              </a:tabLs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67544" y="1844824"/>
            <a:ext cx="2448272" cy="360040"/>
          </a:xfrm>
          <a:prstGeom prst="rect">
            <a:avLst/>
          </a:prstGeo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88900" indent="-88900" algn="l">
              <a:tabLst>
                <a:tab pos="180975" algn="l"/>
              </a:tabLs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68313" y="2205038"/>
            <a:ext cx="2447925" cy="2952750"/>
          </a:xfrm>
          <a:prstGeom prst="rect">
            <a:avLst/>
          </a:prstGeom>
        </p:spPr>
        <p:txBody>
          <a:bodyPr>
            <a:normAutofit/>
          </a:bodyPr>
          <a:lstStyle>
            <a:lvl1pPr marL="8890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347864" y="2204864"/>
            <a:ext cx="2447925" cy="2952750"/>
          </a:xfrm>
          <a:prstGeom prst="rect">
            <a:avLst/>
          </a:prstGeom>
        </p:spPr>
        <p:txBody>
          <a:bodyPr>
            <a:normAutofit/>
          </a:bodyPr>
          <a:lstStyle>
            <a:lvl1pPr marL="8890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228184" y="2204864"/>
            <a:ext cx="2447925" cy="2952750"/>
          </a:xfrm>
          <a:prstGeom prst="rect">
            <a:avLst/>
          </a:prstGeom>
        </p:spPr>
        <p:txBody>
          <a:bodyPr>
            <a:normAutofit/>
          </a:bodyPr>
          <a:lstStyle>
            <a:lvl1pPr marL="8890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58832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8581" y="66504"/>
            <a:ext cx="4854865" cy="76470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29071" y="2708399"/>
            <a:ext cx="6769100" cy="6340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GB"/>
              <a:t>Click to add quote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2290" y="1340768"/>
            <a:ext cx="504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GB" sz="5400">
                <a:solidFill>
                  <a:srgbClr val="F09401"/>
                </a:solidFill>
                <a:latin typeface="Arial Black" pitchFamily="34" charset="0"/>
              </a:rPr>
              <a:t>“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279294" y="5085184"/>
            <a:ext cx="504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GB" sz="5400">
                <a:solidFill>
                  <a:srgbClr val="F09401"/>
                </a:solidFill>
                <a:latin typeface="Arial Black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5288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81" y="66504"/>
            <a:ext cx="4854865" cy="764704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76237" y="2492896"/>
            <a:ext cx="2700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74439" y="1988838"/>
            <a:ext cx="2700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one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31812" y="2492898"/>
            <a:ext cx="2700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230014" y="1988840"/>
            <a:ext cx="2700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two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066088" y="2492898"/>
            <a:ext cx="2700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064290" y="1988840"/>
            <a:ext cx="2700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three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75114" y="4437112"/>
            <a:ext cx="2700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373316" y="3933054"/>
            <a:ext cx="2700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four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230689" y="4437114"/>
            <a:ext cx="2700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228891" y="3933056"/>
            <a:ext cx="2700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five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064965" y="4437114"/>
            <a:ext cx="2700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6063167" y="3933056"/>
            <a:ext cx="2700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six</a:t>
            </a:r>
          </a:p>
        </p:txBody>
      </p:sp>
    </p:spTree>
    <p:extLst>
      <p:ext uri="{BB962C8B-B14F-4D97-AF65-F5344CB8AC3E}">
        <p14:creationId xmlns:p14="http://schemas.microsoft.com/office/powerpoint/2010/main" val="2127618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81" y="66504"/>
            <a:ext cx="4854865" cy="764704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76237" y="2492896"/>
            <a:ext cx="3996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74439" y="1988838"/>
            <a:ext cx="3996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one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30151" y="2492898"/>
            <a:ext cx="3996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28353" y="1988840"/>
            <a:ext cx="3996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two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75114" y="4437112"/>
            <a:ext cx="3996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373316" y="3933054"/>
            <a:ext cx="3996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three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29028" y="4437114"/>
            <a:ext cx="3996000" cy="12964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baseline="0"/>
            </a:lvl1pPr>
          </a:lstStyle>
          <a:p>
            <a:pPr lvl="0"/>
            <a:r>
              <a:rPr lang="en-GB"/>
              <a:t>Enter some text here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727230" y="3933056"/>
            <a:ext cx="3996000" cy="504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GB"/>
              <a:t>Point four</a:t>
            </a:r>
          </a:p>
        </p:txBody>
      </p:sp>
    </p:spTree>
    <p:extLst>
      <p:ext uri="{BB962C8B-B14F-4D97-AF65-F5344CB8AC3E}">
        <p14:creationId xmlns:p14="http://schemas.microsoft.com/office/powerpoint/2010/main" val="163979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1508591"/>
          </a:xfrm>
          <a:prstGeom prst="rect">
            <a:avLst/>
          </a:prstGeom>
        </p:spPr>
        <p:txBody>
          <a:bodyPr anchor="b"/>
          <a:lstStyle>
            <a:lvl1pPr>
              <a:defRPr sz="4500" b="1" baseline="0">
                <a:solidFill>
                  <a:srgbClr val="29AACC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18330"/>
            <a:ext cx="7886700" cy="2871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Gill Sans MT" panose="020B0502020104020203" pitchFamily="34" charset="0"/>
              </a:defRPr>
            </a:lvl1pPr>
          </a:lstStyle>
          <a:p>
            <a:fld id="{63A7FF03-C8FD-144E-A925-8AB1298F3D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50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6419" y="1122363"/>
            <a:ext cx="7554581" cy="1033696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rgbClr val="23B0DE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6419" y="2312252"/>
            <a:ext cx="7554581" cy="1210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Body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Gill Sans MT" panose="020B0502020104020203" pitchFamily="34" charset="0"/>
              </a:defRPr>
            </a:lvl1pPr>
          </a:lstStyle>
          <a:p>
            <a:fld id="{63A7FF03-C8FD-144E-A925-8AB1298F3D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:\Users\mstgcc\Downloads\SCH logo with Whitespac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56" y="17111"/>
            <a:ext cx="2178844" cy="86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549806" y="6444006"/>
            <a:ext cx="2279493" cy="24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975" b="1">
                <a:solidFill>
                  <a:srgbClr val="EF8000"/>
                </a:solidFill>
                <a:latin typeface="Effra" panose="02000506080000020004" pitchFamily="2" charset="0"/>
              </a:rPr>
              <a:t>Leader in children’s health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96773" y="6444006"/>
            <a:ext cx="1337942" cy="24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975" b="1">
                <a:solidFill>
                  <a:srgbClr val="4FAD32"/>
                </a:solidFill>
                <a:latin typeface="Effra" panose="02000506080000020004" pitchFamily="2" charset="0"/>
              </a:rPr>
              <a:t>Brilliant place to work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46419" y="6444006"/>
            <a:ext cx="1565261" cy="24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975" b="1">
                <a:solidFill>
                  <a:srgbClr val="E84490"/>
                </a:solidFill>
                <a:latin typeface="Effra" panose="02000506080000020004" pitchFamily="2" charset="0"/>
              </a:rPr>
              <a:t>Outstanding patient care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719591" y="6383438"/>
            <a:ext cx="1302152" cy="419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26" name="Picture 2" descr="G:\links\Ruth Brown\Foundation Trust Office\Communication\SCH Communication\Branding\Caring Together\We Care values brand\We Care 4 icons Layup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93" y="6428873"/>
            <a:ext cx="1213075" cy="3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46419" y="4846639"/>
            <a:ext cx="7608158" cy="130333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latin typeface="Gill Sans MT" panose="020B05020201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Body text here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828675" y="3581400"/>
            <a:ext cx="7686675" cy="1214438"/>
          </a:xfrm>
          <a:prstGeom prst="rect">
            <a:avLst/>
          </a:prstGeom>
          <a:solidFill>
            <a:srgbClr val="E84490"/>
          </a:solidFill>
          <a:ln>
            <a:noFill/>
          </a:ln>
        </p:spPr>
        <p:txBody>
          <a:bodyPr lIns="180000" tIns="180000" rIns="108000" bIns="108000"/>
          <a:lstStyle>
            <a:lvl1pPr marL="0" indent="0">
              <a:buNone/>
              <a:defRPr sz="18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342900" indent="0">
              <a:buNone/>
              <a:defRPr>
                <a:latin typeface="Gill Sans MT" panose="020B0502020104020203" pitchFamily="34" charset="0"/>
              </a:defRPr>
            </a:lvl2pPr>
            <a:lvl3pPr marL="685800" indent="0">
              <a:buNone/>
              <a:defRPr>
                <a:latin typeface="Gill Sans MT" panose="020B0502020104020203" pitchFamily="34" charset="0"/>
              </a:defRPr>
            </a:lvl3pPr>
            <a:lvl4pPr marL="1028700" indent="0">
              <a:buNone/>
              <a:defRPr>
                <a:latin typeface="Gill Sans MT" panose="020B0502020104020203" pitchFamily="34" charset="0"/>
              </a:defRPr>
            </a:lvl4pPr>
            <a:lvl5pPr marL="1371600" indent="0">
              <a:buNone/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Highlight box here</a:t>
            </a:r>
          </a:p>
        </p:txBody>
      </p:sp>
    </p:spTree>
    <p:extLst>
      <p:ext uri="{BB962C8B-B14F-4D97-AF65-F5344CB8AC3E}">
        <p14:creationId xmlns:p14="http://schemas.microsoft.com/office/powerpoint/2010/main" val="324261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62974"/>
            <a:ext cx="2949178" cy="1328468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rgbClr val="23B0DE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62974"/>
            <a:ext cx="4629150" cy="449807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EF8000"/>
              </a:buClr>
              <a:buFont typeface="Wingdings" panose="05000000000000000000" pitchFamily="2" charset="2"/>
              <a:buChar char="§"/>
              <a:defRPr sz="2400">
                <a:latin typeface="Gill Sans MT" panose="020B0502020104020203" pitchFamily="34" charset="0"/>
              </a:defRPr>
            </a:lvl1pPr>
            <a:lvl2pPr marL="514350" indent="-171450">
              <a:buClr>
                <a:srgbClr val="EF8000"/>
              </a:buClr>
              <a:buFont typeface="Wingdings" panose="05000000000000000000" pitchFamily="2" charset="2"/>
              <a:buChar char="§"/>
              <a:defRPr sz="2100">
                <a:latin typeface="Gill Sans MT" panose="020B0502020104020203" pitchFamily="34" charset="0"/>
              </a:defRPr>
            </a:lvl2pPr>
            <a:lvl3pPr marL="857250" indent="-171450">
              <a:buClr>
                <a:srgbClr val="EF8000"/>
              </a:buClr>
              <a:buFont typeface="Wingdings" panose="05000000000000000000" pitchFamily="2" charset="2"/>
              <a:buChar char="§"/>
              <a:defRPr sz="1800">
                <a:latin typeface="Gill Sans MT" panose="020B0502020104020203" pitchFamily="34" charset="0"/>
              </a:defRPr>
            </a:lvl3pPr>
            <a:lvl4pPr marL="1200150" indent="-171450">
              <a:buClr>
                <a:srgbClr val="EF8000"/>
              </a:buClr>
              <a:buFont typeface="Wingdings" panose="05000000000000000000" pitchFamily="2" charset="2"/>
              <a:buChar char="§"/>
              <a:defRPr sz="1500">
                <a:latin typeface="Gill Sans MT" panose="020B0502020104020203" pitchFamily="34" charset="0"/>
              </a:defRPr>
            </a:lvl4pPr>
            <a:lvl5pPr marL="1543050" indent="-171450">
              <a:buClr>
                <a:srgbClr val="EF8000"/>
              </a:buClr>
              <a:buFont typeface="Wingdings" panose="05000000000000000000" pitchFamily="2" charset="2"/>
              <a:buChar char="§"/>
              <a:defRPr sz="1500">
                <a:latin typeface="Gill Sans MT" panose="020B05020201040202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91442"/>
            <a:ext cx="2949178" cy="3177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Gill Sans MT" panose="020B0502020104020203" pitchFamily="34" charset="0"/>
              </a:defRPr>
            </a:lvl1pPr>
          </a:lstStyle>
          <a:p>
            <a:fld id="{63A7FF03-C8FD-144E-A925-8AB1298F3D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2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675882"/>
            <a:ext cx="2949178" cy="566986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rgbClr val="29AACC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302589"/>
            <a:ext cx="4629150" cy="4558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Gill Sans MT" panose="020B0502020104020203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42869"/>
            <a:ext cx="2949178" cy="116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Gill Sans MT" panose="020B050202010402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767B95-EBF3-B34F-96A0-B51DBC20B4F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A7FF03-C8FD-144E-A925-8AB1298F3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3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06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94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DFF9-8F66-47DC-8E68-41212CD7C47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92079" y="1479743"/>
            <a:ext cx="3455987" cy="33115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484784"/>
            <a:ext cx="4474840" cy="45259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400" b="0"/>
            </a:lvl1pPr>
            <a:lvl2pPr>
              <a:lnSpc>
                <a:spcPct val="110000"/>
              </a:lnSpc>
              <a:spcBef>
                <a:spcPts val="0"/>
              </a:spcBef>
              <a:defRPr sz="2000"/>
            </a:lvl2pPr>
            <a:lvl3pPr>
              <a:lnSpc>
                <a:spcPct val="110000"/>
              </a:lnSpc>
              <a:spcBef>
                <a:spcPts val="0"/>
              </a:spcBef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defRPr sz="1600"/>
            </a:lvl4pPr>
            <a:lvl5pPr>
              <a:lnSpc>
                <a:spcPct val="110000"/>
              </a:lnSpc>
              <a:spcBef>
                <a:spcPts val="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92080" y="4797152"/>
            <a:ext cx="3456756" cy="574675"/>
          </a:xfrm>
          <a:solidFill>
            <a:srgbClr val="F09401"/>
          </a:solidFill>
          <a:ln>
            <a:solidFill>
              <a:srgbClr val="F09401"/>
            </a:solidFill>
          </a:ln>
        </p:spPr>
        <p:txBody>
          <a:bodyPr anchor="ctr">
            <a:normAutofit/>
          </a:bodyPr>
          <a:lstStyle>
            <a:lvl1pPr marL="180975" indent="-180975" algn="l">
              <a:tabLst>
                <a:tab pos="180975" algn="l"/>
              </a:tabLs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56665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584" y="4005064"/>
            <a:ext cx="7772400" cy="677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2800" b="1">
                <a:solidFill>
                  <a:srgbClr val="1A91C9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4725144"/>
            <a:ext cx="5004048" cy="432048"/>
          </a:xfrm>
          <a:prstGeom prst="rect">
            <a:avLst/>
          </a:prstGeom>
          <a:solidFill>
            <a:srgbClr val="1A91C9"/>
          </a:solidFill>
          <a:ln>
            <a:solidFill>
              <a:srgbClr val="1A91C9"/>
            </a:solidFill>
          </a:ln>
        </p:spPr>
        <p:txBody>
          <a:bodyPr anchor="ctr">
            <a:normAutofit/>
          </a:bodyPr>
          <a:lstStyle>
            <a:lvl1pPr marL="804863" indent="0" algn="l">
              <a:buNone/>
              <a:defRPr sz="2000" b="0">
                <a:solidFill>
                  <a:schemeClr val="bg1"/>
                </a:solidFill>
                <a:latin typeface="DIN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3140968"/>
            <a:ext cx="9144000" cy="504056"/>
          </a:xfrm>
          <a:prstGeom prst="rect">
            <a:avLst/>
          </a:prstGeom>
          <a:solidFill>
            <a:srgbClr val="1A91C9"/>
          </a:solidFill>
          <a:ln>
            <a:solidFill>
              <a:srgbClr val="1A91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27584" y="5443885"/>
            <a:ext cx="4176712" cy="4333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latin typeface="DIN" pitchFamily="2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Additional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140129"/>
            <a:ext cx="2401078" cy="396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6700"/>
                    </a14:imgEffect>
                    <a14:imgEffect>
                      <a14:saturation sat="116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90" b="27288"/>
          <a:stretch/>
        </p:blipFill>
        <p:spPr>
          <a:xfrm>
            <a:off x="-144016" y="-27384"/>
            <a:ext cx="9324528" cy="32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4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Click to edit Master title style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767B95-EBF3-B34F-96A0-B51DBC20B4F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A7FF03-C8FD-144E-A925-8AB1298F3D3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2" descr="C:\Users\mstgcc\Downloads\SCH logo with Whitespace.jpg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56" y="17111"/>
            <a:ext cx="2178844" cy="86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3549806" y="6444006"/>
            <a:ext cx="2279493" cy="24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975" b="1">
                <a:solidFill>
                  <a:srgbClr val="EF8000"/>
                </a:solidFill>
                <a:latin typeface="Effra" panose="02000506080000020004" pitchFamily="2" charset="0"/>
              </a:rPr>
              <a:t>Leader in children’s health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096773" y="6444006"/>
            <a:ext cx="1343657" cy="24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975" b="1">
                <a:solidFill>
                  <a:srgbClr val="4FAD32"/>
                </a:solidFill>
                <a:latin typeface="Effra" panose="02000506080000020004" pitchFamily="2" charset="0"/>
              </a:rPr>
              <a:t>Brilliant place to work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46419" y="6444006"/>
            <a:ext cx="1559546" cy="24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975" b="1">
                <a:solidFill>
                  <a:srgbClr val="E84490"/>
                </a:solidFill>
                <a:latin typeface="Effra" panose="02000506080000020004" pitchFamily="2" charset="0"/>
              </a:rPr>
              <a:t>Outstanding patient care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7719591" y="6383438"/>
            <a:ext cx="1302152" cy="419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8" name="Picture 2" descr="G:\links\Ruth Brown\Foundation Trust Office\Communication\SCH Communication\Branding\Caring Together\We Care values brand\We Care 4 icons Layup.png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93" y="6428873"/>
            <a:ext cx="1213075" cy="3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:\links\Ruth Brown\Foundation Trust Office\Communication\SCH Communication\Branding\Caring Together\Caring-Together-logo-no-strap.png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179294"/>
            <a:ext cx="1109382" cy="64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188260" y="179294"/>
            <a:ext cx="2393576" cy="123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5" name="Picture 2" descr="G:\links\Ruth Brown\Foundation Trust Office\Communication\SCH Communication\Branding\Caring Together\Caring-Together-logo-no-strap.png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179294"/>
            <a:ext cx="1109382" cy="64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0" y="5408763"/>
            <a:ext cx="9144000" cy="102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8" name="Picture 4" descr="G:\links\Ruth Brown\Foundation Trust Office\Communication\SCH Communication\Branding\Caring Together\Caring-Together-Colour-strip-orange-green.png"/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218928"/>
            <a:ext cx="9144002" cy="1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G:\links\Ruth Brown\Foundation Trust Office\Communication\SCH Communication\Branding\Caring Together\Caring-Together-Colour-strip-blue-pink.png"/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993567"/>
            <a:ext cx="9144000" cy="1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6" r:id="rId6"/>
    <p:sldLayoutId id="2147483677" r:id="rId7"/>
    <p:sldLayoutId id="2147483678" r:id="rId8"/>
    <p:sldLayoutId id="2147483649" r:id="rId9"/>
    <p:sldLayoutId id="2147483665" r:id="rId10"/>
    <p:sldLayoutId id="2147483666" r:id="rId11"/>
    <p:sldLayoutId id="2147483651" r:id="rId12"/>
    <p:sldLayoutId id="2147483658" r:id="rId13"/>
    <p:sldLayoutId id="2147483657" r:id="rId14"/>
    <p:sldLayoutId id="2147483656" r:id="rId15"/>
    <p:sldLayoutId id="2147483664" r:id="rId16"/>
    <p:sldLayoutId id="2147483661" r:id="rId17"/>
    <p:sldLayoutId id="2147483662" r:id="rId18"/>
    <p:sldLayoutId id="2147483663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BE4D78F-EAAB-FBF2-D89C-B845445F0036}"/>
              </a:ext>
            </a:extLst>
          </p:cNvPr>
          <p:cNvSpPr txBox="1"/>
          <p:nvPr/>
        </p:nvSpPr>
        <p:spPr>
          <a:xfrm>
            <a:off x="1637883" y="54319"/>
            <a:ext cx="5255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9AACC"/>
                </a:solidFill>
                <a:latin typeface="Century Gothic" panose="020B0502020202020204" pitchFamily="34" charset="0"/>
                <a:ea typeface="Gill Sans SemiBold" charset="0"/>
                <a:cs typeface="Gill Sans SemiBold" charset="0"/>
              </a:rPr>
              <a:t>Ryegate Motor Skills Team </a:t>
            </a:r>
          </a:p>
          <a:p>
            <a:pPr algn="ctr"/>
            <a:r>
              <a:rPr lang="en-US" sz="2800" b="1" dirty="0">
                <a:solidFill>
                  <a:srgbClr val="29AACC"/>
                </a:solidFill>
                <a:latin typeface="Century Gothic" panose="020B0502020202020204" pitchFamily="34" charset="0"/>
                <a:ea typeface="Gill Sans SemiBold" charset="0"/>
                <a:cs typeface="Gill Sans SemiBold" charset="0"/>
              </a:rPr>
              <a:t> School Age Children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565B6-1F72-1850-2C8B-AD1DDDC4AB0D}"/>
              </a:ext>
            </a:extLst>
          </p:cNvPr>
          <p:cNvSpPr txBox="1"/>
          <p:nvPr/>
        </p:nvSpPr>
        <p:spPr>
          <a:xfrm>
            <a:off x="92076" y="1332556"/>
            <a:ext cx="4083139" cy="3200876"/>
          </a:xfrm>
          <a:prstGeom prst="roundRect">
            <a:avLst/>
          </a:prstGeom>
          <a:ln w="28575">
            <a:solidFill>
              <a:srgbClr val="1A91C9"/>
            </a:solidFill>
          </a:ln>
          <a:effectLst>
            <a:softEdge rad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Multi-disciplinary team </a:t>
            </a:r>
            <a:r>
              <a:rPr lang="en-GB" sz="1200" dirty="0">
                <a:latin typeface="Century Gothic" panose="020B0502020202020204" pitchFamily="34" charset="0"/>
                <a:cs typeface="Arial" panose="020B0604020202020204" pitchFamily="34" charset="0"/>
              </a:rPr>
              <a:t>consisting of occupational therapists (OT), physiotherapists (PT) and therapy support workers.  </a:t>
            </a:r>
          </a:p>
          <a:p>
            <a:endParaRPr lang="en-GB" sz="12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Aim</a:t>
            </a:r>
            <a:r>
              <a:rPr lang="en-GB" sz="1200" dirty="0">
                <a:latin typeface="Century Gothic" panose="020B0502020202020204" pitchFamily="34" charset="0"/>
                <a:cs typeface="Arial" panose="020B0604020202020204" pitchFamily="34" charset="0"/>
              </a:rPr>
              <a:t>: to help children develop their motor skills and up skill parents to teach and support skills.  </a:t>
            </a:r>
          </a:p>
          <a:p>
            <a:endParaRPr lang="en-GB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We can help with:</a:t>
            </a:r>
            <a:r>
              <a:rPr lang="en-GB" sz="12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entury Gothic" panose="020B0502020202020204" pitchFamily="34" charset="0"/>
                <a:cs typeface="Arial" panose="020B0604020202020204" pitchFamily="34" charset="0"/>
              </a:rPr>
              <a:t>Fine motor skills e.g. buttons, shoelaces, cutlery, washing, wiping, handwriting. 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entury Gothic" panose="020B0502020202020204" pitchFamily="34" charset="0"/>
                <a:cs typeface="Arial" panose="020B0604020202020204" pitchFamily="34" charset="0"/>
              </a:rPr>
              <a:t>Gross motor skills e.g. throwing and catching, bike riding, swimming.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entury Gothic" panose="020B0502020202020204" pitchFamily="34" charset="0"/>
                <a:cs typeface="Arial" panose="020B0604020202020204" pitchFamily="34" charset="0"/>
              </a:rPr>
              <a:t>Assessment for DCD (Developmental Coordination Disorder/Dyspraxia).</a:t>
            </a:r>
          </a:p>
          <a:p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7C130B1-A366-0602-4834-64D0E1B5C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939224"/>
              </p:ext>
            </p:extLst>
          </p:nvPr>
        </p:nvGraphicFramePr>
        <p:xfrm>
          <a:off x="4473708" y="1296713"/>
          <a:ext cx="4365172" cy="386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D8B152E-1F1D-28AB-6108-A9E9B1C582F9}"/>
              </a:ext>
            </a:extLst>
          </p:cNvPr>
          <p:cNvSpPr txBox="1"/>
          <p:nvPr/>
        </p:nvSpPr>
        <p:spPr>
          <a:xfrm>
            <a:off x="562675" y="5750439"/>
            <a:ext cx="1443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Motor Skills Team</a:t>
            </a:r>
          </a:p>
        </p:txBody>
      </p:sp>
      <p:pic>
        <p:nvPicPr>
          <p:cNvPr id="15" name="Picture 2" descr="QR Code Image">
            <a:extLst>
              <a:ext uri="{FF2B5EF4-FFF2-40B4-BE49-F238E27FC236}">
                <a16:creationId xmlns:a16="http://schemas.microsoft.com/office/drawing/2014/main" id="{A2E343A2-7DE8-949A-F9A5-6DFA9C54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37" y="4750462"/>
            <a:ext cx="1004273" cy="10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0857B9-2A6F-65B6-80BE-ED7569FA3FEC}"/>
              </a:ext>
            </a:extLst>
          </p:cNvPr>
          <p:cNvSpPr txBox="1"/>
          <p:nvPr/>
        </p:nvSpPr>
        <p:spPr>
          <a:xfrm>
            <a:off x="2383071" y="5742870"/>
            <a:ext cx="1603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Independence Skills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896959-C2C6-143F-1E48-391AB849F8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77" y="4750462"/>
            <a:ext cx="997104" cy="997104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E352FF-5160-DF07-7FC5-34EB31B16F3C}"/>
              </a:ext>
            </a:extLst>
          </p:cNvPr>
          <p:cNvSpPr txBox="1"/>
          <p:nvPr/>
        </p:nvSpPr>
        <p:spPr>
          <a:xfrm>
            <a:off x="5640968" y="5760147"/>
            <a:ext cx="1398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‘Watch me do it’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57F82-5232-2966-790D-B21F39B65169}"/>
              </a:ext>
            </a:extLst>
          </p:cNvPr>
          <p:cNvSpPr txBox="1"/>
          <p:nvPr/>
        </p:nvSpPr>
        <p:spPr>
          <a:xfrm>
            <a:off x="7230226" y="5747566"/>
            <a:ext cx="15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Handwriting Advice</a:t>
            </a:r>
          </a:p>
        </p:txBody>
      </p:sp>
      <p:pic>
        <p:nvPicPr>
          <p:cNvPr id="1028" name="Picture 4" descr="QR Code Image">
            <a:extLst>
              <a:ext uri="{FF2B5EF4-FFF2-40B4-BE49-F238E27FC236}">
                <a16:creationId xmlns:a16="http://schemas.microsoft.com/office/drawing/2014/main" id="{018D37B5-9C85-9FB0-2F32-BCEA0116A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82" y="4762451"/>
            <a:ext cx="992546" cy="9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R Code Image">
            <a:extLst>
              <a:ext uri="{FF2B5EF4-FFF2-40B4-BE49-F238E27FC236}">
                <a16:creationId xmlns:a16="http://schemas.microsoft.com/office/drawing/2014/main" id="{3A8B98E7-456A-C8D2-4434-39A99BF9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95" y="4767601"/>
            <a:ext cx="992546" cy="9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959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80E77D-9B57-9A9C-20DA-15D78A3CF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20" y="215740"/>
            <a:ext cx="5221613" cy="509410"/>
          </a:xfrm>
        </p:spPr>
        <p:txBody>
          <a:bodyPr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Working with schools</a:t>
            </a:r>
            <a:endParaRPr lang="en-GB" sz="28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5B034D4-2B95-2E89-C0E0-BC391433D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1715708"/>
              </p:ext>
            </p:extLst>
          </p:nvPr>
        </p:nvGraphicFramePr>
        <p:xfrm>
          <a:off x="152156" y="1526862"/>
          <a:ext cx="4566138" cy="4628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A9D67F-DA39-637E-51FE-97539168E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" r="26583" b="18254"/>
          <a:stretch/>
        </p:blipFill>
        <p:spPr>
          <a:xfrm>
            <a:off x="5314206" y="4071759"/>
            <a:ext cx="3453004" cy="1736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F61FFA-6F57-9B41-8E82-A52455EC7E73}"/>
              </a:ext>
            </a:extLst>
          </p:cNvPr>
          <p:cNvSpPr txBox="1"/>
          <p:nvPr/>
        </p:nvSpPr>
        <p:spPr>
          <a:xfrm>
            <a:off x="4840683" y="3579244"/>
            <a:ext cx="380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Support parents to request further support on the virtual therapy area: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D732B-07F4-83DA-EEE7-597BCCBA62C4}"/>
              </a:ext>
            </a:extLst>
          </p:cNvPr>
          <p:cNvSpPr txBox="1"/>
          <p:nvPr/>
        </p:nvSpPr>
        <p:spPr>
          <a:xfrm>
            <a:off x="45232" y="1133188"/>
            <a:ext cx="2271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26EC3"/>
                </a:solidFill>
                <a:latin typeface="Century Gothic" panose="020B0502020202020204" pitchFamily="34" charset="0"/>
              </a:rPr>
              <a:t>How schools can help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ADF6A-D1FD-AF8A-3498-CDE62DFFC216}"/>
              </a:ext>
            </a:extLst>
          </p:cNvPr>
          <p:cNvSpPr txBox="1"/>
          <p:nvPr/>
        </p:nvSpPr>
        <p:spPr>
          <a:xfrm>
            <a:off x="4840683" y="1228438"/>
            <a:ext cx="4151161" cy="2255937"/>
          </a:xfrm>
          <a:prstGeom prst="roundRect">
            <a:avLst/>
          </a:prstGeom>
          <a:ln w="28575">
            <a:solidFill>
              <a:srgbClr val="1A91C9"/>
            </a:solidFill>
          </a:ln>
          <a:effectLst>
            <a:softEdge rad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50" b="1" dirty="0">
                <a:latin typeface="Century Gothic" panose="020B0502020202020204" pitchFamily="34" charset="0"/>
              </a:rPr>
              <a:t>Referrals: </a:t>
            </a:r>
            <a:r>
              <a:rPr lang="en-GB" sz="1150" dirty="0">
                <a:latin typeface="Century Gothic" panose="020B0502020202020204" pitchFamily="34" charset="0"/>
              </a:rPr>
              <a:t>from a medical professional e.g. GP</a:t>
            </a:r>
          </a:p>
          <a:p>
            <a:endParaRPr lang="en-GB" sz="1150" dirty="0">
              <a:latin typeface="Century Gothic" panose="020B0502020202020204" pitchFamily="34" charset="0"/>
            </a:endParaRPr>
          </a:p>
          <a:p>
            <a:r>
              <a:rPr lang="en-GB" sz="1150" dirty="0">
                <a:latin typeface="Century Gothic" panose="020B0502020202020204" pitchFamily="34" charset="0"/>
              </a:rPr>
              <a:t>We really value </a:t>
            </a:r>
            <a:r>
              <a:rPr lang="en-GB" sz="1150" b="1" dirty="0">
                <a:latin typeface="Century Gothic" panose="020B0502020202020204" pitchFamily="34" charset="0"/>
              </a:rPr>
              <a:t>support letters from schools</a:t>
            </a:r>
            <a:r>
              <a:rPr lang="en-GB" sz="1150" dirty="0">
                <a:latin typeface="Century Gothic" panose="020B0502020202020204" pitchFamily="34" charset="0"/>
              </a:rPr>
              <a:t>. Please tell us about: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50" dirty="0">
                <a:latin typeface="Century Gothic" panose="020B0502020202020204" pitchFamily="34" charset="0"/>
              </a:rPr>
              <a:t>The child's difficulties in school e.g. dressing, PE, handwriting.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50" dirty="0">
                <a:latin typeface="Century Gothic" panose="020B0502020202020204" pitchFamily="34" charset="0"/>
              </a:rPr>
              <a:t>Is there a learning delay, if so, state it in </a:t>
            </a:r>
            <a:r>
              <a:rPr lang="en-GB" sz="1150" b="1" dirty="0">
                <a:latin typeface="Century Gothic" panose="020B0502020202020204" pitchFamily="34" charset="0"/>
              </a:rPr>
              <a:t>YEARS not school scales </a:t>
            </a:r>
            <a:r>
              <a:rPr lang="en-GB" sz="1150" dirty="0">
                <a:latin typeface="Century Gothic" panose="020B0502020202020204" pitchFamily="34" charset="0"/>
              </a:rPr>
              <a:t>e.g.</a:t>
            </a:r>
            <a:r>
              <a:rPr lang="en-GB" sz="1150" b="1" dirty="0">
                <a:latin typeface="Century Gothic" panose="020B0502020202020204" pitchFamily="34" charset="0"/>
              </a:rPr>
              <a:t> </a:t>
            </a:r>
            <a:r>
              <a:rPr lang="en-GB" sz="1150" dirty="0">
                <a:latin typeface="Century Gothic" panose="020B0502020202020204" pitchFamily="34" charset="0"/>
              </a:rPr>
              <a:t>B-ham Tool Kit  or ARE.</a:t>
            </a:r>
            <a:r>
              <a:rPr lang="en-GB" sz="1150" b="1" dirty="0">
                <a:latin typeface="Century Gothic" panose="020B0502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50" dirty="0">
                <a:latin typeface="Century Gothic" panose="020B0502020202020204" pitchFamily="34" charset="0"/>
              </a:rPr>
              <a:t>What additional support is already in place?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50" dirty="0">
                <a:latin typeface="Century Gothic" panose="020B0502020202020204" pitchFamily="34" charset="0"/>
              </a:rPr>
              <a:t>Consider is it motor skills difficulties or poor attention and impulsivity?</a:t>
            </a:r>
            <a:endParaRPr lang="en-GB" sz="115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E62CCE72-C786-80E7-99F6-8E2C05E849A1}"/>
              </a:ext>
            </a:extLst>
          </p:cNvPr>
          <p:cNvSpPr/>
          <p:nvPr/>
        </p:nvSpPr>
        <p:spPr>
          <a:xfrm rot="10800000">
            <a:off x="4959349" y="4331578"/>
            <a:ext cx="490151" cy="301196"/>
          </a:xfrm>
          <a:prstGeom prst="leftArrow">
            <a:avLst>
              <a:gd name="adj1" fmla="val 37350"/>
              <a:gd name="adj2" fmla="val 50000"/>
            </a:avLst>
          </a:prstGeom>
          <a:solidFill>
            <a:srgbClr val="F26EC3"/>
          </a:solidFill>
          <a:ln>
            <a:solidFill>
              <a:srgbClr val="F26EC3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1911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</TotalTime>
  <Words>412</Words>
  <Application>Microsoft Office PowerPoint</Application>
  <PresentationFormat>On-screen Show (4:3)</PresentationFormat>
  <Paragraphs>50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Calibri</vt:lpstr>
      <vt:lpstr>Wingdings</vt:lpstr>
      <vt:lpstr>Arial</vt:lpstr>
      <vt:lpstr>Segoe UI</vt:lpstr>
      <vt:lpstr>Effra</vt:lpstr>
      <vt:lpstr>Gill Sans MT</vt:lpstr>
      <vt:lpstr>Arial Black</vt:lpstr>
      <vt:lpstr>DIN</vt:lpstr>
      <vt:lpstr>Century Gothic</vt:lpstr>
      <vt:lpstr>Calibri Light</vt:lpstr>
      <vt:lpstr>1_Office Theme</vt:lpstr>
      <vt:lpstr>PowerPoint Presentation</vt:lpstr>
      <vt:lpstr>Working with schools</vt:lpstr>
    </vt:vector>
  </TitlesOfParts>
  <Company>Sheffield Childrens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mstew</dc:creator>
  <cp:lastModifiedBy>Emma Stevenson</cp:lastModifiedBy>
  <cp:revision>48</cp:revision>
  <dcterms:created xsi:type="dcterms:W3CDTF">2018-10-09T08:38:23Z</dcterms:created>
  <dcterms:modified xsi:type="dcterms:W3CDTF">2025-11-10T11:38:57Z</dcterms:modified>
</cp:coreProperties>
</file>