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10" r:id="rId3"/>
  </p:sldMasterIdLst>
  <p:notesMasterIdLst>
    <p:notesMasterId r:id="rId12"/>
  </p:notesMasterIdLst>
  <p:handoutMasterIdLst>
    <p:handoutMasterId r:id="rId13"/>
  </p:handoutMasterIdLst>
  <p:sldIdLst>
    <p:sldId id="325" r:id="rId4"/>
    <p:sldId id="337" r:id="rId5"/>
    <p:sldId id="344" r:id="rId6"/>
    <p:sldId id="345" r:id="rId7"/>
    <p:sldId id="326" r:id="rId8"/>
    <p:sldId id="346" r:id="rId9"/>
    <p:sldId id="347" r:id="rId10"/>
    <p:sldId id="343"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AA2AE"/>
    <a:srgbClr val="4A8679"/>
    <a:srgbClr val="454545"/>
    <a:srgbClr val="E7A31B"/>
    <a:srgbClr val="A2175C"/>
    <a:srgbClr val="373B3E"/>
    <a:srgbClr val="FFC000"/>
    <a:srgbClr val="45C7DB"/>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1" autoAdjust="0"/>
    <p:restoredTop sz="84196" autoAdjust="0"/>
  </p:normalViewPr>
  <p:slideViewPr>
    <p:cSldViewPr snapToGrid="0">
      <p:cViewPr varScale="1">
        <p:scale>
          <a:sx n="97" d="100"/>
          <a:sy n="97" d="100"/>
        </p:scale>
        <p:origin x="660" y="72"/>
      </p:cViewPr>
      <p:guideLst>
        <p:guide orient="horz" pos="1321"/>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p:scale>
          <a:sx n="50" d="100"/>
          <a:sy n="50" d="100"/>
        </p:scale>
        <p:origin x="-2202" y="-618"/>
      </p:cViewPr>
      <p:guideLst>
        <p:guide orient="horz" pos="3126"/>
        <p:guide pos="2142"/>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332"/>
          </a:xfrm>
          <a:prstGeom prst="rect">
            <a:avLst/>
          </a:prstGeom>
        </p:spPr>
        <p:txBody>
          <a:bodyPr vert="horz" lIns="94519" tIns="47259" rIns="94519" bIns="47259" rtlCol="0"/>
          <a:lstStyle>
            <a:lvl1pPr algn="l">
              <a:defRPr sz="1200"/>
            </a:lvl1pPr>
          </a:lstStyle>
          <a:p>
            <a:endParaRPr lang="en-GB" dirty="0"/>
          </a:p>
        </p:txBody>
      </p:sp>
      <p:sp>
        <p:nvSpPr>
          <p:cNvPr id="3" name="Date Placeholder 2"/>
          <p:cNvSpPr>
            <a:spLocks noGrp="1"/>
          </p:cNvSpPr>
          <p:nvPr>
            <p:ph type="dt" sz="quarter" idx="1"/>
          </p:nvPr>
        </p:nvSpPr>
        <p:spPr>
          <a:xfrm>
            <a:off x="3850447" y="1"/>
            <a:ext cx="2945659" cy="496332"/>
          </a:xfrm>
          <a:prstGeom prst="rect">
            <a:avLst/>
          </a:prstGeom>
        </p:spPr>
        <p:txBody>
          <a:bodyPr vert="horz" lIns="94519" tIns="47259" rIns="94519" bIns="47259" rtlCol="0"/>
          <a:lstStyle>
            <a:lvl1pPr algn="r">
              <a:defRPr sz="1200"/>
            </a:lvl1pPr>
          </a:lstStyle>
          <a:p>
            <a:fld id="{CFF2E150-606C-4B1E-93AF-2FEAB65B6A6A}" type="datetimeFigureOut">
              <a:rPr lang="en-GB" smtClean="0"/>
              <a:pPr/>
              <a:t>06/10/2016</a:t>
            </a:fld>
            <a:endParaRPr lang="en-GB" dirty="0"/>
          </a:p>
        </p:txBody>
      </p:sp>
      <p:sp>
        <p:nvSpPr>
          <p:cNvPr id="4" name="Footer Placeholder 3"/>
          <p:cNvSpPr>
            <a:spLocks noGrp="1"/>
          </p:cNvSpPr>
          <p:nvPr>
            <p:ph type="ftr" sz="quarter" idx="2"/>
          </p:nvPr>
        </p:nvSpPr>
        <p:spPr>
          <a:xfrm>
            <a:off x="3" y="9428585"/>
            <a:ext cx="2945659" cy="496332"/>
          </a:xfrm>
          <a:prstGeom prst="rect">
            <a:avLst/>
          </a:prstGeom>
        </p:spPr>
        <p:txBody>
          <a:bodyPr vert="horz" lIns="94519" tIns="47259" rIns="94519" bIns="4725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7" y="9428585"/>
            <a:ext cx="2945659" cy="496332"/>
          </a:xfrm>
          <a:prstGeom prst="rect">
            <a:avLst/>
          </a:prstGeom>
        </p:spPr>
        <p:txBody>
          <a:bodyPr vert="horz" lIns="94519" tIns="47259" rIns="94519" bIns="47259" rtlCol="0" anchor="b"/>
          <a:lstStyle>
            <a:lvl1pPr algn="r">
              <a:defRPr sz="1200"/>
            </a:lvl1pPr>
          </a:lstStyle>
          <a:p>
            <a:fld id="{92DA2CA0-89B1-43F4-826F-076CB220E508}" type="slidenum">
              <a:rPr lang="en-GB" smtClean="0"/>
              <a:pPr/>
              <a:t>‹#›</a:t>
            </a:fld>
            <a:endParaRPr lang="en-GB" dirty="0"/>
          </a:p>
        </p:txBody>
      </p:sp>
    </p:spTree>
    <p:extLst>
      <p:ext uri="{BB962C8B-B14F-4D97-AF65-F5344CB8AC3E}">
        <p14:creationId xmlns:p14="http://schemas.microsoft.com/office/powerpoint/2010/main" val="216429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09"/>
          </a:xfrm>
          <a:prstGeom prst="rect">
            <a:avLst/>
          </a:prstGeom>
        </p:spPr>
        <p:txBody>
          <a:bodyPr vert="horz" lIns="91429" tIns="45715" rIns="91429" bIns="45715" rtlCol="0"/>
          <a:lstStyle>
            <a:lvl1pPr algn="l">
              <a:defRPr sz="1200"/>
            </a:lvl1pPr>
          </a:lstStyle>
          <a:p>
            <a:endParaRPr lang="en-GB" dirty="0"/>
          </a:p>
        </p:txBody>
      </p:sp>
      <p:sp>
        <p:nvSpPr>
          <p:cNvPr id="3" name="Date Placeholder 2"/>
          <p:cNvSpPr>
            <a:spLocks noGrp="1"/>
          </p:cNvSpPr>
          <p:nvPr>
            <p:ph type="dt" idx="1"/>
          </p:nvPr>
        </p:nvSpPr>
        <p:spPr>
          <a:xfrm>
            <a:off x="3849689" y="1"/>
            <a:ext cx="2946400" cy="496809"/>
          </a:xfrm>
          <a:prstGeom prst="rect">
            <a:avLst/>
          </a:prstGeom>
        </p:spPr>
        <p:txBody>
          <a:bodyPr vert="horz" lIns="91429" tIns="45715" rIns="91429" bIns="45715" rtlCol="0"/>
          <a:lstStyle>
            <a:lvl1pPr algn="r">
              <a:defRPr sz="1200"/>
            </a:lvl1pPr>
          </a:lstStyle>
          <a:p>
            <a:fld id="{51A8365C-D90C-4B21-A6DF-8F9DEFD139D1}" type="datetimeFigureOut">
              <a:rPr lang="en-GB" smtClean="0"/>
              <a:pPr/>
              <a:t>06/10/2016</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9" tIns="45715" rIns="91429" bIns="45715" rtlCol="0" anchor="ctr"/>
          <a:lstStyle/>
          <a:p>
            <a:endParaRPr lang="en-GB" dirty="0"/>
          </a:p>
        </p:txBody>
      </p:sp>
      <p:sp>
        <p:nvSpPr>
          <p:cNvPr id="6" name="Footer Placeholder 5"/>
          <p:cNvSpPr>
            <a:spLocks noGrp="1"/>
          </p:cNvSpPr>
          <p:nvPr>
            <p:ph type="ftr" sz="quarter" idx="4"/>
          </p:nvPr>
        </p:nvSpPr>
        <p:spPr>
          <a:xfrm>
            <a:off x="0" y="9428244"/>
            <a:ext cx="2946400" cy="496809"/>
          </a:xfrm>
          <a:prstGeom prst="rect">
            <a:avLst/>
          </a:prstGeom>
        </p:spPr>
        <p:txBody>
          <a:bodyPr vert="horz" lIns="91429" tIns="45715" rIns="91429"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9" y="9428244"/>
            <a:ext cx="2946400" cy="496809"/>
          </a:xfrm>
          <a:prstGeom prst="rect">
            <a:avLst/>
          </a:prstGeom>
        </p:spPr>
        <p:txBody>
          <a:bodyPr vert="horz" lIns="91429" tIns="45715" rIns="91429" bIns="45715" rtlCol="0" anchor="b"/>
          <a:lstStyle>
            <a:lvl1pPr algn="r">
              <a:defRPr sz="1200"/>
            </a:lvl1pPr>
          </a:lstStyle>
          <a:p>
            <a:fld id="{F2D0A7B4-5AA9-4B38-B0AD-55FAA15BFDD8}" type="slidenum">
              <a:rPr lang="en-GB" smtClean="0"/>
              <a:pPr/>
              <a:t>‹#›</a:t>
            </a:fld>
            <a:endParaRPr lang="en-GB" dirty="0"/>
          </a:p>
        </p:txBody>
      </p:sp>
      <p:sp>
        <p:nvSpPr>
          <p:cNvPr id="8" name="Notes Placeholder 7"/>
          <p:cNvSpPr>
            <a:spLocks noGrp="1"/>
          </p:cNvSpPr>
          <p:nvPr>
            <p:ph type="body" sz="quarter" idx="3"/>
          </p:nvPr>
        </p:nvSpPr>
        <p:spPr>
          <a:xfrm>
            <a:off x="679453" y="4715712"/>
            <a:ext cx="5438775" cy="4466511"/>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441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ain">
    <p:spTree>
      <p:nvGrpSpPr>
        <p:cNvPr id="1" name=""/>
        <p:cNvGrpSpPr/>
        <p:nvPr/>
      </p:nvGrpSpPr>
      <p:grpSpPr>
        <a:xfrm>
          <a:off x="0" y="0"/>
          <a:ext cx="0" cy="0"/>
          <a:chOff x="0" y="0"/>
          <a:chExt cx="0" cy="0"/>
        </a:xfrm>
      </p:grpSpPr>
      <p:sp>
        <p:nvSpPr>
          <p:cNvPr id="5" name="Freeform 4"/>
          <p:cNvSpPr/>
          <p:nvPr userDrawn="1"/>
        </p:nvSpPr>
        <p:spPr>
          <a:xfrm>
            <a:off x="-90311" y="4662331"/>
            <a:ext cx="8094133" cy="2302933"/>
          </a:xfrm>
          <a:custGeom>
            <a:avLst/>
            <a:gdLst>
              <a:gd name="connsiteX0" fmla="*/ 11289 w 8094133"/>
              <a:gd name="connsiteY0" fmla="*/ 0 h 2302933"/>
              <a:gd name="connsiteX1" fmla="*/ 0 w 8094133"/>
              <a:gd name="connsiteY1" fmla="*/ 2280356 h 2302933"/>
              <a:gd name="connsiteX2" fmla="*/ 8094133 w 8094133"/>
              <a:gd name="connsiteY2" fmla="*/ 2302933 h 2302933"/>
              <a:gd name="connsiteX3" fmla="*/ 5147733 w 8094133"/>
              <a:gd name="connsiteY3" fmla="*/ 1840089 h 2302933"/>
              <a:gd name="connsiteX4" fmla="*/ 3172178 w 8094133"/>
              <a:gd name="connsiteY4" fmla="*/ 1196622 h 2302933"/>
              <a:gd name="connsiteX5" fmla="*/ 11289 w 8094133"/>
              <a:gd name="connsiteY5" fmla="*/ 0 h 230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4133" h="2302933">
                <a:moveTo>
                  <a:pt x="11289" y="0"/>
                </a:moveTo>
                <a:lnTo>
                  <a:pt x="0" y="2280356"/>
                </a:lnTo>
                <a:lnTo>
                  <a:pt x="8094133" y="2302933"/>
                </a:lnTo>
                <a:lnTo>
                  <a:pt x="5147733" y="1840089"/>
                </a:lnTo>
                <a:lnTo>
                  <a:pt x="3172178" y="1196622"/>
                </a:lnTo>
                <a:lnTo>
                  <a:pt x="11289" y="0"/>
                </a:lnTo>
                <a:close/>
              </a:path>
            </a:pathLst>
          </a:custGeom>
          <a:solidFill>
            <a:srgbClr val="9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Object 6"/>
          <p:cNvGraphicFramePr>
            <a:graphicFrameLocks noChangeAspect="1"/>
          </p:cNvGraphicFramePr>
          <p:nvPr userDrawn="1">
            <p:extLst>
              <p:ext uri="{D42A27DB-BD31-4B8C-83A1-F6EECF244321}">
                <p14:modId xmlns:p14="http://schemas.microsoft.com/office/powerpoint/2010/main" val="57040789"/>
              </p:ext>
            </p:extLst>
          </p:nvPr>
        </p:nvGraphicFramePr>
        <p:xfrm>
          <a:off x="-189922" y="3998526"/>
          <a:ext cx="10778900" cy="3136419"/>
        </p:xfrm>
        <a:graphic>
          <a:graphicData uri="http://schemas.openxmlformats.org/presentationml/2006/ole">
            <mc:AlternateContent xmlns:mc="http://schemas.openxmlformats.org/markup-compatibility/2006">
              <mc:Choice xmlns:v="urn:schemas-microsoft-com:vml" Requires="v">
                <p:oleObj spid="_x0000_s2129" name="CorelDRAW" r:id="rId3" imgW="1540800" imgH="448920" progId="CorelDraw.Graphic.17">
                  <p:embed/>
                </p:oleObj>
              </mc:Choice>
              <mc:Fallback>
                <p:oleObj name="CorelDRAW" r:id="rId3" imgW="1540800" imgH="448920" progId="CorelDraw.Graphic.17">
                  <p:embed/>
                  <p:pic>
                    <p:nvPicPr>
                      <p:cNvPr id="0" name=""/>
                      <p:cNvPicPr/>
                      <p:nvPr/>
                    </p:nvPicPr>
                    <p:blipFill>
                      <a:blip r:embed="rId4"/>
                      <a:stretch>
                        <a:fillRect/>
                      </a:stretch>
                    </p:blipFill>
                    <p:spPr>
                      <a:xfrm>
                        <a:off x="-189922" y="3998526"/>
                        <a:ext cx="10778900" cy="3136419"/>
                      </a:xfrm>
                      <a:prstGeom prst="rect">
                        <a:avLst/>
                      </a:prstGeom>
                    </p:spPr>
                  </p:pic>
                </p:oleObj>
              </mc:Fallback>
            </mc:AlternateContent>
          </a:graphicData>
        </a:graphic>
      </p:graphicFrame>
      <p:sp>
        <p:nvSpPr>
          <p:cNvPr id="2" name="Title 1"/>
          <p:cNvSpPr>
            <a:spLocks noGrp="1"/>
          </p:cNvSpPr>
          <p:nvPr>
            <p:ph type="title"/>
          </p:nvPr>
        </p:nvSpPr>
        <p:spPr>
          <a:xfrm>
            <a:off x="453080" y="374577"/>
            <a:ext cx="11301917" cy="951398"/>
          </a:xfrm>
          <a:prstGeom prst="rect">
            <a:avLst/>
          </a:prstGeom>
        </p:spPr>
        <p:txBody>
          <a:bodyPr>
            <a:normAutofit/>
          </a:bodyPr>
          <a:lstStyle>
            <a:lvl1pPr algn="l">
              <a:defRPr sz="2800" b="1">
                <a:solidFill>
                  <a:srgbClr val="4A8679"/>
                </a:solidFill>
                <a:latin typeface="Futura Md BT" panose="020B06020202040203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3083" y="1325976"/>
            <a:ext cx="11301917" cy="5266340"/>
          </a:xfrm>
          <a:prstGeom prst="rect">
            <a:avLst/>
          </a:prstGeom>
        </p:spPr>
        <p:txBody>
          <a:bodyPr/>
          <a:lstStyle>
            <a:lvl1pPr>
              <a:defRPr sz="2600">
                <a:latin typeface="Futura Bk BT" panose="020B0502020204020303" pitchFamily="34" charset="0"/>
              </a:defRPr>
            </a:lvl1pPr>
            <a:lvl2pPr>
              <a:defRPr sz="2400">
                <a:latin typeface="Futura Bk BT" panose="020B0502020204020303" pitchFamily="34" charset="0"/>
              </a:defRPr>
            </a:lvl2pPr>
            <a:lvl3pPr>
              <a:defRPr sz="2200">
                <a:latin typeface="Futura Bk BT" panose="020B0502020204020303" pitchFamily="34" charset="0"/>
              </a:defRPr>
            </a:lvl3pPr>
            <a:lvl4pPr>
              <a:defRPr sz="1800">
                <a:latin typeface="Futura Bk BT" panose="020B0502020204020303" pitchFamily="34" charset="0"/>
              </a:defRPr>
            </a:lvl4pPr>
            <a:lvl5pPr>
              <a:defRPr sz="1600">
                <a:latin typeface="Futura Bk BT" panose="020B05020202040203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044" y="5995050"/>
            <a:ext cx="2422321" cy="597285"/>
          </a:xfrm>
          <a:prstGeom prst="rect">
            <a:avLst/>
          </a:prstGeom>
        </p:spPr>
      </p:pic>
    </p:spTree>
    <p:extLst>
      <p:ext uri="{BB962C8B-B14F-4D97-AF65-F5344CB8AC3E}">
        <p14:creationId xmlns:p14="http://schemas.microsoft.com/office/powerpoint/2010/main" val="17197920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4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474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634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90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1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32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568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90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00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83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ull">
    <p:spTree>
      <p:nvGrpSpPr>
        <p:cNvPr id="1" name=""/>
        <p:cNvGrpSpPr/>
        <p:nvPr/>
      </p:nvGrpSpPr>
      <p:grpSpPr>
        <a:xfrm>
          <a:off x="0" y="0"/>
          <a:ext cx="0" cy="0"/>
          <a:chOff x="0" y="0"/>
          <a:chExt cx="0" cy="0"/>
        </a:xfrm>
      </p:grpSpPr>
      <p:sp>
        <p:nvSpPr>
          <p:cNvPr id="2" name="Title 1"/>
          <p:cNvSpPr>
            <a:spLocks noGrp="1"/>
          </p:cNvSpPr>
          <p:nvPr>
            <p:ph type="title"/>
          </p:nvPr>
        </p:nvSpPr>
        <p:spPr>
          <a:xfrm>
            <a:off x="453080" y="374577"/>
            <a:ext cx="11301917" cy="951398"/>
          </a:xfrm>
          <a:prstGeom prst="rect">
            <a:avLst/>
          </a:prstGeom>
        </p:spPr>
        <p:txBody>
          <a:bodyPr>
            <a:normAutofit/>
          </a:bodyPr>
          <a:lstStyle>
            <a:lvl1pPr algn="l">
              <a:defRPr sz="2800" b="1">
                <a:solidFill>
                  <a:srgbClr val="4A8679"/>
                </a:solidFill>
                <a:latin typeface="Futura Md BT" panose="020B06020202040203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3083" y="1325975"/>
            <a:ext cx="11301917" cy="5266340"/>
          </a:xfrm>
          <a:prstGeom prst="rect">
            <a:avLst/>
          </a:prstGeom>
        </p:spPr>
        <p:txBody>
          <a:bodyPr/>
          <a:lstStyle>
            <a:lvl1pPr>
              <a:defRPr sz="2600">
                <a:latin typeface="Futura Bk BT" panose="020B0502020204020303" pitchFamily="34" charset="0"/>
              </a:defRPr>
            </a:lvl1pPr>
            <a:lvl2pPr>
              <a:defRPr sz="2400">
                <a:latin typeface="Futura Bk BT" panose="020B0502020204020303" pitchFamily="34" charset="0"/>
              </a:defRPr>
            </a:lvl2pPr>
            <a:lvl3pPr>
              <a:defRPr sz="2200">
                <a:latin typeface="Futura Bk BT" panose="020B0502020204020303" pitchFamily="34" charset="0"/>
              </a:defRPr>
            </a:lvl3pPr>
            <a:lvl4pPr>
              <a:defRPr sz="1800">
                <a:latin typeface="Futura Bk BT" panose="020B0502020204020303" pitchFamily="34" charset="0"/>
              </a:defRPr>
            </a:lvl4pPr>
            <a:lvl5pPr>
              <a:defRPr sz="1600">
                <a:latin typeface="Futura Bk BT" panose="020B05020202040203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31" y="5998464"/>
            <a:ext cx="2423160" cy="597492"/>
          </a:xfrm>
          <a:prstGeom prst="rect">
            <a:avLst/>
          </a:prstGeom>
        </p:spPr>
      </p:pic>
    </p:spTree>
    <p:extLst>
      <p:ext uri="{BB962C8B-B14F-4D97-AF65-F5344CB8AC3E}">
        <p14:creationId xmlns:p14="http://schemas.microsoft.com/office/powerpoint/2010/main" val="30503140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45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4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8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217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57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01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39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496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550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035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44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569AA-75D5-2A41-977A-319B4478A1F4}" type="datetimeFigureOut">
              <a:rPr lang="en-US" smtClean="0">
                <a:solidFill>
                  <a:prstClr val="black">
                    <a:tint val="75000"/>
                  </a:prstClr>
                </a:solidFill>
              </a:rPr>
              <a:pPr/>
              <a:t>10/6/2016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97F3B96-8B7D-3044-BCDC-00BF435267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959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52097"/>
      </p:ext>
    </p:extLst>
  </p:cSld>
  <p:clrMap bg1="lt1" tx1="dk1" bg2="lt2" tx2="dk2" accent1="accent1" accent2="accent2" accent3="accent3" accent4="accent4" accent5="accent5" accent6="accent6" hlink="hlink" folHlink="folHlink"/>
  <p:sldLayoutIdLst>
    <p:sldLayoutId id="2147483674" r:id="rId1"/>
    <p:sldLayoutId id="214748368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D569AA-75D5-2A41-977A-319B4478A1F4}" type="datetimeFigureOut">
              <a:rPr lang="en-US" smtClean="0">
                <a:solidFill>
                  <a:prstClr val="black">
                    <a:tint val="75000"/>
                  </a:prstClr>
                </a:solidFill>
              </a:rPr>
              <a:pPr defTabSz="457200"/>
              <a:t>10/6/2016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97F3B96-8B7D-3044-BCDC-00BF4352678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9581174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rgbClr val="6600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D569AA-75D5-2A41-977A-319B4478A1F4}" type="datetimeFigureOut">
              <a:rPr lang="en-US" smtClean="0">
                <a:solidFill>
                  <a:prstClr val="black">
                    <a:tint val="75000"/>
                  </a:prstClr>
                </a:solidFill>
              </a:rPr>
              <a:pPr defTabSz="457200"/>
              <a:t>10/6/2016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97F3B96-8B7D-3044-BCDC-00BF4352678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923495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rgbClr val="6600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source=images&amp;cd=&amp;ved=0ahUKEwiVo_qPvu3MAhVHIMAKHauWASgQjRwIBw&amp;url=http://www.livingstonjames.com/2015/11/05/the-succession-planning-crisis-mind-the-gap/&amp;psig=AFQjCNHV_d7IyT5pjA3absBLFBr1O-QOjA&amp;ust=146399971330994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source=images&amp;cd=&amp;ved=0ahUKEwiVo_qPvu3MAhVHIMAKHauWASgQjRwIBw&amp;url=http://www.livingstonjames.com/2015/11/05/the-succession-planning-crisis-mind-the-gap/&amp;psig=AFQjCNHV_d7IyT5pjA3absBLFBr1O-QOjA&amp;ust=14639997133099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151427" y="4547107"/>
            <a:ext cx="4828666" cy="1884763"/>
          </a:xfrm>
        </p:spPr>
        <p:txBody>
          <a:bodyPr/>
          <a:lstStyle/>
          <a:p>
            <a:pPr marL="0" indent="0" algn="r">
              <a:buNone/>
            </a:pPr>
            <a:r>
              <a:rPr lang="en-GB" sz="2400" dirty="0" smtClean="0"/>
              <a:t>Stephen Betts </a:t>
            </a:r>
          </a:p>
          <a:p>
            <a:pPr marL="0" indent="0" algn="r">
              <a:buNone/>
            </a:pPr>
            <a:r>
              <a:rPr lang="en-GB" sz="2400" dirty="0" smtClean="0"/>
              <a:t>(CEO - Learn Sheffield)</a:t>
            </a:r>
          </a:p>
          <a:p>
            <a:pPr marL="0" indent="0" algn="r">
              <a:spcBef>
                <a:spcPts val="0"/>
              </a:spcBef>
              <a:buNone/>
            </a:pPr>
            <a:r>
              <a:rPr lang="en-GB" sz="2400" dirty="0" smtClean="0"/>
              <a:t>Sheffield Schools Forum </a:t>
            </a:r>
          </a:p>
          <a:p>
            <a:pPr marL="0" indent="0" algn="r">
              <a:spcBef>
                <a:spcPts val="0"/>
              </a:spcBef>
              <a:buNone/>
            </a:pPr>
            <a:r>
              <a:rPr lang="en-GB" sz="2400" dirty="0" smtClean="0"/>
              <a:t>Thursday 22</a:t>
            </a:r>
            <a:r>
              <a:rPr lang="en-GB" sz="2400" baseline="30000" dirty="0" smtClean="0"/>
              <a:t>nd</a:t>
            </a:r>
            <a:r>
              <a:rPr lang="en-GB" sz="2400" dirty="0" smtClean="0"/>
              <a:t> September 2016</a:t>
            </a:r>
          </a:p>
          <a:p>
            <a:pPr marL="457200" lvl="1" indent="0">
              <a:buNone/>
            </a:pPr>
            <a:endParaRPr lang="en-GB" sz="1800" dirty="0"/>
          </a:p>
          <a:p>
            <a:pPr marL="457200" lvl="1" indent="0">
              <a:buNone/>
            </a:pPr>
            <a:endParaRPr lang="en-GB" dirty="0" smtClean="0"/>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59308">
            <a:off x="7644056" y="1310737"/>
            <a:ext cx="3677766" cy="263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4343">
            <a:off x="3461575" y="2786725"/>
            <a:ext cx="3914214" cy="267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0653">
            <a:off x="4312825" y="414101"/>
            <a:ext cx="3805624" cy="255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850" t="13174" r="70452" b="7786"/>
          <a:stretch/>
        </p:blipFill>
        <p:spPr bwMode="auto">
          <a:xfrm rot="705823">
            <a:off x="1002993" y="567858"/>
            <a:ext cx="2549046" cy="36097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572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0713" y="287720"/>
            <a:ext cx="7094487" cy="5496392"/>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dirty="0" smtClean="0"/>
              <a:t>Learn Sheffield</a:t>
            </a:r>
          </a:p>
          <a:p>
            <a:pPr marL="0" indent="0">
              <a:buNone/>
            </a:pPr>
            <a:endParaRPr lang="en-GB" sz="1200" b="1" dirty="0" smtClean="0"/>
          </a:p>
          <a:p>
            <a:r>
              <a:rPr lang="en-GB" sz="2000" b="1" dirty="0" smtClean="0"/>
              <a:t>Not for profit Schools Company (80% owned by schools/colleges &amp; 20% owned by SCC)</a:t>
            </a:r>
          </a:p>
          <a:p>
            <a:pPr marL="0" indent="0">
              <a:buNone/>
            </a:pPr>
            <a:r>
              <a:rPr lang="en-GB" sz="400" b="1" dirty="0" smtClean="0"/>
              <a:t> </a:t>
            </a:r>
          </a:p>
          <a:p>
            <a:r>
              <a:rPr lang="en-GB" sz="2000" b="1" dirty="0" smtClean="0"/>
              <a:t>Membership includes all sectors and types of publically funded education – currently 95%+ joined or indicated intention to join</a:t>
            </a:r>
          </a:p>
          <a:p>
            <a:pPr marL="0" indent="0">
              <a:buNone/>
            </a:pPr>
            <a:endParaRPr lang="en-GB" sz="400" b="1" dirty="0"/>
          </a:p>
          <a:p>
            <a:r>
              <a:rPr lang="en-GB" sz="2000" b="1" dirty="0" smtClean="0"/>
              <a:t>Purpose – school improvement </a:t>
            </a:r>
          </a:p>
          <a:p>
            <a:pPr marL="0" indent="0">
              <a:buNone/>
            </a:pPr>
            <a:endParaRPr lang="en-GB" sz="400" b="1" dirty="0" smtClean="0"/>
          </a:p>
          <a:p>
            <a:r>
              <a:rPr lang="en-GB" sz="2000" b="1" dirty="0" smtClean="0"/>
              <a:t>Belief – improvement through partnership (school-led system)</a:t>
            </a:r>
          </a:p>
          <a:p>
            <a:pPr marL="0" indent="0">
              <a:buNone/>
            </a:pPr>
            <a:endParaRPr lang="en-GB" sz="400" b="1" dirty="0"/>
          </a:p>
          <a:p>
            <a:r>
              <a:rPr lang="en-GB" sz="2000" b="1" dirty="0" smtClean="0"/>
              <a:t>Strategic vision – takes a wide view of improvement – reflected in the Sheffield Priorities</a:t>
            </a:r>
          </a:p>
          <a:p>
            <a:pPr marL="0" indent="0">
              <a:buNone/>
            </a:pPr>
            <a:endParaRPr lang="en-GB" sz="500" b="1" dirty="0" smtClean="0"/>
          </a:p>
          <a:p>
            <a:r>
              <a:rPr lang="en-GB" sz="2000" b="1" dirty="0" smtClean="0"/>
              <a:t>Services to schools being developed – partly linked to the internal SCC review of existing services – in a changing financial &amp; funding environment.</a:t>
            </a:r>
            <a:endParaRPr lang="en-GB" dirty="0" smtClean="0"/>
          </a:p>
          <a:p>
            <a:pPr marL="457200" lvl="1"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pic>
        <p:nvPicPr>
          <p:cNvPr id="8" name="Picture 7" descr="Vision Word Wheel"/>
          <p:cNvPicPr/>
          <p:nvPr/>
        </p:nvPicPr>
        <p:blipFill>
          <a:blip r:embed="rId2">
            <a:extLst>
              <a:ext uri="{28A0092B-C50C-407E-A947-70E740481C1C}">
                <a14:useLocalDpi xmlns:a14="http://schemas.microsoft.com/office/drawing/2010/main" val="0"/>
              </a:ext>
            </a:extLst>
          </a:blip>
          <a:srcRect/>
          <a:stretch>
            <a:fillRect/>
          </a:stretch>
        </p:blipFill>
        <p:spPr bwMode="auto">
          <a:xfrm>
            <a:off x="7410892" y="788449"/>
            <a:ext cx="4318591" cy="4655420"/>
          </a:xfrm>
          <a:prstGeom prst="rect">
            <a:avLst/>
          </a:prstGeom>
          <a:noFill/>
          <a:ln>
            <a:noFill/>
          </a:ln>
        </p:spPr>
      </p:pic>
    </p:spTree>
    <p:extLst>
      <p:ext uri="{BB962C8B-B14F-4D97-AF65-F5344CB8AC3E}">
        <p14:creationId xmlns:p14="http://schemas.microsoft.com/office/powerpoint/2010/main" val="680438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910" y="346059"/>
            <a:ext cx="7108857" cy="1149107"/>
          </a:xfrm>
        </p:spPr>
        <p:txBody>
          <a:bodyPr>
            <a:noAutofit/>
          </a:bodyPr>
          <a:lstStyle/>
          <a:p>
            <a:r>
              <a:rPr lang="en-GB" dirty="0" smtClean="0"/>
              <a:t>Understanding the Challenge – </a:t>
            </a:r>
            <a:br>
              <a:rPr lang="en-GB" dirty="0" smtClean="0"/>
            </a:br>
            <a:r>
              <a:rPr lang="en-GB" sz="500" dirty="0" smtClean="0"/>
              <a:t/>
            </a:r>
            <a:br>
              <a:rPr lang="en-GB" sz="500" dirty="0" smtClean="0"/>
            </a:br>
            <a:r>
              <a:rPr lang="en-GB" dirty="0" smtClean="0"/>
              <a:t>The Gap in the Government’s ‘Plan’ </a:t>
            </a:r>
            <a:endParaRPr lang="en-GB" dirty="0"/>
          </a:p>
        </p:txBody>
      </p:sp>
      <p:sp>
        <p:nvSpPr>
          <p:cNvPr id="3" name="Content Placeholder 2"/>
          <p:cNvSpPr>
            <a:spLocks noGrp="1"/>
          </p:cNvSpPr>
          <p:nvPr>
            <p:ph idx="1"/>
          </p:nvPr>
        </p:nvSpPr>
        <p:spPr>
          <a:xfrm>
            <a:off x="465220" y="957518"/>
            <a:ext cx="2649982" cy="4541238"/>
          </a:xfrm>
          <a:ln w="19050" cmpd="thickThin">
            <a:solidFill>
              <a:schemeClr val="accent1"/>
            </a:solidFill>
          </a:ln>
        </p:spPr>
        <p:txBody>
          <a:bodyPr/>
          <a:lstStyle/>
          <a:p>
            <a:pPr marL="0" indent="0" algn="ctr">
              <a:buNone/>
            </a:pPr>
            <a:r>
              <a:rPr lang="en-GB" sz="2200" i="1" dirty="0" smtClean="0"/>
              <a:t>“ Nobody really has a clear remit for all the schools in an area – RSCs are required to focus primarily on dealing with failure in both the maintained and academy sectors.” </a:t>
            </a:r>
          </a:p>
          <a:p>
            <a:pPr marL="0" indent="0" algn="r">
              <a:buNone/>
            </a:pPr>
            <a:endParaRPr lang="en-GB" sz="1200" dirty="0" smtClean="0"/>
          </a:p>
          <a:p>
            <a:pPr marL="0" indent="0" algn="r">
              <a:buNone/>
            </a:pPr>
            <a:r>
              <a:rPr lang="en-GB" sz="2200" dirty="0" smtClean="0"/>
              <a:t>Robert Hill </a:t>
            </a:r>
          </a:p>
          <a:p>
            <a:pPr marL="0" indent="0" algn="r">
              <a:buNone/>
            </a:pPr>
            <a:r>
              <a:rPr lang="en-GB" sz="2200" dirty="0" smtClean="0"/>
              <a:t>(November, 2015)</a:t>
            </a:r>
            <a:endParaRPr lang="en-GB" sz="2200" dirty="0"/>
          </a:p>
        </p:txBody>
      </p:sp>
      <p:sp>
        <p:nvSpPr>
          <p:cNvPr id="4" name="Content Placeholder 2"/>
          <p:cNvSpPr txBox="1">
            <a:spLocks/>
          </p:cNvSpPr>
          <p:nvPr/>
        </p:nvSpPr>
        <p:spPr>
          <a:xfrm>
            <a:off x="3467188" y="1892968"/>
            <a:ext cx="8163338" cy="43153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smtClean="0"/>
              <a:t>Structural change has created a “very fragmented school system” where those who do lead school improvement … “rely on soft influence and the shared moral purpose of local headteachers to develop local solutions.”</a:t>
            </a:r>
          </a:p>
          <a:p>
            <a:pPr marL="0" indent="0">
              <a:buNone/>
            </a:pPr>
            <a:endParaRPr lang="en-GB" sz="1200" dirty="0" smtClean="0"/>
          </a:p>
          <a:p>
            <a:r>
              <a:rPr lang="en-GB" sz="2200" dirty="0" smtClean="0"/>
              <a:t>In some areas nobody is “… seeking to play any significant school improvement role.” This is reinforced by the government’s drive to remove LAs from playing any role in school improvement.</a:t>
            </a:r>
          </a:p>
          <a:p>
            <a:pPr marL="0" indent="0">
              <a:buNone/>
            </a:pPr>
            <a:endParaRPr lang="en-GB" sz="1200" dirty="0"/>
          </a:p>
          <a:p>
            <a:r>
              <a:rPr lang="en-GB" sz="2200" dirty="0" smtClean="0"/>
              <a:t>Several risks arise from this scenario - including the danger of some schools being isolated and left behind outside the MAT system or in “MATs of last resort”.</a:t>
            </a:r>
          </a:p>
          <a:p>
            <a:pPr marL="0" indent="0">
              <a:buNone/>
            </a:pPr>
            <a:endParaRPr lang="en-GB" sz="800" dirty="0"/>
          </a:p>
        </p:txBody>
      </p:sp>
      <p:pic>
        <p:nvPicPr>
          <p:cNvPr id="3074" name="Picture 2" descr="http://eric.freakwebdesign.co.uk/livingstonjames/wp-content/uploads/sites/16/2015/11/Mind-The-Ga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187" y="432228"/>
            <a:ext cx="1400775" cy="105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7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910" y="346059"/>
            <a:ext cx="7108857" cy="1149107"/>
          </a:xfrm>
        </p:spPr>
        <p:txBody>
          <a:bodyPr>
            <a:noAutofit/>
          </a:bodyPr>
          <a:lstStyle/>
          <a:p>
            <a:r>
              <a:rPr lang="en-GB" dirty="0" smtClean="0"/>
              <a:t>Understanding the Challenge – </a:t>
            </a:r>
            <a:br>
              <a:rPr lang="en-GB" dirty="0" smtClean="0"/>
            </a:br>
            <a:r>
              <a:rPr lang="en-GB" sz="500" dirty="0" smtClean="0"/>
              <a:t/>
            </a:r>
            <a:br>
              <a:rPr lang="en-GB" sz="500" dirty="0" smtClean="0"/>
            </a:br>
            <a:r>
              <a:rPr lang="en-GB" dirty="0" smtClean="0"/>
              <a:t>The Gap in the Government’s ‘Plan’ </a:t>
            </a:r>
            <a:endParaRPr lang="en-GB" dirty="0"/>
          </a:p>
        </p:txBody>
      </p:sp>
      <p:sp>
        <p:nvSpPr>
          <p:cNvPr id="4" name="Content Placeholder 2"/>
          <p:cNvSpPr txBox="1">
            <a:spLocks/>
          </p:cNvSpPr>
          <p:nvPr/>
        </p:nvSpPr>
        <p:spPr>
          <a:xfrm>
            <a:off x="3632887" y="2117557"/>
            <a:ext cx="8045766" cy="42955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00" dirty="0" smtClean="0"/>
              <a:t>Robert Hill makes the case for a board or commissioner to fulfil this absent co-ordinating role, working ‘with and through’ others. He argues that “The arrangements might look quite different in different parts of the country but school improvement should draw on the principles of the Challenge-style programmes and, compared to the existing RSC regions, be organised on a smaller scale but with a bigger remit.”   </a:t>
            </a:r>
          </a:p>
          <a:p>
            <a:pPr marL="0" indent="0">
              <a:buNone/>
            </a:pPr>
            <a:endParaRPr lang="en-GB" sz="1400" dirty="0"/>
          </a:p>
          <a:p>
            <a:pPr marL="0" indent="0">
              <a:buNone/>
            </a:pPr>
            <a:r>
              <a:rPr lang="en-GB" sz="2400" b="1" dirty="0" smtClean="0"/>
              <a:t>This is the case for Learn Sheffield </a:t>
            </a:r>
            <a:r>
              <a:rPr lang="en-GB" sz="2400" b="1" u="sng" dirty="0" smtClean="0"/>
              <a:t>and</a:t>
            </a:r>
            <a:r>
              <a:rPr lang="en-GB" sz="2400" b="1" dirty="0" smtClean="0"/>
              <a:t> for having </a:t>
            </a:r>
            <a:r>
              <a:rPr lang="en-GB" sz="2400" b="1" u="sng" dirty="0" smtClean="0"/>
              <a:t>both</a:t>
            </a:r>
            <a:r>
              <a:rPr lang="en-GB" sz="2400" b="1" dirty="0" smtClean="0"/>
              <a:t> a new School Improvement Strategy and the wider focus of the Sheffield Priorities work. </a:t>
            </a:r>
            <a:endParaRPr lang="en-GB" sz="2400" b="1" dirty="0"/>
          </a:p>
        </p:txBody>
      </p:sp>
      <p:pic>
        <p:nvPicPr>
          <p:cNvPr id="3074" name="Picture 2" descr="http://eric.freakwebdesign.co.uk/livingstonjames/wp-content/uploads/sites/16/2015/11/Mind-The-Ga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187" y="432228"/>
            <a:ext cx="1400775" cy="105058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65220" y="957518"/>
            <a:ext cx="2649982" cy="4541238"/>
          </a:xfrm>
          <a:ln w="19050" cmpd="thickThin">
            <a:solidFill>
              <a:schemeClr val="accent1"/>
            </a:solidFill>
          </a:ln>
        </p:spPr>
        <p:txBody>
          <a:bodyPr/>
          <a:lstStyle/>
          <a:p>
            <a:pPr marL="0" indent="0" algn="ctr">
              <a:buNone/>
            </a:pPr>
            <a:r>
              <a:rPr lang="en-GB" sz="2200" i="1" dirty="0" smtClean="0"/>
              <a:t>“ Nobody really has a clear remit for all the schools in an area – RSCs are required to focus primarily on dealing with failure in both the maintained and academy sectors.” </a:t>
            </a:r>
          </a:p>
          <a:p>
            <a:pPr marL="0" indent="0" algn="r">
              <a:buNone/>
            </a:pPr>
            <a:endParaRPr lang="en-GB" sz="1200" dirty="0" smtClean="0"/>
          </a:p>
          <a:p>
            <a:pPr marL="0" indent="0" algn="r">
              <a:buNone/>
            </a:pPr>
            <a:r>
              <a:rPr lang="en-GB" sz="2200" dirty="0" smtClean="0"/>
              <a:t>Robert Hill </a:t>
            </a:r>
          </a:p>
          <a:p>
            <a:pPr marL="0" indent="0" algn="r">
              <a:buNone/>
            </a:pPr>
            <a:r>
              <a:rPr lang="en-GB" sz="2200" dirty="0" smtClean="0"/>
              <a:t>(November, 2015)</a:t>
            </a:r>
            <a:endParaRPr lang="en-GB" sz="2200" dirty="0"/>
          </a:p>
        </p:txBody>
      </p:sp>
    </p:spTree>
    <p:extLst>
      <p:ext uri="{BB962C8B-B14F-4D97-AF65-F5344CB8AC3E}">
        <p14:creationId xmlns:p14="http://schemas.microsoft.com/office/powerpoint/2010/main" val="1096440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1" y="304411"/>
            <a:ext cx="5816453" cy="421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6888055" y="209815"/>
            <a:ext cx="4949750" cy="227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888055" y="2246360"/>
            <a:ext cx="4949750" cy="227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966137" y="4755936"/>
            <a:ext cx="7013557" cy="134532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i="1" dirty="0" smtClean="0"/>
              <a:t>Purpose of education </a:t>
            </a:r>
            <a:r>
              <a:rPr lang="en-GB" sz="2400" b="1" i="1" dirty="0"/>
              <a:t>– better life </a:t>
            </a:r>
            <a:r>
              <a:rPr lang="en-GB" sz="2400" b="1" i="1" dirty="0" smtClean="0"/>
              <a:t>chances …</a:t>
            </a:r>
          </a:p>
          <a:p>
            <a:pPr marL="0" indent="0" algn="ctr">
              <a:buNone/>
            </a:pPr>
            <a:r>
              <a:rPr lang="en-GB" sz="2400" b="1" i="1" dirty="0" smtClean="0"/>
              <a:t>achievement (opens doors) </a:t>
            </a:r>
          </a:p>
          <a:p>
            <a:pPr marL="0" indent="0" algn="ctr">
              <a:buNone/>
            </a:pPr>
            <a:r>
              <a:rPr lang="en-GB" sz="2400" b="1" i="1" dirty="0" smtClean="0"/>
              <a:t>&amp; readiness (to walk through those doors)</a:t>
            </a:r>
          </a:p>
        </p:txBody>
      </p:sp>
    </p:spTree>
    <p:extLst>
      <p:ext uri="{BB962C8B-B14F-4D97-AF65-F5344CB8AC3E}">
        <p14:creationId xmlns:p14="http://schemas.microsoft.com/office/powerpoint/2010/main" val="303943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458" y="3702737"/>
            <a:ext cx="4386020" cy="1166511"/>
          </a:xfrm>
        </p:spPr>
        <p:txBody>
          <a:bodyPr/>
          <a:lstStyle/>
          <a:p>
            <a:pPr marL="0" indent="0" algn="ctr">
              <a:buNone/>
            </a:pPr>
            <a:r>
              <a:rPr lang="en-GB" sz="2000" i="1" dirty="0" smtClean="0"/>
              <a:t>Wide ranging and longer term action planning to overcome substantial barriers to school improvement.</a:t>
            </a:r>
            <a:endParaRPr lang="en-GB" sz="2000" i="1" dirty="0"/>
          </a:p>
        </p:txBody>
      </p:sp>
      <p:sp>
        <p:nvSpPr>
          <p:cNvPr id="4" name="Title 1"/>
          <p:cNvSpPr txBox="1">
            <a:spLocks/>
          </p:cNvSpPr>
          <p:nvPr/>
        </p:nvSpPr>
        <p:spPr>
          <a:xfrm>
            <a:off x="300679" y="176871"/>
            <a:ext cx="11322910" cy="1083520"/>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2400" dirty="0" smtClean="0"/>
              <a:t>Sheffield has already created the platform to deliver school improvement in the current context by creating Learn Sheffield …</a:t>
            </a:r>
            <a:endParaRPr lang="en-GB" sz="2000" i="1"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04" t="51583" r="75841" b="31119"/>
          <a:stretch/>
        </p:blipFill>
        <p:spPr bwMode="auto">
          <a:xfrm rot="20951134">
            <a:off x="7636046" y="1640309"/>
            <a:ext cx="1749254" cy="1651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04" t="71009" r="75841" b="10894"/>
          <a:stretch/>
        </p:blipFill>
        <p:spPr bwMode="auto">
          <a:xfrm rot="544153">
            <a:off x="9363246" y="1743818"/>
            <a:ext cx="1749254" cy="1727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134" t="23233" r="26345" b="68757"/>
          <a:stretch/>
        </p:blipFill>
        <p:spPr bwMode="auto">
          <a:xfrm>
            <a:off x="6885073" y="3369520"/>
            <a:ext cx="3352800" cy="457201"/>
          </a:xfrm>
          <a:prstGeom prst="rect">
            <a:avLst/>
          </a:prstGeom>
          <a:solidFill>
            <a:schemeClr val="bg1"/>
          </a:solidFill>
          <a:ln w="9525">
            <a:solidFill>
              <a:srgbClr val="FF0000"/>
            </a:solidFill>
            <a:miter lim="800000"/>
            <a:headEnd/>
            <a:tailEnd/>
          </a:ln>
          <a:effec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9299" t="48282" r="13550" b="20015"/>
          <a:stretch/>
        </p:blipFill>
        <p:spPr bwMode="auto">
          <a:xfrm rot="21242931">
            <a:off x="508000" y="1825441"/>
            <a:ext cx="4762500" cy="156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51120" y="3124074"/>
            <a:ext cx="52931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Content Placeholder 2"/>
          <p:cNvSpPr txBox="1">
            <a:spLocks/>
          </p:cNvSpPr>
          <p:nvPr/>
        </p:nvSpPr>
        <p:spPr>
          <a:xfrm>
            <a:off x="6380432" y="3875430"/>
            <a:ext cx="4588839" cy="11665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i="1" dirty="0" smtClean="0"/>
              <a:t>Tightly focussed strategy to ensure that Learn Sheffield resources are targeted to have the maximum impact. </a:t>
            </a:r>
            <a:endParaRPr lang="en-GB" sz="2000" i="1" dirty="0"/>
          </a:p>
        </p:txBody>
      </p:sp>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6667" t="42186" r="31449" b="49431"/>
          <a:stretch/>
        </p:blipFill>
        <p:spPr bwMode="auto">
          <a:xfrm>
            <a:off x="2889250" y="3188667"/>
            <a:ext cx="2235200" cy="44343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3753293" y="5326573"/>
            <a:ext cx="8073128" cy="893474"/>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2400" dirty="0" smtClean="0"/>
              <a:t>… which has the platform to develop the education system that the city needs to fulfil its ambitions.</a:t>
            </a:r>
            <a:endParaRPr lang="en-GB" sz="2000" i="1" dirty="0"/>
          </a:p>
        </p:txBody>
      </p:sp>
    </p:spTree>
    <p:extLst>
      <p:ext uri="{BB962C8B-B14F-4D97-AF65-F5344CB8AC3E}">
        <p14:creationId xmlns:p14="http://schemas.microsoft.com/office/powerpoint/2010/main" val="93618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68565" y="237098"/>
            <a:ext cx="10780682" cy="43136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smtClean="0"/>
              <a:t>Future Challenges</a:t>
            </a:r>
          </a:p>
          <a:p>
            <a:pPr marL="0" indent="0">
              <a:buNone/>
            </a:pPr>
            <a:endParaRPr lang="en-GB" sz="800" i="1" dirty="0" smtClean="0"/>
          </a:p>
          <a:p>
            <a:pPr marL="0" indent="0">
              <a:buNone/>
            </a:pPr>
            <a:r>
              <a:rPr lang="en-GB" sz="2000" i="1" dirty="0" smtClean="0"/>
              <a:t>How do we build on a successful collaborative approach in a challenging national context?</a:t>
            </a:r>
          </a:p>
          <a:p>
            <a:pPr marL="0" indent="0">
              <a:buNone/>
            </a:pPr>
            <a:endParaRPr lang="en-GB" sz="800" dirty="0" smtClean="0"/>
          </a:p>
          <a:p>
            <a:pPr marL="0" indent="0">
              <a:buNone/>
            </a:pPr>
            <a:r>
              <a:rPr lang="en-GB" sz="2000" dirty="0" smtClean="0"/>
              <a:t>Key Challenges: </a:t>
            </a:r>
          </a:p>
          <a:p>
            <a:r>
              <a:rPr lang="en-GB" sz="2000" dirty="0" smtClean="0"/>
              <a:t>Dynamic policy environment – grammar schools, funding reform, school autonomy, etc. </a:t>
            </a:r>
          </a:p>
          <a:p>
            <a:r>
              <a:rPr lang="en-GB" sz="2000" dirty="0" smtClean="0"/>
              <a:t>Financial pressure – Local Government &amp; school </a:t>
            </a:r>
            <a:r>
              <a:rPr lang="en-GB" sz="2000" dirty="0"/>
              <a:t>budgets</a:t>
            </a:r>
            <a:r>
              <a:rPr lang="en-GB" sz="2000" dirty="0" smtClean="0"/>
              <a:t> </a:t>
            </a:r>
          </a:p>
          <a:p>
            <a:r>
              <a:rPr lang="en-GB" sz="2000" dirty="0" smtClean="0"/>
              <a:t>Increased difficulty in funding collaborative working systematically</a:t>
            </a:r>
          </a:p>
          <a:p>
            <a:pPr marL="0" indent="0">
              <a:buNone/>
            </a:pPr>
            <a:endParaRPr lang="en-GB" sz="800" dirty="0" smtClean="0"/>
          </a:p>
          <a:p>
            <a:pPr marL="0" indent="0">
              <a:buNone/>
            </a:pPr>
            <a:r>
              <a:rPr lang="en-GB" sz="2000" dirty="0" smtClean="0"/>
              <a:t>Current Approach:</a:t>
            </a:r>
          </a:p>
          <a:p>
            <a:r>
              <a:rPr lang="en-GB" sz="2000" dirty="0" smtClean="0"/>
              <a:t>LA Commission – beginning of year two of three</a:t>
            </a:r>
          </a:p>
          <a:p>
            <a:r>
              <a:rPr lang="en-GB" sz="2000" dirty="0" smtClean="0"/>
              <a:t>Beginning to develop/consider services – supports objectives, develops organisational capacity &amp; financial stability (e.g. turnover rather than surplus). </a:t>
            </a:r>
          </a:p>
          <a:p>
            <a:pPr marL="0" indent="0" algn="ctr">
              <a:buNone/>
            </a:pPr>
            <a:endParaRPr lang="en-GB" sz="2400" b="1" i="1" dirty="0" smtClean="0"/>
          </a:p>
          <a:p>
            <a:pPr marL="0" indent="0" algn="ctr">
              <a:buNone/>
            </a:pPr>
            <a:endParaRPr lang="en-GB" sz="2400" b="1" i="1" dirty="0" smtClean="0"/>
          </a:p>
        </p:txBody>
      </p:sp>
      <p:sp>
        <p:nvSpPr>
          <p:cNvPr id="3" name="Title 1"/>
          <p:cNvSpPr txBox="1">
            <a:spLocks/>
          </p:cNvSpPr>
          <p:nvPr/>
        </p:nvSpPr>
        <p:spPr>
          <a:xfrm>
            <a:off x="3668233" y="4996795"/>
            <a:ext cx="8378455" cy="574666"/>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2400" dirty="0" smtClean="0"/>
              <a:t>This is a strong platform – Sheffield ‘ahead of the game’.</a:t>
            </a:r>
            <a:endParaRPr lang="en-GB" sz="2000" i="1" dirty="0"/>
          </a:p>
        </p:txBody>
      </p:sp>
    </p:spTree>
    <p:extLst>
      <p:ext uri="{BB962C8B-B14F-4D97-AF65-F5344CB8AC3E}">
        <p14:creationId xmlns:p14="http://schemas.microsoft.com/office/powerpoint/2010/main" val="3447937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68565" y="237097"/>
            <a:ext cx="10812580" cy="461134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smtClean="0"/>
              <a:t>Future Challenges</a:t>
            </a:r>
          </a:p>
          <a:p>
            <a:pPr marL="0" indent="0">
              <a:buNone/>
            </a:pPr>
            <a:endParaRPr lang="en-GB" sz="800" i="1" dirty="0" smtClean="0"/>
          </a:p>
          <a:p>
            <a:pPr marL="0" indent="0">
              <a:buNone/>
            </a:pPr>
            <a:r>
              <a:rPr lang="en-GB" sz="2000" i="1" dirty="0" smtClean="0"/>
              <a:t>How do we build on a successful collaborative approach in a challenging national context? </a:t>
            </a:r>
          </a:p>
          <a:p>
            <a:pPr marL="0" indent="0">
              <a:buNone/>
            </a:pPr>
            <a:endParaRPr lang="en-GB" sz="800" dirty="0" smtClean="0"/>
          </a:p>
          <a:p>
            <a:pPr marL="0" indent="0">
              <a:buNone/>
            </a:pPr>
            <a:r>
              <a:rPr lang="en-GB" sz="2000" dirty="0" smtClean="0"/>
              <a:t>Next Steps:</a:t>
            </a:r>
          </a:p>
          <a:p>
            <a:r>
              <a:rPr lang="en-GB" sz="2000" dirty="0" smtClean="0"/>
              <a:t>Consider different approaches to collaboratively funding key areas of work</a:t>
            </a:r>
          </a:p>
          <a:p>
            <a:pPr marL="0" indent="0">
              <a:buNone/>
            </a:pPr>
            <a:r>
              <a:rPr lang="en-GB" sz="2000" dirty="0"/>
              <a:t>	</a:t>
            </a:r>
            <a:r>
              <a:rPr lang="en-GB" sz="2000" dirty="0" smtClean="0"/>
              <a:t>- consider the shift in delegation of funding</a:t>
            </a:r>
          </a:p>
          <a:p>
            <a:pPr marL="0" indent="0">
              <a:buNone/>
            </a:pPr>
            <a:r>
              <a:rPr lang="en-GB" sz="2000" dirty="0"/>
              <a:t>	</a:t>
            </a:r>
            <a:r>
              <a:rPr lang="en-GB" sz="2000" dirty="0" smtClean="0"/>
              <a:t>- consider the duties and objectives of Local Government</a:t>
            </a:r>
          </a:p>
          <a:p>
            <a:pPr marL="0" indent="0">
              <a:buNone/>
            </a:pPr>
            <a:r>
              <a:rPr lang="en-GB" sz="2000" dirty="0"/>
              <a:t>	</a:t>
            </a:r>
            <a:r>
              <a:rPr lang="en-GB" sz="2000" dirty="0" smtClean="0"/>
              <a:t>- consider any opportunities for collaborative funding</a:t>
            </a:r>
          </a:p>
          <a:p>
            <a:r>
              <a:rPr lang="en-GB" sz="2000" dirty="0" smtClean="0"/>
              <a:t>Secure additional funding streams – bids, commissions, bonds, etc.</a:t>
            </a:r>
          </a:p>
          <a:p>
            <a:pPr marL="0" indent="0">
              <a:buNone/>
            </a:pPr>
            <a:endParaRPr lang="en-GB" sz="800" dirty="0" smtClean="0"/>
          </a:p>
          <a:p>
            <a:pPr marL="0" indent="0">
              <a:buNone/>
            </a:pPr>
            <a:r>
              <a:rPr lang="en-GB" sz="2000" dirty="0" smtClean="0"/>
              <a:t>Future discussion: </a:t>
            </a:r>
          </a:p>
          <a:p>
            <a:r>
              <a:rPr lang="en-GB" sz="2000" dirty="0" smtClean="0"/>
              <a:t>Collaborative funding arrangements</a:t>
            </a:r>
          </a:p>
          <a:p>
            <a:pPr marL="0" indent="0" algn="ctr">
              <a:buNone/>
            </a:pPr>
            <a:endParaRPr lang="en-GB" sz="2400" b="1" i="1" dirty="0" smtClean="0"/>
          </a:p>
          <a:p>
            <a:pPr marL="0" indent="0" algn="ctr">
              <a:buNone/>
            </a:pPr>
            <a:endParaRPr lang="en-GB" sz="2400" b="1" i="1" dirty="0" smtClean="0"/>
          </a:p>
        </p:txBody>
      </p:sp>
      <p:sp>
        <p:nvSpPr>
          <p:cNvPr id="7" name="Title 1"/>
          <p:cNvSpPr txBox="1">
            <a:spLocks/>
          </p:cNvSpPr>
          <p:nvPr/>
        </p:nvSpPr>
        <p:spPr>
          <a:xfrm>
            <a:off x="3668233" y="4996795"/>
            <a:ext cx="8378455" cy="574666"/>
          </a:xfrm>
          <a:prstGeom prst="rect">
            <a:avLst/>
          </a:prstGeom>
        </p:spPr>
        <p:txBody>
          <a:bodyPr>
            <a:no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2400" dirty="0" smtClean="0"/>
              <a:t>This is a strong platform – Sheffield ‘ahead of the game’.</a:t>
            </a:r>
            <a:endParaRPr lang="en-GB" sz="2000" i="1" dirty="0"/>
          </a:p>
        </p:txBody>
      </p:sp>
    </p:spTree>
    <p:extLst>
      <p:ext uri="{BB962C8B-B14F-4D97-AF65-F5344CB8AC3E}">
        <p14:creationId xmlns:p14="http://schemas.microsoft.com/office/powerpoint/2010/main" val="1381681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ducater">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45C7DB"/>
      </a:hlink>
      <a:folHlink>
        <a:srgbClr val="45C7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29451</TotalTime>
  <Words>630</Words>
  <Application>Microsoft Office PowerPoint</Application>
  <PresentationFormat>Widescreen</PresentationFormat>
  <Paragraphs>71</Paragraphs>
  <Slides>8</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Futura Bk BT</vt:lpstr>
      <vt:lpstr>Futura Md BT</vt:lpstr>
      <vt:lpstr>Office Theme</vt:lpstr>
      <vt:lpstr>2_Office Theme</vt:lpstr>
      <vt:lpstr>1_Office Theme</vt:lpstr>
      <vt:lpstr>CorelDRAW</vt:lpstr>
      <vt:lpstr>PowerPoint Presentation</vt:lpstr>
      <vt:lpstr>PowerPoint Presentation</vt:lpstr>
      <vt:lpstr>Understanding the Challenge –   The Gap in the Government’s ‘Plan’ </vt:lpstr>
      <vt:lpstr>Understanding the Challenge –   The Gap in the Government’s ‘Plan’ </vt:lpstr>
      <vt:lpstr>PowerPoint Presentation</vt:lpstr>
      <vt:lpstr>PowerPoint Presentation</vt:lpstr>
      <vt:lpstr>PowerPoint Presentation</vt:lpstr>
      <vt:lpstr>PowerPoint Presentation</vt:lpstr>
    </vt:vector>
  </TitlesOfParts>
  <Company>Sheffield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john@thepublishingfoundry.co.uk</dc:creator>
  <cp:lastModifiedBy>Val Struggles</cp:lastModifiedBy>
  <cp:revision>469</cp:revision>
  <cp:lastPrinted>2016-10-06T06:21:30Z</cp:lastPrinted>
  <dcterms:created xsi:type="dcterms:W3CDTF">2014-03-02T09:09:31Z</dcterms:created>
  <dcterms:modified xsi:type="dcterms:W3CDTF">2016-10-06T07:05:41Z</dcterms:modified>
</cp:coreProperties>
</file>