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0" r:id="rId4"/>
    <p:sldId id="264" r:id="rId5"/>
    <p:sldId id="265" r:id="rId6"/>
    <p:sldId id="262" r:id="rId7"/>
    <p:sldId id="272" r:id="rId8"/>
    <p:sldId id="268" r:id="rId9"/>
    <p:sldId id="274" r:id="rId10"/>
    <p:sldId id="269" r:id="rId11"/>
    <p:sldId id="273" r:id="rId12"/>
    <p:sldId id="270" r:id="rId13"/>
    <p:sldId id="258" r:id="rId14"/>
    <p:sldId id="266" r:id="rId15"/>
    <p:sldId id="267" r:id="rId16"/>
    <p:sldId id="271" r:id="rId17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9" d="100"/>
          <a:sy n="89" d="100"/>
        </p:scale>
        <p:origin x="-13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46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9FB84-9161-4ED5-A6FA-62E614041B8A}" type="datetimeFigureOut">
              <a:rPr lang="en-GB" smtClean="0"/>
              <a:t>19/02/2016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C8691-F9B3-4C30-813F-747ADB7A129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21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C809C-271E-4B0E-A1ED-428C16D54F63}" type="datetimeFigureOut">
              <a:rPr lang="en-GB" smtClean="0"/>
              <a:t>19/02/2016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3087-DDF5-4362-AD45-58B43D0EF9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72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3087-DDF5-4362-AD45-58B43D0EF9D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013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3087-DDF5-4362-AD45-58B43D0EF9DF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762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3087-DDF5-4362-AD45-58B43D0EF9DF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23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3087-DDF5-4362-AD45-58B43D0EF9DF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100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3087-DDF5-4362-AD45-58B43D0EF9DF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377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3087-DDF5-4362-AD45-58B43D0EF9DF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96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3087-DDF5-4362-AD45-58B43D0EF9DF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989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3087-DDF5-4362-AD45-58B43D0EF9D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907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 smtClean="0">
              <a:ea typeface="ＭＳ Ｐゴシック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15D4289-2E19-46D7-BCE1-2428FF088936}" type="slidenum">
              <a:rPr lang="en-US" altLang="en-US" sz="1200" smtClean="0"/>
              <a:pPr/>
              <a:t>3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dirty="0" smtClean="0"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87CB61F-CB27-409C-9537-F2B10FC2F00B}" type="slidenum">
              <a:rPr lang="en-US" altLang="en-US" sz="1200" smtClean="0"/>
              <a:pPr/>
              <a:t>4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6AD3270-AA53-4774-834D-38B0631F4017}" type="slidenum">
              <a:rPr lang="en-US" altLang="en-US" sz="1200" smtClean="0"/>
              <a:pPr/>
              <a:t>5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6DF833F-191C-4B89-9951-09D4D0A6D8F3}" type="slidenum">
              <a:rPr lang="en-US" altLang="en-US" sz="1200" smtClean="0"/>
              <a:pPr/>
              <a:t>6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6DF833F-191C-4B89-9951-09D4D0A6D8F3}" type="slidenum">
              <a:rPr lang="en-US" altLang="en-US" sz="1200" smtClean="0"/>
              <a:pPr/>
              <a:t>7</a:t>
            </a:fld>
            <a:endParaRPr lang="en-US" altLang="en-US" sz="120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3087-DDF5-4362-AD45-58B43D0EF9D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106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3087-DDF5-4362-AD45-58B43D0EF9D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05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julia.codman@sheffield.gov.u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feguardingsheffieldchildren.org.uk/welcome/Schools-other-education-settings/Schools-Education-Settings-Policies-Procedures.html" TargetMode="External"/><Relationship Id="rId7" Type="http://schemas.openxmlformats.org/officeDocument/2006/relationships/hyperlink" Target="http://www.preventforschools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es.com/teaching-resource/tackling-extremism-in-schools-11105440" TargetMode="External"/><Relationship Id="rId5" Type="http://schemas.openxmlformats.org/officeDocument/2006/relationships/hyperlink" Target="https://www.gov.uk/government/publications/preventing-extremism-in-schools-and-childrens-services/preventing-extremism-in-the-education-and-childrens-services-sectors" TargetMode="External"/><Relationship Id="rId4" Type="http://schemas.openxmlformats.org/officeDocument/2006/relationships/hyperlink" Target="mailto:Julia.codman@sheffield.gov.uk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PREVENT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Raising Awareness in Sheffield Schools</a:t>
            </a:r>
          </a:p>
          <a:p>
            <a:r>
              <a:rPr lang="en-GB" dirty="0" smtClean="0"/>
              <a:t>Autumn/Winter 2015-16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759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WRAP Workshop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Home Office recommended training for frontline public sector staff</a:t>
            </a:r>
          </a:p>
          <a:p>
            <a:r>
              <a:rPr lang="en-GB" dirty="0" smtClean="0"/>
              <a:t>2 groups – 1 ¼ hours</a:t>
            </a:r>
          </a:p>
        </p:txBody>
      </p:sp>
    </p:spTree>
    <p:extLst>
      <p:ext uri="{BB962C8B-B14F-4D97-AF65-F5344CB8AC3E}">
        <p14:creationId xmlns:p14="http://schemas.microsoft.com/office/powerpoint/2010/main" val="401003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Implementing Prevent – Ofsted emerging good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u="sng" dirty="0"/>
              <a:t>Leadership and governance</a:t>
            </a:r>
            <a:r>
              <a:rPr lang="en-GB" dirty="0"/>
              <a:t> </a:t>
            </a:r>
            <a:r>
              <a:rPr lang="en-GB" dirty="0" smtClean="0"/>
              <a:t>– by </a:t>
            </a:r>
            <a:r>
              <a:rPr lang="en-GB" dirty="0"/>
              <a:t>Heads and Senior Leadership </a:t>
            </a:r>
            <a:r>
              <a:rPr lang="en-GB" dirty="0" smtClean="0"/>
              <a:t>Teams</a:t>
            </a:r>
          </a:p>
          <a:p>
            <a:r>
              <a:rPr lang="en-GB" u="sng" dirty="0"/>
              <a:t>Training and briefing </a:t>
            </a:r>
            <a:r>
              <a:rPr lang="en-GB" dirty="0"/>
              <a:t>– </a:t>
            </a:r>
            <a:r>
              <a:rPr lang="en-GB" dirty="0" smtClean="0"/>
              <a:t>covering all </a:t>
            </a:r>
            <a:r>
              <a:rPr lang="en-GB" dirty="0"/>
              <a:t>school </a:t>
            </a:r>
            <a:r>
              <a:rPr lang="en-GB" dirty="0" smtClean="0"/>
              <a:t>staff</a:t>
            </a:r>
          </a:p>
          <a:p>
            <a:r>
              <a:rPr lang="en-GB" u="sng" dirty="0"/>
              <a:t>Policies and practices</a:t>
            </a:r>
            <a:r>
              <a:rPr lang="en-GB" dirty="0"/>
              <a:t> </a:t>
            </a:r>
            <a:r>
              <a:rPr lang="en-GB" dirty="0" smtClean="0"/>
              <a:t>– within mainstream and specific policies</a:t>
            </a:r>
          </a:p>
          <a:p>
            <a:r>
              <a:rPr lang="en-GB" u="sng" dirty="0" smtClean="0"/>
              <a:t>Curriculum </a:t>
            </a:r>
            <a:r>
              <a:rPr lang="en-GB" u="sng" dirty="0"/>
              <a:t>formal / informal</a:t>
            </a:r>
            <a:r>
              <a:rPr lang="en-GB" dirty="0"/>
              <a:t> </a:t>
            </a:r>
            <a:r>
              <a:rPr lang="en-GB" dirty="0" smtClean="0"/>
              <a:t>– to meet local circumstances – debate should not be shut down</a:t>
            </a:r>
          </a:p>
          <a:p>
            <a:r>
              <a:rPr lang="en-GB" u="sng" dirty="0"/>
              <a:t>Referral pathways </a:t>
            </a:r>
            <a:r>
              <a:rPr lang="en-GB" dirty="0" smtClean="0"/>
              <a:t>–internal </a:t>
            </a:r>
            <a:r>
              <a:rPr lang="en-GB" dirty="0"/>
              <a:t>and external </a:t>
            </a:r>
            <a:r>
              <a:rPr lang="en-GB" dirty="0" smtClean="0"/>
              <a:t>- </a:t>
            </a:r>
            <a:r>
              <a:rPr lang="en-GB" dirty="0"/>
              <a:t>all staff </a:t>
            </a:r>
            <a:r>
              <a:rPr lang="en-GB" dirty="0" smtClean="0"/>
              <a:t>aware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30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take away…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How will you start to implement the PREVENT duty in your school including:</a:t>
            </a:r>
          </a:p>
          <a:p>
            <a:pPr lvl="1"/>
            <a:r>
              <a:rPr lang="en-GB" dirty="0" smtClean="0"/>
              <a:t>Ensuring a broad and balanced curriculum?</a:t>
            </a:r>
          </a:p>
          <a:p>
            <a:pPr lvl="1"/>
            <a:r>
              <a:rPr lang="en-GB" dirty="0" smtClean="0"/>
              <a:t>Developing relevant policies or procedures?</a:t>
            </a:r>
          </a:p>
          <a:p>
            <a:pPr lvl="1"/>
            <a:r>
              <a:rPr lang="en-GB" dirty="0" smtClean="0"/>
              <a:t>Raising awareness with staff, governors, pupils, parents and the wider community?</a:t>
            </a:r>
          </a:p>
          <a:p>
            <a:pPr lvl="1"/>
            <a:r>
              <a:rPr lang="en-GB" dirty="0" smtClean="0"/>
              <a:t>Identifying and responding to risks?</a:t>
            </a:r>
          </a:p>
          <a:p>
            <a:r>
              <a:rPr lang="en-GB" dirty="0" smtClean="0"/>
              <a:t>What help might you need and where might you get it from?</a:t>
            </a:r>
          </a:p>
          <a:p>
            <a:r>
              <a:rPr lang="en-GB" dirty="0" smtClean="0"/>
              <a:t>What resources might you need?</a:t>
            </a:r>
          </a:p>
        </p:txBody>
      </p:sp>
    </p:spTree>
    <p:extLst>
      <p:ext uri="{BB962C8B-B14F-4D97-AF65-F5344CB8AC3E}">
        <p14:creationId xmlns:p14="http://schemas.microsoft.com/office/powerpoint/2010/main" val="183373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ICT systems – 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3400" dirty="0" smtClean="0"/>
              <a:t>School network systems are the responsibility of the school, either supported in-house or by external support provider. The LA can advise on filtering and information security in the context of Prevent</a:t>
            </a:r>
          </a:p>
          <a:p>
            <a:r>
              <a:rPr lang="en-GB" sz="3400" dirty="0" smtClean="0"/>
              <a:t>Most schools take Internet access via the LA Broadband network – includes a Regional filtering platform, provided by Yorkshire &amp; Humber Grid for Learning (YHGfL)</a:t>
            </a:r>
          </a:p>
          <a:p>
            <a:r>
              <a:rPr lang="en-GB" sz="3400" dirty="0" smtClean="0"/>
              <a:t>Filtering platform can address key risks, including proxy bypass and encrypted sites</a:t>
            </a:r>
          </a:p>
          <a:p>
            <a:r>
              <a:rPr lang="en-GB" sz="3400" dirty="0" smtClean="0"/>
              <a:t>Systems are only part of the solution, vigilance is needed around IT use including pupils’ own devices etc. as technology and pupils use of it changes quickly</a:t>
            </a:r>
          </a:p>
          <a:p>
            <a:r>
              <a:rPr lang="en-GB" sz="3400" dirty="0" smtClean="0"/>
              <a:t>More information from YHGfL (www.ict4c.co.uk), or via LA e-safety lead </a:t>
            </a:r>
            <a:r>
              <a:rPr lang="en-GB" sz="3400" dirty="0" smtClean="0">
                <a:hlinkClick r:id="rId3"/>
              </a:rPr>
              <a:t>julia.codman@sheffield.gov.uk</a:t>
            </a:r>
            <a:r>
              <a:rPr lang="en-GB" sz="3400" dirty="0" smtClean="0"/>
              <a:t> </a:t>
            </a:r>
          </a:p>
          <a:p>
            <a:endParaRPr lang="en-GB" sz="3000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0007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Reporting concerns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GB" dirty="0" smtClean="0"/>
              <a:t>Discuss </a:t>
            </a:r>
            <a:r>
              <a:rPr lang="en-GB" dirty="0"/>
              <a:t>your concerns through your internal safeguarding processes, with a colleague or </a:t>
            </a:r>
            <a:r>
              <a:rPr lang="en-GB" dirty="0" smtClean="0"/>
              <a:t>manager 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If you still have PREVENT concerns and wish to discuss further or </a:t>
            </a:r>
            <a:r>
              <a:rPr lang="en-GB" b="1" dirty="0" smtClean="0"/>
              <a:t>escalate,</a:t>
            </a:r>
            <a:r>
              <a:rPr lang="en-GB" dirty="0" smtClean="0"/>
              <a:t> contact: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Safeguarding </a:t>
            </a:r>
            <a:r>
              <a:rPr lang="en-GB" dirty="0"/>
              <a:t>Children Advisory Service 01142053535 safeguardingchildrenadvice@sheffield.gov.uk </a:t>
            </a:r>
            <a:r>
              <a:rPr lang="en-GB" altLang="en-US" dirty="0"/>
              <a:t> </a:t>
            </a:r>
            <a:endParaRPr lang="en-GB" altLang="en-US" dirty="0" smtClean="0"/>
          </a:p>
          <a:p>
            <a:pPr marL="0" indent="0">
              <a:buNone/>
            </a:pPr>
            <a:r>
              <a:rPr lang="en-GB" altLang="en-US" dirty="0" smtClean="0"/>
              <a:t>Or the SYP Prevent team (Jo Batty / Brendan Pakenham) via 101 or your local Police contact</a:t>
            </a:r>
            <a:endParaRPr lang="en-GB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2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Sources of further help and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altLang="en-US" dirty="0" smtClean="0"/>
              <a:t>Advice </a:t>
            </a:r>
            <a:r>
              <a:rPr lang="en-GB" altLang="en-US" dirty="0"/>
              <a:t>on the Safeguarding Sheffield Children Website: </a:t>
            </a:r>
            <a:r>
              <a:rPr lang="en-GB" altLang="en-US" u="sng" dirty="0">
                <a:hlinkClick r:id="rId3"/>
              </a:rPr>
              <a:t>https://www.safeguardingsheffieldchildren.org.uk/welcome/Schools-other-education-settings/Schools-Education-Settings-Policies-Procedures.html</a:t>
            </a:r>
            <a:r>
              <a:rPr lang="en-GB" altLang="en-US" dirty="0"/>
              <a:t> </a:t>
            </a:r>
          </a:p>
          <a:p>
            <a:r>
              <a:rPr lang="en-GB" altLang="en-US" dirty="0" smtClean="0"/>
              <a:t>Local E-safety </a:t>
            </a:r>
            <a:r>
              <a:rPr lang="en-GB" altLang="en-US" dirty="0"/>
              <a:t>guidance – training and </a:t>
            </a:r>
            <a:r>
              <a:rPr lang="en-GB" altLang="en-US" dirty="0" smtClean="0"/>
              <a:t>curriculum.  </a:t>
            </a:r>
            <a:r>
              <a:rPr lang="en-GB" altLang="en-US" dirty="0" smtClean="0">
                <a:hlinkClick r:id="rId4"/>
              </a:rPr>
              <a:t>Julia.codman@sheffield.gov.uk</a:t>
            </a:r>
            <a:r>
              <a:rPr lang="en-GB" altLang="en-US" dirty="0" smtClean="0"/>
              <a:t> </a:t>
            </a:r>
            <a:endParaRPr lang="en-GB" altLang="en-US" dirty="0"/>
          </a:p>
          <a:p>
            <a:r>
              <a:rPr lang="en-GB" altLang="en-US" dirty="0"/>
              <a:t>National resources via DfE </a:t>
            </a:r>
            <a:r>
              <a:rPr lang="en-GB" altLang="en-US" u="sng" dirty="0">
                <a:hlinkClick r:id="rId5"/>
              </a:rPr>
              <a:t>https://www.gov.uk/government/publications/preventing-extremism-in-schools-and-childrens-services/preventing-extremism-in-the-education-and-childrens-services-sectors</a:t>
            </a:r>
            <a:r>
              <a:rPr lang="en-GB" altLang="en-US" dirty="0"/>
              <a:t> </a:t>
            </a:r>
            <a:endParaRPr lang="en-GB" altLang="en-US" dirty="0" smtClean="0"/>
          </a:p>
          <a:p>
            <a:r>
              <a:rPr lang="en-GB" altLang="en-US" dirty="0" smtClean="0"/>
              <a:t>www.educateagainsthate.com   New </a:t>
            </a:r>
            <a:r>
              <a:rPr lang="en-GB" altLang="en-US" dirty="0" err="1" smtClean="0"/>
              <a:t>Govt</a:t>
            </a:r>
            <a:r>
              <a:rPr lang="en-GB" altLang="en-US" dirty="0" smtClean="0"/>
              <a:t> website with useful links to a range of resources (curriculum, policy, </a:t>
            </a:r>
            <a:r>
              <a:rPr lang="en-GB" altLang="en-US" dirty="0" err="1" smtClean="0"/>
              <a:t>etc</a:t>
            </a:r>
            <a:r>
              <a:rPr lang="en-GB" altLang="en-US" smtClean="0"/>
              <a:t>).</a:t>
            </a:r>
            <a:endParaRPr lang="en-GB" altLang="en-US" dirty="0" smtClean="0"/>
          </a:p>
          <a:p>
            <a:r>
              <a:rPr lang="en-GB" altLang="en-US" dirty="0">
                <a:hlinkClick r:id="rId6"/>
              </a:rPr>
              <a:t>https://</a:t>
            </a:r>
            <a:r>
              <a:rPr lang="en-GB" altLang="en-US" dirty="0" smtClean="0">
                <a:hlinkClick r:id="rId6"/>
              </a:rPr>
              <a:t>www.tes.com/teaching-resource/tackling-extremism-in-schools-11105440</a:t>
            </a:r>
            <a:r>
              <a:rPr lang="en-GB" altLang="en-US" dirty="0" smtClean="0"/>
              <a:t> </a:t>
            </a:r>
          </a:p>
          <a:p>
            <a:r>
              <a:rPr lang="en-GB" dirty="0" smtClean="0">
                <a:hlinkClick r:id="rId7"/>
              </a:rPr>
              <a:t>www.preventforschools.org</a:t>
            </a:r>
            <a:r>
              <a:rPr lang="en-GB" dirty="0" smtClean="0"/>
              <a:t> is a growing library of resources for schools on the issue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39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Evaluation forms</a:t>
            </a:r>
          </a:p>
          <a:p>
            <a:r>
              <a:rPr lang="en-GB" dirty="0" smtClean="0"/>
              <a:t>Slides available on the Learn </a:t>
            </a:r>
            <a:r>
              <a:rPr lang="en-GB" smtClean="0"/>
              <a:t>Sheffield website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4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will cover….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brief introduction to PREVENT</a:t>
            </a:r>
          </a:p>
          <a:p>
            <a:r>
              <a:rPr lang="en-GB" dirty="0" smtClean="0"/>
              <a:t>Safeguarding Duties</a:t>
            </a:r>
          </a:p>
          <a:p>
            <a:r>
              <a:rPr lang="en-GB" dirty="0" smtClean="0"/>
              <a:t>Workshop to Raise Awareness of Prevent (WRAP)</a:t>
            </a:r>
          </a:p>
          <a:p>
            <a:r>
              <a:rPr lang="en-GB" dirty="0" smtClean="0"/>
              <a:t>Implementation of the duty in schools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6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SCC Powerpointf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4"/>
          <p:cNvSpPr>
            <a:spLocks noGrp="1"/>
          </p:cNvSpPr>
          <p:nvPr>
            <p:ph type="title"/>
          </p:nvPr>
        </p:nvSpPr>
        <p:spPr>
          <a:xfrm>
            <a:off x="457200" y="-2063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Prevent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323850" y="981075"/>
            <a:ext cx="8424863" cy="554355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 smtClean="0"/>
              <a:t>A strand of Govt’s Counter-Terrorism Strategy</a:t>
            </a:r>
          </a:p>
          <a:p>
            <a:pPr>
              <a:defRPr/>
            </a:pPr>
            <a:r>
              <a:rPr lang="en-GB" altLang="en-US" dirty="0"/>
              <a:t>“To stop people becoming terrorists or supporting terrorism”</a:t>
            </a:r>
          </a:p>
          <a:p>
            <a:pPr eaLnBrk="1" hangingPunct="1"/>
            <a:r>
              <a:rPr lang="en-GB" altLang="en-US" dirty="0" smtClean="0"/>
              <a:t>Pre-criminal / Safeguarding</a:t>
            </a:r>
          </a:p>
          <a:p>
            <a:pPr eaLnBrk="1" hangingPunct="1"/>
            <a:r>
              <a:rPr lang="en-GB" altLang="en-US" dirty="0" smtClean="0"/>
              <a:t>Addresses all forms of terrorism</a:t>
            </a:r>
          </a:p>
          <a:p>
            <a:pPr eaLnBrk="1" hangingPunct="1"/>
            <a:r>
              <a:rPr lang="en-GB" altLang="en-US" dirty="0" smtClean="0"/>
              <a:t>Counter-Terrorism and Security Act 2015 puts Prevent on a statutory footing for local partners: 1 July 2015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05D77-84D4-4CC4-8772-CC0F6B323A9B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18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SCC Powerpointf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3800" dirty="0" smtClean="0"/>
              <a:t>Counter-Terrorism and Security Act 2015</a:t>
            </a:r>
            <a:endParaRPr lang="en-US" altLang="en-US" sz="3800" dirty="0" smtClean="0"/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GB" altLang="en-US" dirty="0" smtClean="0"/>
              <a:t>Covers: Local Authorities; Schools and childcare providers*; FE institutions; HE institutions; Health sector; Prisons and Probation; Police Forces</a:t>
            </a:r>
          </a:p>
          <a:p>
            <a:pPr eaLnBrk="1" hangingPunct="1"/>
            <a:r>
              <a:rPr lang="en-GB" altLang="en-US" i="1" dirty="0" smtClean="0"/>
              <a:t>Have due regard to the need to prevent people from being drawn into terrorism</a:t>
            </a:r>
          </a:p>
          <a:p>
            <a:pPr marL="0" indent="0">
              <a:buNone/>
            </a:pPr>
            <a:r>
              <a:rPr lang="en-GB" altLang="en-US" dirty="0" smtClean="0">
                <a:ea typeface="ＭＳ Ｐゴシック" pitchFamily="34" charset="-128"/>
              </a:rPr>
              <a:t>*Maintained </a:t>
            </a:r>
            <a:r>
              <a:rPr lang="en-GB" altLang="en-US" dirty="0">
                <a:ea typeface="ＭＳ Ｐゴシック" pitchFamily="34" charset="-128"/>
              </a:rPr>
              <a:t>schools; Non-maintained special schools; Alternative provision academies; Independent schools (including academies and free schools); Pupil Referral Units; Maintained nursery schools; Registered childcare providers (including childminders); School based childcare; Holiday schemes for disabled children.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FF09F-B9A0-4538-9F67-AA35546709F1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765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SCC Powerpointf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Schools and Childcare - key duties</a:t>
            </a:r>
            <a:endParaRPr lang="en-US" altLang="en-US" dirty="0" smtClean="0"/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323850" y="1052513"/>
            <a:ext cx="8351838" cy="52562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dirty="0" smtClean="0"/>
              <a:t>A broad and balanced curriculum</a:t>
            </a:r>
          </a:p>
          <a:p>
            <a:pPr>
              <a:defRPr/>
            </a:pPr>
            <a:r>
              <a:rPr lang="en-GB" altLang="en-US" dirty="0" smtClean="0"/>
              <a:t>Risk assessment with local partners</a:t>
            </a:r>
          </a:p>
          <a:p>
            <a:pPr>
              <a:defRPr/>
            </a:pPr>
            <a:r>
              <a:rPr lang="en-GB" altLang="en-US" dirty="0" smtClean="0"/>
              <a:t>Robust safeguarding policies including referral pathways and visiting speakers</a:t>
            </a:r>
          </a:p>
          <a:p>
            <a:pPr>
              <a:defRPr/>
            </a:pPr>
            <a:r>
              <a:rPr lang="en-GB" altLang="en-US" dirty="0" smtClean="0"/>
              <a:t>Link with Local Safeguarding Children Board</a:t>
            </a:r>
          </a:p>
          <a:p>
            <a:pPr>
              <a:defRPr/>
            </a:pPr>
            <a:r>
              <a:rPr lang="en-GB" altLang="en-US" dirty="0" smtClean="0"/>
              <a:t>Raise awareness of staff – to recognise children at risk, know how to access local support, and to challenge extremist ideas</a:t>
            </a:r>
          </a:p>
          <a:p>
            <a:pPr>
              <a:defRPr/>
            </a:pPr>
            <a:r>
              <a:rPr lang="en-GB" altLang="en-US" dirty="0" smtClean="0"/>
              <a:t>Address online safety of pupils</a:t>
            </a:r>
            <a:endParaRPr lang="en-US" altLang="en-US" dirty="0" smtClean="0"/>
          </a:p>
          <a:p>
            <a:pPr>
              <a:defRPr/>
            </a:pPr>
            <a:endParaRPr lang="en-GB" alt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AE19-1FB8-4C97-A6AD-18321B9EFC9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130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SCC Powerpointf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7875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Ofsted/DFE</a:t>
            </a:r>
            <a:endParaRPr lang="en-US" altLang="en-US" dirty="0" smtClean="0"/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832475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Ofsted: Common Inspection Framework education, skills and early years</a:t>
            </a:r>
          </a:p>
          <a:p>
            <a:pPr lvl="1"/>
            <a:r>
              <a:rPr lang="en-GB" altLang="en-US" sz="2000" dirty="0" smtClean="0"/>
              <a:t>Para 28: </a:t>
            </a:r>
            <a:r>
              <a:rPr lang="en-US" altLang="en-US" sz="2000" dirty="0" smtClean="0"/>
              <a:t>make sure that safeguarding arrangements to protect children, young people and learners meet all statutory and other government requirements, promote their welfare and prevent radicalisation and extremism. </a:t>
            </a:r>
          </a:p>
          <a:p>
            <a:pPr eaLnBrk="1" hangingPunct="1"/>
            <a:r>
              <a:rPr lang="en-GB" altLang="en-US" sz="2400" dirty="0" smtClean="0"/>
              <a:t>Ofsted: Inspecting safeguarding in early years, education and skills settings</a:t>
            </a:r>
          </a:p>
          <a:p>
            <a:pPr lvl="1"/>
            <a:r>
              <a:rPr lang="en-GB" altLang="en-US" sz="2000" dirty="0" smtClean="0"/>
              <a:t>Para 18: Consider evidence that…</a:t>
            </a:r>
            <a:r>
              <a:rPr lang="en-US" altLang="en-US" sz="2000" dirty="0" smtClean="0"/>
              <a:t>there is a clear approach to implementing the Prevent duty and keeping children and learners safe from the dangers of radicalisation and extremism</a:t>
            </a:r>
          </a:p>
          <a:p>
            <a:pPr eaLnBrk="1" hangingPunct="1"/>
            <a:r>
              <a:rPr lang="en-GB" altLang="en-US" sz="2400" dirty="0" smtClean="0"/>
              <a:t>DfE: Keeping Children Safe in Education July 2015</a:t>
            </a:r>
          </a:p>
          <a:p>
            <a:pPr eaLnBrk="1" hangingPunct="1"/>
            <a:r>
              <a:rPr lang="en-GB" altLang="en-US" sz="2400" dirty="0" smtClean="0"/>
              <a:t>DfE</a:t>
            </a:r>
            <a:r>
              <a:rPr lang="en-GB" altLang="en-US" sz="2800" dirty="0" smtClean="0"/>
              <a:t>: </a:t>
            </a:r>
            <a:r>
              <a:rPr lang="en-GB" altLang="en-US" sz="2400" dirty="0" smtClean="0"/>
              <a:t>The</a:t>
            </a:r>
            <a:r>
              <a:rPr lang="en-GB" altLang="en-US" sz="2800" dirty="0" smtClean="0"/>
              <a:t> </a:t>
            </a:r>
            <a:r>
              <a:rPr lang="en-GB" altLang="en-US" sz="2400" dirty="0" smtClean="0"/>
              <a:t>Prevent</a:t>
            </a:r>
            <a:r>
              <a:rPr lang="en-GB" altLang="en-US" sz="2800" dirty="0" smtClean="0"/>
              <a:t> </a:t>
            </a:r>
            <a:r>
              <a:rPr lang="en-GB" altLang="en-US" sz="2400" dirty="0" smtClean="0"/>
              <a:t>duty</a:t>
            </a:r>
            <a:r>
              <a:rPr lang="en-GB" altLang="en-US" sz="2800" dirty="0" smtClean="0"/>
              <a:t> – </a:t>
            </a:r>
            <a:r>
              <a:rPr lang="en-GB" altLang="en-US" sz="2400" dirty="0" smtClean="0"/>
              <a:t>advice</a:t>
            </a:r>
            <a:r>
              <a:rPr lang="en-GB" altLang="en-US" sz="2800" dirty="0" smtClean="0"/>
              <a:t> </a:t>
            </a:r>
            <a:r>
              <a:rPr lang="en-GB" altLang="en-US" sz="2400" dirty="0" smtClean="0"/>
              <a:t>for</a:t>
            </a:r>
            <a:r>
              <a:rPr lang="en-GB" altLang="en-US" sz="2800" dirty="0" smtClean="0"/>
              <a:t> </a:t>
            </a:r>
            <a:r>
              <a:rPr lang="en-GB" altLang="en-US" sz="2400" dirty="0" smtClean="0"/>
              <a:t>schools</a:t>
            </a:r>
            <a:r>
              <a:rPr lang="en-GB" altLang="en-US" sz="2800" dirty="0" smtClean="0"/>
              <a:t> </a:t>
            </a:r>
            <a:r>
              <a:rPr lang="en-GB" altLang="en-US" sz="2400" dirty="0" smtClean="0"/>
              <a:t>and</a:t>
            </a:r>
            <a:r>
              <a:rPr lang="en-GB" altLang="en-US" sz="2800" dirty="0" smtClean="0"/>
              <a:t> </a:t>
            </a:r>
            <a:r>
              <a:rPr lang="en-GB" altLang="en-US" sz="2400" dirty="0" smtClean="0"/>
              <a:t>childcare</a:t>
            </a:r>
            <a:r>
              <a:rPr lang="en-GB" altLang="en-US" sz="2800" dirty="0" smtClean="0"/>
              <a:t> </a:t>
            </a:r>
            <a:r>
              <a:rPr lang="en-GB" altLang="en-US" sz="2400" dirty="0" smtClean="0"/>
              <a:t>providers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52BD4-AE57-47FA-9B7C-10C816549F54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976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SCC Powerpointf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77875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Prevent Duty – the local response</a:t>
            </a:r>
            <a:endParaRPr lang="en-US" altLang="en-US" dirty="0" smtClean="0"/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250825" y="765175"/>
            <a:ext cx="8642350" cy="58324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b="1" dirty="0"/>
              <a:t>Prevent is a safeguarding issue </a:t>
            </a:r>
            <a:r>
              <a:rPr lang="en-GB" altLang="en-US" dirty="0"/>
              <a:t>– part of our mainstream approach to safeguarding</a:t>
            </a:r>
          </a:p>
          <a:p>
            <a:pPr>
              <a:defRPr/>
            </a:pPr>
            <a:r>
              <a:rPr lang="en-GB" altLang="en-US" dirty="0"/>
              <a:t>Links to Sheffield Safeguarding Children </a:t>
            </a:r>
            <a:r>
              <a:rPr lang="en-GB" altLang="en-US" dirty="0" smtClean="0"/>
              <a:t>Board / Service and the Safer </a:t>
            </a:r>
            <a:r>
              <a:rPr lang="en-GB" altLang="en-US" dirty="0"/>
              <a:t>and Sustainable Communities Partnership</a:t>
            </a:r>
          </a:p>
          <a:p>
            <a:pPr>
              <a:defRPr/>
            </a:pPr>
            <a:r>
              <a:rPr lang="en-GB" altLang="en-US" dirty="0"/>
              <a:t>Proportionate response to local risk – across a range of services: </a:t>
            </a:r>
            <a:r>
              <a:rPr lang="en-GB" altLang="en-US" dirty="0" smtClean="0"/>
              <a:t>Youth Justice, Community Youth Teams, Schools, Safeguarding, FE</a:t>
            </a:r>
            <a:r>
              <a:rPr lang="en-GB" altLang="en-US" dirty="0"/>
              <a:t> </a:t>
            </a:r>
            <a:r>
              <a:rPr lang="en-GB" altLang="en-US" dirty="0" smtClean="0"/>
              <a:t>and HE institutions</a:t>
            </a:r>
            <a:endParaRPr lang="en-GB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652BD4-AE57-47FA-9B7C-10C816549F54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041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Safeguarding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799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6000" dirty="0" smtClean="0"/>
              <a:t>Don’t focus on one particular community, broad range of groups who have been involved in extreme behaviours, e.g. animal rights, nationalist organisations, far right, </a:t>
            </a:r>
            <a:r>
              <a:rPr lang="en-GB" sz="6000" dirty="0" err="1" smtClean="0"/>
              <a:t>etc</a:t>
            </a:r>
            <a:endParaRPr lang="en-GB" sz="6000" dirty="0" smtClean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6000" dirty="0" smtClean="0"/>
              <a:t>Dangers of stereotyping a particular group of people as ‘terrorists’: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6000" dirty="0" smtClean="0"/>
              <a:t>Not statistically true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6000" dirty="0" smtClean="0"/>
              <a:t>Miss signs &amp; indicators from other children &amp; young people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6000" dirty="0" smtClean="0"/>
              <a:t>Harder to work with families if feel ‘victimised’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6000" dirty="0" smtClean="0"/>
              <a:t>About safeguarding children &amp; young people in same ways as other concerns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988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GB" dirty="0" smtClean="0"/>
              <a:t>Safeguarding Guidance: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7772400" cy="3962400"/>
          </a:xfrm>
        </p:spPr>
        <p:txBody>
          <a:bodyPr>
            <a:normAutofit fontScale="25000" lnSpcReduction="20000"/>
          </a:bodyPr>
          <a:lstStyle/>
          <a:p>
            <a:pPr marL="360000" indent="-36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800" b="1" dirty="0" smtClean="0">
                <a:solidFill>
                  <a:schemeClr val="tx1"/>
                </a:solidFill>
              </a:rPr>
              <a:t>Schools safeguarding policy, Sept 15   </a:t>
            </a:r>
            <a:r>
              <a:rPr lang="en-GB" sz="12800" dirty="0" smtClean="0">
                <a:solidFill>
                  <a:schemeClr val="tx1"/>
                </a:solidFill>
              </a:rPr>
              <a:t>(available from Safeguarding </a:t>
            </a:r>
            <a:r>
              <a:rPr lang="en-GB" sz="12800" dirty="0">
                <a:solidFill>
                  <a:schemeClr val="tx1"/>
                </a:solidFill>
              </a:rPr>
              <a:t>Sheffield Children website, </a:t>
            </a:r>
            <a:r>
              <a:rPr lang="en-GB" sz="12800" dirty="0" smtClean="0">
                <a:solidFill>
                  <a:schemeClr val="tx1"/>
                </a:solidFill>
              </a:rPr>
              <a:t>schools </a:t>
            </a:r>
            <a:r>
              <a:rPr lang="en-GB" sz="12800" dirty="0">
                <a:solidFill>
                  <a:schemeClr val="tx1"/>
                </a:solidFill>
              </a:rPr>
              <a:t>section, policies &amp; procedures</a:t>
            </a:r>
            <a:r>
              <a:rPr lang="en-GB" sz="12800" dirty="0" smtClean="0">
                <a:solidFill>
                  <a:schemeClr val="tx1"/>
                </a:solidFill>
              </a:rPr>
              <a:t>)</a:t>
            </a:r>
            <a:endParaRPr lang="en-GB" sz="12800" b="1" dirty="0" smtClean="0">
              <a:solidFill>
                <a:schemeClr val="tx1"/>
              </a:solidFill>
            </a:endParaRPr>
          </a:p>
          <a:p>
            <a:pPr marL="360000" indent="-36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800" b="1" dirty="0" smtClean="0">
                <a:solidFill>
                  <a:schemeClr val="tx1"/>
                </a:solidFill>
              </a:rPr>
              <a:t>Referral process, currently via:</a:t>
            </a:r>
          </a:p>
          <a:p>
            <a:pPr marL="360000" indent="-36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2800" dirty="0" smtClean="0">
                <a:solidFill>
                  <a:schemeClr val="tx1"/>
                </a:solidFill>
              </a:rPr>
              <a:t>	Safeguarding Children Advisory Service, </a:t>
            </a:r>
          </a:p>
          <a:p>
            <a:pPr marL="360000" indent="-36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12800" dirty="0" smtClean="0">
                <a:solidFill>
                  <a:schemeClr val="tx1"/>
                </a:solidFill>
              </a:rPr>
              <a:t>    tel. 2053535, Mon-Fri, 9 am – 5 pm, </a:t>
            </a:r>
          </a:p>
          <a:p>
            <a:pPr marL="108000" indent="-3600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/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53" b="85248"/>
          <a:stretch/>
        </p:blipFill>
        <p:spPr bwMode="auto">
          <a:xfrm>
            <a:off x="990600" y="1143000"/>
            <a:ext cx="6993194" cy="1295400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2961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928</Words>
  <Application>Microsoft Office PowerPoint</Application>
  <PresentationFormat>On-screen Show (4:3)</PresentationFormat>
  <Paragraphs>106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PREVENT</vt:lpstr>
      <vt:lpstr>We will cover….</vt:lpstr>
      <vt:lpstr>Prevent</vt:lpstr>
      <vt:lpstr>Counter-Terrorism and Security Act 2015</vt:lpstr>
      <vt:lpstr>Schools and Childcare - key duties</vt:lpstr>
      <vt:lpstr>Ofsted/DFE</vt:lpstr>
      <vt:lpstr>Prevent Duty – the local response</vt:lpstr>
      <vt:lpstr>Safeguarding Issues</vt:lpstr>
      <vt:lpstr>Safeguarding Guidance:</vt:lpstr>
      <vt:lpstr>WRAP Workshop</vt:lpstr>
      <vt:lpstr>Implementing Prevent – Ofsted emerging good practice</vt:lpstr>
      <vt:lpstr>To take away…</vt:lpstr>
      <vt:lpstr>ICT systems – key points</vt:lpstr>
      <vt:lpstr>Reporting concerns</vt:lpstr>
      <vt:lpstr>Sources of further help and resources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</dc:title>
  <dc:creator>Martin Sam</dc:creator>
  <cp:lastModifiedBy>Thomas Edmonds</cp:lastModifiedBy>
  <cp:revision>29</cp:revision>
  <cp:lastPrinted>2015-11-12T11:29:50Z</cp:lastPrinted>
  <dcterms:created xsi:type="dcterms:W3CDTF">2006-08-16T00:00:00Z</dcterms:created>
  <dcterms:modified xsi:type="dcterms:W3CDTF">2016-02-19T12:04:44Z</dcterms:modified>
</cp:coreProperties>
</file>