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77" r:id="rId2"/>
    <p:sldId id="278" r:id="rId3"/>
    <p:sldId id="279" r:id="rId4"/>
    <p:sldId id="292" r:id="rId5"/>
    <p:sldId id="293" r:id="rId6"/>
    <p:sldId id="294" r:id="rId7"/>
    <p:sldId id="295" r:id="rId8"/>
    <p:sldId id="296" r:id="rId9"/>
    <p:sldId id="297" r:id="rId10"/>
    <p:sldId id="280" r:id="rId11"/>
    <p:sldId id="298" r:id="rId12"/>
    <p:sldId id="282" r:id="rId13"/>
    <p:sldId id="286" r:id="rId14"/>
    <p:sldId id="287" r:id="rId15"/>
    <p:sldId id="288" r:id="rId16"/>
    <p:sldId id="289" r:id="rId17"/>
    <p:sldId id="290" r:id="rId18"/>
    <p:sldId id="291" r:id="rId19"/>
    <p:sldId id="283" r:id="rId20"/>
    <p:sldId id="285" r:id="rId21"/>
    <p:sldId id="284" r:id="rId22"/>
    <p:sldId id="268" r:id="rId23"/>
    <p:sldId id="281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2AE"/>
    <a:srgbClr val="4A8679"/>
    <a:srgbClr val="454545"/>
    <a:srgbClr val="E7A31B"/>
    <a:srgbClr val="A2175C"/>
    <a:srgbClr val="373B3E"/>
    <a:srgbClr val="FFC000"/>
    <a:srgbClr val="45C7D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42" autoAdjust="0"/>
    <p:restoredTop sz="84141" autoAdjust="0"/>
  </p:normalViewPr>
  <p:slideViewPr>
    <p:cSldViewPr snapToGrid="0">
      <p:cViewPr>
        <p:scale>
          <a:sx n="50" d="100"/>
          <a:sy n="50" d="100"/>
        </p:scale>
        <p:origin x="-1620" y="-600"/>
      </p:cViewPr>
      <p:guideLst>
        <p:guide orient="horz" pos="13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2202" y="-61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/>
          <a:lstStyle>
            <a:lvl1pPr algn="r">
              <a:defRPr sz="1200"/>
            </a:lvl1pPr>
          </a:lstStyle>
          <a:p>
            <a:fld id="{CFF2E150-606C-4B1E-93AF-2FEAB65B6A6A}" type="datetimeFigureOut">
              <a:rPr lang="en-GB" smtClean="0"/>
              <a:pPr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 anchor="b"/>
          <a:lstStyle>
            <a:lvl1pPr algn="r">
              <a:defRPr sz="1200"/>
            </a:lvl1pPr>
          </a:lstStyle>
          <a:p>
            <a:fld id="{92DA2CA0-89B1-43F4-826F-076CB220E5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1A8365C-D90C-4B21-A6DF-8F9DEFD139D1}" type="datetimeFigureOut">
              <a:rPr lang="en-GB" smtClean="0"/>
              <a:pPr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2D0A7B4-5AA9-4B38-B0AD-55FAA15BFDD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1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90311" y="4662311"/>
            <a:ext cx="8094133" cy="2302933"/>
          </a:xfrm>
          <a:custGeom>
            <a:avLst/>
            <a:gdLst>
              <a:gd name="connsiteX0" fmla="*/ 11289 w 8094133"/>
              <a:gd name="connsiteY0" fmla="*/ 0 h 2302933"/>
              <a:gd name="connsiteX1" fmla="*/ 0 w 8094133"/>
              <a:gd name="connsiteY1" fmla="*/ 2280356 h 2302933"/>
              <a:gd name="connsiteX2" fmla="*/ 8094133 w 8094133"/>
              <a:gd name="connsiteY2" fmla="*/ 2302933 h 2302933"/>
              <a:gd name="connsiteX3" fmla="*/ 5147733 w 8094133"/>
              <a:gd name="connsiteY3" fmla="*/ 1840089 h 2302933"/>
              <a:gd name="connsiteX4" fmla="*/ 3172178 w 8094133"/>
              <a:gd name="connsiteY4" fmla="*/ 1196622 h 2302933"/>
              <a:gd name="connsiteX5" fmla="*/ 11289 w 8094133"/>
              <a:gd name="connsiteY5" fmla="*/ 0 h 23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4133" h="2302933">
                <a:moveTo>
                  <a:pt x="11289" y="0"/>
                </a:moveTo>
                <a:lnTo>
                  <a:pt x="0" y="2280356"/>
                </a:lnTo>
                <a:lnTo>
                  <a:pt x="8094133" y="2302933"/>
                </a:lnTo>
                <a:lnTo>
                  <a:pt x="5147733" y="1840089"/>
                </a:lnTo>
                <a:lnTo>
                  <a:pt x="3172178" y="1196622"/>
                </a:lnTo>
                <a:lnTo>
                  <a:pt x="11289" y="0"/>
                </a:lnTo>
                <a:close/>
              </a:path>
            </a:pathLst>
          </a:custGeom>
          <a:solidFill>
            <a:srgbClr val="9A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7040789"/>
              </p:ext>
            </p:extLst>
          </p:nvPr>
        </p:nvGraphicFramePr>
        <p:xfrm>
          <a:off x="-189922" y="3998506"/>
          <a:ext cx="10778900" cy="31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3" imgW="1540800" imgH="448920" progId="CorelDraw.Graphic.17">
                  <p:embed/>
                </p:oleObj>
              </mc:Choice>
              <mc:Fallback>
                <p:oleObj name="CorelDRAW" r:id="rId3" imgW="1540800" imgH="4489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9922" y="3998506"/>
                        <a:ext cx="10778900" cy="3136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0" y="374577"/>
            <a:ext cx="11301917" cy="951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4A8679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325976"/>
            <a:ext cx="11301917" cy="526634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Futura Bk BT" panose="020B0502020204020303" pitchFamily="34" charset="0"/>
              </a:defRPr>
            </a:lvl1pPr>
            <a:lvl2pPr>
              <a:defRPr sz="2400">
                <a:latin typeface="Futura Bk BT" panose="020B0502020204020303" pitchFamily="34" charset="0"/>
              </a:defRPr>
            </a:lvl2pPr>
            <a:lvl3pPr>
              <a:defRPr sz="2200">
                <a:latin typeface="Futura Bk BT" panose="020B0502020204020303" pitchFamily="34" charset="0"/>
              </a:defRPr>
            </a:lvl3pPr>
            <a:lvl4pPr>
              <a:defRPr sz="1800">
                <a:latin typeface="Futura Bk BT" panose="020B0502020204020303" pitchFamily="34" charset="0"/>
              </a:defRPr>
            </a:lvl4pPr>
            <a:lvl5pPr>
              <a:defRPr sz="16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" y="5995030"/>
            <a:ext cx="2422321" cy="5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0" y="374577"/>
            <a:ext cx="11301917" cy="951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4A8679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325975"/>
            <a:ext cx="11301917" cy="526634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Futura Bk BT" panose="020B0502020204020303" pitchFamily="34" charset="0"/>
              </a:defRPr>
            </a:lvl1pPr>
            <a:lvl2pPr>
              <a:defRPr sz="2400">
                <a:latin typeface="Futura Bk BT" panose="020B0502020204020303" pitchFamily="34" charset="0"/>
              </a:defRPr>
            </a:lvl2pPr>
            <a:lvl3pPr>
              <a:defRPr sz="2200">
                <a:latin typeface="Futura Bk BT" panose="020B0502020204020303" pitchFamily="34" charset="0"/>
              </a:defRPr>
            </a:lvl3pPr>
            <a:lvl4pPr>
              <a:defRPr sz="1800">
                <a:latin typeface="Futura Bk BT" panose="020B0502020204020303" pitchFamily="34" charset="0"/>
              </a:defRPr>
            </a:lvl4pPr>
            <a:lvl5pPr>
              <a:defRPr sz="16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" y="5998464"/>
            <a:ext cx="2423160" cy="5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068D0C-94DE-4AB4-809A-FE7DACC2B78A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418912-987E-43D1-9AAE-C9D48E4B0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068D0C-94DE-4AB4-809A-FE7DACC2B78A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418912-987E-43D1-9AAE-C9D48E4B0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0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2YDzLRz3M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30" y="184077"/>
            <a:ext cx="11301917" cy="95139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Welcome to Learn Sheffield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85850"/>
            <a:ext cx="10763250" cy="44005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Please Note</a:t>
            </a:r>
          </a:p>
          <a:p>
            <a:pPr marL="0" indent="0">
              <a:buNone/>
            </a:pPr>
            <a:endParaRPr lang="en-GB" sz="800" b="1" dirty="0" smtClean="0"/>
          </a:p>
          <a:p>
            <a:r>
              <a:rPr lang="en-GB" sz="2400" b="1" dirty="0" smtClean="0"/>
              <a:t>Refreshments are in the Comfort Zone.</a:t>
            </a:r>
          </a:p>
          <a:p>
            <a:pPr marL="0" indent="0">
              <a:buNone/>
            </a:pPr>
            <a:endParaRPr lang="en-GB" sz="400" b="1" dirty="0" smtClean="0"/>
          </a:p>
          <a:p>
            <a:r>
              <a:rPr lang="en-GB" sz="2400" b="1" dirty="0" smtClean="0"/>
              <a:t>The fire exits are the main entrance and at the rear of the building   (at the end of the corridor containing the toilets).</a:t>
            </a:r>
          </a:p>
          <a:p>
            <a:pPr marL="0" indent="0">
              <a:buNone/>
            </a:pPr>
            <a:endParaRPr lang="en-GB" sz="400" b="1" dirty="0" smtClean="0"/>
          </a:p>
          <a:p>
            <a:r>
              <a:rPr lang="en-GB" sz="2400" b="1" dirty="0" smtClean="0"/>
              <a:t>No fire drills are planned to take place during this session.</a:t>
            </a:r>
          </a:p>
          <a:p>
            <a:pPr marL="0" indent="0">
              <a:buNone/>
            </a:pPr>
            <a:endParaRPr lang="en-GB" sz="400" b="1" dirty="0" smtClean="0"/>
          </a:p>
          <a:p>
            <a:r>
              <a:rPr lang="en-GB" sz="2400" b="1" dirty="0" smtClean="0"/>
              <a:t>This briefing is being filmed so that it can be viewed by colleagues who are not able to be here.</a:t>
            </a:r>
          </a:p>
          <a:p>
            <a:pPr marL="0" indent="0">
              <a:buNone/>
            </a:pPr>
            <a:endParaRPr lang="en-GB" sz="400" b="1" dirty="0" smtClean="0"/>
          </a:p>
          <a:p>
            <a:r>
              <a:rPr lang="en-GB" sz="2400" b="1" dirty="0" smtClean="0"/>
              <a:t>The slides from today, any handouts referred to, brief notes and the link to access the recording will be emailed out as soon as possible.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2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Learn Sheffield Update - Sheffield Priorities Project </a:t>
            </a:r>
            <a:r>
              <a:rPr lang="en-GB" b="1" dirty="0" smtClean="0"/>
              <a:t>&amp; </a:t>
            </a:r>
            <a:r>
              <a:rPr lang="en-GB" b="1" dirty="0"/>
              <a:t>Learn Sheffield School Improvement Offer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National Leaders of </a:t>
            </a:r>
            <a:r>
              <a:rPr lang="en-GB" b="1" dirty="0" smtClean="0">
                <a:solidFill>
                  <a:srgbClr val="FF0000"/>
                </a:solidFill>
              </a:rPr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College of </a:t>
            </a:r>
            <a:r>
              <a:rPr lang="en-GB" b="1" dirty="0" smtClean="0"/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Primary Leaders Conference 2016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PLP </a:t>
            </a:r>
            <a:r>
              <a:rPr lang="en-GB" b="1" dirty="0" smtClean="0"/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9:30am Key Note Speaker – Will </a:t>
            </a:r>
            <a:r>
              <a:rPr lang="en-GB" b="1" dirty="0" err="1"/>
              <a:t>Emms</a:t>
            </a:r>
            <a:r>
              <a:rPr lang="en-GB" b="1" dirty="0"/>
              <a:t> (Standards &amp; Testing Agency)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90189" y="2686050"/>
            <a:ext cx="7789548" cy="1543050"/>
          </a:xfrm>
        </p:spPr>
        <p:txBody>
          <a:bodyPr/>
          <a:lstStyle/>
          <a:p>
            <a:pPr marL="0" indent="0" algn="r">
              <a:buNone/>
            </a:pPr>
            <a:r>
              <a:rPr lang="en-GB" sz="4400" b="1" dirty="0" smtClean="0"/>
              <a:t>Andy Childs &amp; Derek Grover</a:t>
            </a:r>
            <a:endParaRPr lang="en-GB" sz="4400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7820" y="1171574"/>
            <a:ext cx="11301917" cy="885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dirty="0" smtClean="0"/>
              <a:t>National Leaders of Governance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930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Learn Sheffield Update - Sheffield Priorities Project </a:t>
            </a:r>
            <a:r>
              <a:rPr lang="en-GB" b="1" dirty="0" smtClean="0"/>
              <a:t>&amp; </a:t>
            </a:r>
            <a:r>
              <a:rPr lang="en-GB" b="1" dirty="0"/>
              <a:t>Learn Sheffield School Improvement Offer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National Leaders of </a:t>
            </a:r>
            <a:r>
              <a:rPr lang="en-GB" b="1" dirty="0" smtClean="0"/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College of </a:t>
            </a:r>
            <a:r>
              <a:rPr lang="en-GB" b="1" dirty="0" smtClean="0">
                <a:solidFill>
                  <a:srgbClr val="FF0000"/>
                </a:solidFill>
              </a:rPr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Primary Leaders Conference 2016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PLP </a:t>
            </a:r>
            <a:r>
              <a:rPr lang="en-GB" b="1" dirty="0" smtClean="0"/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9:30am Key Note Speaker – Will </a:t>
            </a:r>
            <a:r>
              <a:rPr lang="en-GB" b="1" dirty="0" err="1"/>
              <a:t>Emms</a:t>
            </a:r>
            <a:r>
              <a:rPr lang="en-GB" b="1" dirty="0"/>
              <a:t> (Standards &amp; Testing Agency)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College of Teaching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chartered professional body to raise the status of teaching</a:t>
            </a:r>
            <a:endParaRPr lang="en-GB" dirty="0"/>
          </a:p>
        </p:txBody>
      </p:sp>
      <p:pic>
        <p:nvPicPr>
          <p:cNvPr id="1026" name="Picture 2" descr="College of T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62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rianhilton.com/wp-content/uploads/2014/01/Royal-College-of-Teac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8294"/>
            <a:ext cx="3048000" cy="15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4854" r="28217" b="34141"/>
          <a:stretch/>
        </p:blipFill>
        <p:spPr bwMode="auto">
          <a:xfrm>
            <a:off x="304800" y="152400"/>
            <a:ext cx="61415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0A99C"/>
              </a:clrFrom>
              <a:clrTo>
                <a:srgbClr val="B0A99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8617" r="40630" b="5398"/>
          <a:stretch/>
        </p:blipFill>
        <p:spPr bwMode="auto">
          <a:xfrm>
            <a:off x="6604000" y="152400"/>
            <a:ext cx="5182149" cy="40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4300" r="35839" b="8807"/>
          <a:stretch/>
        </p:blipFill>
        <p:spPr bwMode="auto">
          <a:xfrm>
            <a:off x="375997" y="3048000"/>
            <a:ext cx="5999177" cy="32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8996" r="16245" b="29261"/>
          <a:stretch/>
        </p:blipFill>
        <p:spPr bwMode="auto">
          <a:xfrm>
            <a:off x="4705598" y="4114800"/>
            <a:ext cx="7089788" cy="26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0" y="2514600"/>
            <a:ext cx="5943875" cy="14773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Royal Charter is a guarantee of independence and autonomy.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It gives a professional association the rights, </a:t>
            </a:r>
            <a:r>
              <a:rPr lang="en-GB" dirty="0">
                <a:solidFill>
                  <a:schemeClr val="bg1"/>
                </a:solidFill>
              </a:rPr>
              <a:t>in perpetuity, to recognise </a:t>
            </a:r>
            <a:r>
              <a:rPr lang="en-GB" dirty="0" smtClean="0">
                <a:solidFill>
                  <a:schemeClr val="bg1"/>
                </a:solidFill>
              </a:rPr>
              <a:t>achievement and set standards for the profession.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12502"/>
            <a:ext cx="8989320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… </a:t>
            </a:r>
            <a:r>
              <a:rPr lang="en-GB" sz="2400" dirty="0" smtClean="0"/>
              <a:t>will champion high standards in teaching</a:t>
            </a:r>
            <a:r>
              <a:rPr lang="en-GB" dirty="0" smtClean="0"/>
              <a:t>. It </a:t>
            </a:r>
            <a:r>
              <a:rPr lang="en-GB" dirty="0"/>
              <a:t>will articulate </a:t>
            </a:r>
            <a:r>
              <a:rPr lang="en-GB" dirty="0" smtClean="0"/>
              <a:t>profession-led </a:t>
            </a:r>
          </a:p>
          <a:p>
            <a:r>
              <a:rPr lang="en-GB" dirty="0" smtClean="0"/>
              <a:t>standards </a:t>
            </a:r>
            <a:r>
              <a:rPr lang="en-GB" dirty="0"/>
              <a:t>of </a:t>
            </a:r>
            <a:r>
              <a:rPr lang="en-GB" dirty="0" smtClean="0"/>
              <a:t>practice in </a:t>
            </a:r>
            <a:r>
              <a:rPr lang="en-GB" dirty="0"/>
              <a:t>five key areas – subject content; </a:t>
            </a:r>
            <a:r>
              <a:rPr lang="en-GB" dirty="0" smtClean="0"/>
              <a:t>pedagogical </a:t>
            </a:r>
            <a:r>
              <a:rPr lang="en-GB" dirty="0"/>
              <a:t>knowledge; professional </a:t>
            </a:r>
            <a:endParaRPr lang="en-GB" dirty="0" smtClean="0"/>
          </a:p>
          <a:p>
            <a:r>
              <a:rPr lang="en-GB" dirty="0" smtClean="0"/>
              <a:t>skills</a:t>
            </a:r>
            <a:r>
              <a:rPr lang="en-GB" dirty="0"/>
              <a:t>; </a:t>
            </a:r>
            <a:r>
              <a:rPr lang="en-GB" dirty="0" smtClean="0"/>
              <a:t>contribution </a:t>
            </a:r>
            <a:r>
              <a:rPr lang="en-GB" dirty="0"/>
              <a:t>to the profession; and leadership.</a:t>
            </a:r>
          </a:p>
          <a:p>
            <a:endParaRPr lang="en-GB" dirty="0" smtClean="0"/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/>
              <a:t>…will support the development of </a:t>
            </a:r>
            <a:r>
              <a:rPr lang="en-GB" sz="2400" dirty="0" smtClean="0"/>
              <a:t>teaching as a research-informed and </a:t>
            </a:r>
          </a:p>
          <a:p>
            <a:r>
              <a:rPr lang="en-GB" sz="2400" dirty="0" smtClean="0"/>
              <a:t>engaged practice</a:t>
            </a:r>
            <a:r>
              <a:rPr lang="en-GB" dirty="0" smtClean="0"/>
              <a:t>, to help teachers make good professional decisions in the classroom.</a:t>
            </a:r>
          </a:p>
          <a:p>
            <a:endParaRPr lang="en-GB" dirty="0"/>
          </a:p>
          <a:p>
            <a:r>
              <a:rPr lang="en-GB" dirty="0" smtClean="0"/>
              <a:t>… have </a:t>
            </a:r>
            <a:r>
              <a:rPr lang="en-GB" sz="2400" dirty="0" smtClean="0"/>
              <a:t>professional development as its core purpose</a:t>
            </a:r>
            <a:r>
              <a:rPr lang="en-GB" dirty="0" smtClean="0"/>
              <a:t>, championing high </a:t>
            </a:r>
          </a:p>
          <a:p>
            <a:r>
              <a:rPr lang="en-GB" dirty="0" smtClean="0"/>
              <a:t>standards of support for teachers by providing support and guidance for professional </a:t>
            </a:r>
          </a:p>
          <a:p>
            <a:r>
              <a:rPr lang="en-GB" dirty="0" smtClean="0"/>
              <a:t>development and a platform to evaluate and record professional learning.</a:t>
            </a:r>
          </a:p>
          <a:p>
            <a:endParaRPr lang="en-GB" dirty="0" smtClean="0"/>
          </a:p>
          <a:p>
            <a:r>
              <a:rPr lang="en-GB" dirty="0" smtClean="0"/>
              <a:t>… will offer </a:t>
            </a:r>
            <a:r>
              <a:rPr lang="en-GB" sz="2400" dirty="0" smtClean="0"/>
              <a:t>equality of status with other chartered professions</a:t>
            </a:r>
            <a:r>
              <a:rPr lang="en-GB" dirty="0" smtClean="0"/>
              <a:t>, giving </a:t>
            </a:r>
          </a:p>
          <a:p>
            <a:r>
              <a:rPr lang="en-GB" dirty="0" smtClean="0"/>
              <a:t>teachers greater confidence and independence - reducing ineffective interventions, policy </a:t>
            </a:r>
          </a:p>
          <a:p>
            <a:r>
              <a:rPr lang="en-GB" dirty="0" smtClean="0"/>
              <a:t>and practice.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153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elvettica"/>
              </a:rPr>
              <a:t>A </a:t>
            </a:r>
            <a:r>
              <a:rPr lang="en-GB" sz="2800" dirty="0" err="1" smtClean="0">
                <a:latin typeface="Helvettica"/>
              </a:rPr>
              <a:t>CoT</a:t>
            </a:r>
            <a:r>
              <a:rPr lang="en-GB" sz="2800" dirty="0" smtClean="0">
                <a:latin typeface="Helvettica"/>
              </a:rPr>
              <a:t>…</a:t>
            </a:r>
            <a:endParaRPr lang="en-GB" sz="2800" dirty="0">
              <a:latin typeface="Helvettica"/>
            </a:endParaRPr>
          </a:p>
        </p:txBody>
      </p:sp>
    </p:spTree>
    <p:extLst>
      <p:ext uri="{BB962C8B-B14F-4D97-AF65-F5344CB8AC3E}">
        <p14:creationId xmlns:p14="http://schemas.microsoft.com/office/powerpoint/2010/main" val="40375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4428439"/>
            <a:ext cx="1076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The College of Teaching will develop as a member-driven and voluntary professional body run by teachers for teachers in order to best meet the needs of the profession. The College will be independent – free from political influence – and will work closely and collaboratively with others in the sector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1957313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The absence of such a body has resulted in governments defining professional practice over the years, disempowering the profession and affecting standards of teaching. </a:t>
            </a:r>
            <a:endParaRPr lang="en-GB" dirty="0">
              <a:solidFill>
                <a:srgbClr val="00206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873" y="3258234"/>
            <a:ext cx="10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We have somehow allowed ourselves to become a fractured profession with those at the </a:t>
            </a:r>
            <a:r>
              <a:rPr lang="en-GB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chalkface</a:t>
            </a:r>
            <a:r>
              <a:rPr lang="en-GB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ending up with the most diminished voices. </a:t>
            </a:r>
          </a:p>
          <a:p>
            <a:pPr algn="r"/>
            <a:r>
              <a:rPr lang="en-GB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David Weston</a:t>
            </a:r>
            <a:endParaRPr lang="en-GB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874" y="685801"/>
            <a:ext cx="1085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I’m in favour of a College of Teaching because it offers </a:t>
            </a:r>
            <a:r>
              <a:rPr lang="en-GB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something we lack </a:t>
            </a:r>
            <a:r>
              <a:rPr lang="en-GB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and need…..</a:t>
            </a:r>
            <a:endParaRPr lang="en-GB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47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2YDzLRz3M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2400" y="1066800"/>
            <a:ext cx="993422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1409" r="16001" b="6151"/>
          <a:stretch/>
        </p:blipFill>
        <p:spPr bwMode="auto">
          <a:xfrm>
            <a:off x="508000" y="457200"/>
            <a:ext cx="11379200" cy="60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Learn Sheffield Update - Sheffield Priorities Project </a:t>
            </a:r>
            <a:r>
              <a:rPr lang="en-GB" b="1" dirty="0" smtClean="0"/>
              <a:t>&amp; </a:t>
            </a:r>
            <a:r>
              <a:rPr lang="en-GB" b="1" dirty="0"/>
              <a:t>Learn Sheffield School Improvement Offer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National Leaders of </a:t>
            </a:r>
            <a:r>
              <a:rPr lang="en-GB" b="1" dirty="0" smtClean="0"/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College of </a:t>
            </a:r>
            <a:r>
              <a:rPr lang="en-GB" b="1" dirty="0" smtClean="0"/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Primary Leaders Conference 2016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PLP </a:t>
            </a:r>
            <a:r>
              <a:rPr lang="en-GB" b="1" dirty="0" smtClean="0"/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9:30am Key Note Speaker – Will </a:t>
            </a:r>
            <a:r>
              <a:rPr lang="en-GB" b="1" dirty="0" err="1"/>
              <a:t>Emms</a:t>
            </a:r>
            <a:r>
              <a:rPr lang="en-GB" b="1" dirty="0"/>
              <a:t> (Standards &amp; Testing Agency)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Learn Sheffield Update - Sheffield Priorities Project </a:t>
            </a:r>
            <a:r>
              <a:rPr lang="en-GB" b="1" dirty="0" smtClean="0"/>
              <a:t>&amp; </a:t>
            </a:r>
            <a:r>
              <a:rPr lang="en-GB" b="1" dirty="0"/>
              <a:t>Learn Sheffield School Improvement Offer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National Leaders of </a:t>
            </a:r>
            <a:r>
              <a:rPr lang="en-GB" b="1" dirty="0" smtClean="0"/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College of </a:t>
            </a:r>
            <a:r>
              <a:rPr lang="en-GB" b="1" dirty="0" smtClean="0"/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Primary </a:t>
            </a:r>
            <a:r>
              <a:rPr lang="en-GB" b="1" dirty="0" smtClean="0"/>
              <a:t>Leaders </a:t>
            </a:r>
            <a:r>
              <a:rPr lang="en-GB" b="1" dirty="0"/>
              <a:t>Conference 2016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PLP </a:t>
            </a:r>
            <a:r>
              <a:rPr lang="en-GB" b="1" dirty="0" smtClean="0"/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9:30am Key Note Speaker – Will </a:t>
            </a:r>
            <a:r>
              <a:rPr lang="en-GB" b="1" dirty="0" err="1"/>
              <a:t>Emms</a:t>
            </a:r>
            <a:r>
              <a:rPr lang="en-GB" b="1" dirty="0"/>
              <a:t> (Standards &amp; Testing Agency)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7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85" y="1314450"/>
            <a:ext cx="11356815" cy="4800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Thursday 16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&amp; Friday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June 2016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Holiday Inn, Barnsley (Junction 37)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Options – 2 day / 1 day … residential / non-residential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Keynote Speakers – Andy Cope, Stephen Tierney (@leading learner), Neil Griffiths, Olivier </a:t>
            </a:r>
            <a:r>
              <a:rPr lang="en-GB" sz="2800" dirty="0" err="1" smtClean="0"/>
              <a:t>Mythodrama</a:t>
            </a:r>
            <a:r>
              <a:rPr lang="en-GB" sz="2800" dirty="0" smtClean="0"/>
              <a:t>, plus local showcases.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3200" b="1" dirty="0" smtClean="0"/>
              <a:t>	</a:t>
            </a:r>
            <a:r>
              <a:rPr lang="en-GB" sz="3200" b="1" dirty="0"/>
              <a:t>	 </a:t>
            </a:r>
            <a:r>
              <a:rPr lang="en-GB" sz="3200" b="1" dirty="0" smtClean="0"/>
              <a:t>         </a:t>
            </a:r>
            <a:r>
              <a:rPr lang="en-GB" sz="2800" dirty="0" smtClean="0"/>
              <a:t>Booking Form &amp; Costings out in the new year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0" y="285750"/>
            <a:ext cx="11609380" cy="885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/>
              <a:t>Primary Leaders Conference 2016 – Nicola Shipman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84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Learn Sheffield Update - Sheffield Priorities Project </a:t>
            </a:r>
            <a:r>
              <a:rPr lang="en-GB" b="1" dirty="0" smtClean="0"/>
              <a:t>&amp; </a:t>
            </a:r>
            <a:r>
              <a:rPr lang="en-GB" b="1" dirty="0"/>
              <a:t>Learn Sheffield School Improvement Offer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National Leaders of </a:t>
            </a:r>
            <a:r>
              <a:rPr lang="en-GB" b="1" dirty="0" smtClean="0"/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College of </a:t>
            </a:r>
            <a:r>
              <a:rPr lang="en-GB" b="1" dirty="0" smtClean="0"/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Primary Leaders Conference 2016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PLP </a:t>
            </a:r>
            <a:r>
              <a:rPr lang="en-GB" b="1" dirty="0" smtClean="0">
                <a:solidFill>
                  <a:srgbClr val="FF0000"/>
                </a:solidFill>
              </a:rPr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9:30am Key Note Speaker – Will </a:t>
            </a:r>
            <a:r>
              <a:rPr lang="en-GB" b="1" dirty="0" err="1"/>
              <a:t>Emms</a:t>
            </a:r>
            <a:r>
              <a:rPr lang="en-GB" b="1" dirty="0"/>
              <a:t> (Standards &amp; Testing Agency)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33" y="3829050"/>
            <a:ext cx="11301917" cy="177165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GB" sz="3200" dirty="0" smtClean="0"/>
              <a:t>Primary Leaders Partnership Update </a:t>
            </a:r>
            <a:br>
              <a:rPr lang="en-GB" sz="3200" dirty="0" smtClean="0"/>
            </a:br>
            <a:r>
              <a:rPr lang="en-GB" sz="3200" dirty="0" smtClean="0"/>
              <a:t>– Paul </a:t>
            </a:r>
            <a:r>
              <a:rPr lang="en-GB" sz="3200" dirty="0" err="1" smtClean="0"/>
              <a:t>Stockley</a:t>
            </a:r>
            <a:r>
              <a:rPr lang="en-GB" sz="3200" dirty="0" smtClean="0"/>
              <a:t> (PLP Chair) 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257300"/>
            <a:ext cx="493395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Learn Sheffield Update - Sheffield Priorities Project </a:t>
            </a:r>
            <a:r>
              <a:rPr lang="en-GB" b="1" dirty="0" smtClean="0"/>
              <a:t>&amp; </a:t>
            </a:r>
            <a:r>
              <a:rPr lang="en-GB" b="1" dirty="0"/>
              <a:t>Learn Sheffield School Improvement Offer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National Leaders of </a:t>
            </a:r>
            <a:r>
              <a:rPr lang="en-GB" b="1" dirty="0" smtClean="0"/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College of </a:t>
            </a:r>
            <a:r>
              <a:rPr lang="en-GB" b="1" dirty="0" smtClean="0"/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Primary Leaders Conference 2016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PLP </a:t>
            </a:r>
            <a:r>
              <a:rPr lang="en-GB" b="1" dirty="0" smtClean="0"/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9:30am Key Note Speaker – Will </a:t>
            </a:r>
            <a:r>
              <a:rPr lang="en-GB" b="1" dirty="0" err="1">
                <a:solidFill>
                  <a:srgbClr val="FF0000"/>
                </a:solidFill>
              </a:rPr>
              <a:t>Emms</a:t>
            </a:r>
            <a:r>
              <a:rPr lang="en-GB" b="1" dirty="0">
                <a:solidFill>
                  <a:srgbClr val="FF0000"/>
                </a:solidFill>
              </a:rPr>
              <a:t> (Standards &amp; Testing Agency)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393627"/>
            <a:ext cx="7147870" cy="654123"/>
          </a:xfrm>
        </p:spPr>
        <p:txBody>
          <a:bodyPr>
            <a:normAutofit/>
          </a:bodyPr>
          <a:lstStyle/>
          <a:p>
            <a:r>
              <a:rPr lang="en-GB" dirty="0" smtClean="0"/>
              <a:t>Briefing Agenda (15</a:t>
            </a:r>
            <a:r>
              <a:rPr lang="en-GB" baseline="30000" dirty="0" smtClean="0"/>
              <a:t>th</a:t>
            </a:r>
            <a:r>
              <a:rPr lang="en-GB" dirty="0" smtClean="0"/>
              <a:t> December,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116425"/>
            <a:ext cx="11791950" cy="4389025"/>
          </a:xfrm>
        </p:spPr>
        <p:txBody>
          <a:bodyPr/>
          <a:lstStyle/>
          <a:p>
            <a:pPr lvl="0"/>
            <a:r>
              <a:rPr lang="en-GB" b="1" dirty="0"/>
              <a:t>Introduction / </a:t>
            </a:r>
            <a:r>
              <a:rPr lang="en-GB" b="1" dirty="0" smtClean="0"/>
              <a:t>Launch of ‘Primary Opportunities’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Learn Sheffield Update - Sheffield Priorities Project </a:t>
            </a:r>
            <a:r>
              <a:rPr lang="en-GB" b="1" dirty="0" smtClean="0">
                <a:solidFill>
                  <a:srgbClr val="FF0000"/>
                </a:solidFill>
              </a:rPr>
              <a:t>&amp; </a:t>
            </a:r>
            <a:r>
              <a:rPr lang="en-GB" b="1" dirty="0">
                <a:solidFill>
                  <a:srgbClr val="FF0000"/>
                </a:solidFill>
              </a:rPr>
              <a:t>Learn Sheffield School Improvement Offer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National Leaders of </a:t>
            </a:r>
            <a:r>
              <a:rPr lang="en-GB" b="1" dirty="0" smtClean="0"/>
              <a:t>Governance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College of </a:t>
            </a:r>
            <a:r>
              <a:rPr lang="en-GB" b="1" dirty="0" smtClean="0"/>
              <a:t>Teaching</a:t>
            </a:r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Primary Leaders Conference 2016 </a:t>
            </a:r>
            <a:endParaRPr lang="en-GB" b="1" dirty="0" smtClean="0"/>
          </a:p>
          <a:p>
            <a:pPr marL="0" lvl="0" indent="0">
              <a:buNone/>
            </a:pPr>
            <a:endParaRPr lang="en-GB" sz="600" dirty="0"/>
          </a:p>
          <a:p>
            <a:pPr lvl="0"/>
            <a:r>
              <a:rPr lang="en-GB" b="1" dirty="0"/>
              <a:t>PLP </a:t>
            </a:r>
            <a:r>
              <a:rPr lang="en-GB" b="1" dirty="0" smtClean="0"/>
              <a:t>Update</a:t>
            </a:r>
          </a:p>
          <a:p>
            <a:pPr marL="0" lvl="0" indent="0">
              <a:buNone/>
            </a:pPr>
            <a:r>
              <a:rPr lang="en-GB" sz="600" b="1" dirty="0" smtClean="0"/>
              <a:t> </a:t>
            </a:r>
            <a:endParaRPr lang="en-GB" sz="600" dirty="0"/>
          </a:p>
          <a:p>
            <a:pPr lvl="0"/>
            <a:r>
              <a:rPr lang="en-GB" b="1" dirty="0"/>
              <a:t>9:30am Key Note Speaker – Will </a:t>
            </a:r>
            <a:r>
              <a:rPr lang="en-GB" b="1" dirty="0" err="1"/>
              <a:t>Emms</a:t>
            </a:r>
            <a:r>
              <a:rPr lang="en-GB" b="1" dirty="0"/>
              <a:t> (Standards &amp; Testing Agency)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77" r="1471" b="12258"/>
          <a:stretch/>
        </p:blipFill>
        <p:spPr bwMode="auto">
          <a:xfrm>
            <a:off x="5167312" y="5853430"/>
            <a:ext cx="1857375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5960745"/>
            <a:ext cx="2090738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600200"/>
            <a:ext cx="10458451" cy="3219450"/>
          </a:xfrm>
        </p:spPr>
        <p:txBody>
          <a:bodyPr/>
          <a:lstStyle/>
          <a:p>
            <a:pPr lvl="0"/>
            <a:r>
              <a:rPr lang="en-GB" sz="3200" b="1" dirty="0" smtClean="0"/>
              <a:t>Sheffield </a:t>
            </a:r>
            <a:r>
              <a:rPr lang="en-GB" sz="3200" b="1" dirty="0"/>
              <a:t>Priorities </a:t>
            </a:r>
            <a:r>
              <a:rPr lang="en-GB" sz="3200" b="1" dirty="0" smtClean="0"/>
              <a:t>Project</a:t>
            </a:r>
          </a:p>
          <a:p>
            <a:pPr lvl="0"/>
            <a:r>
              <a:rPr lang="en-GB" sz="3200" b="1" dirty="0" smtClean="0"/>
              <a:t>Learn </a:t>
            </a:r>
            <a:r>
              <a:rPr lang="en-GB" sz="3200" b="1" dirty="0"/>
              <a:t>Sheffield School Improvement </a:t>
            </a:r>
            <a:r>
              <a:rPr lang="en-GB" sz="3200" b="1" dirty="0" smtClean="0"/>
              <a:t>Offer</a:t>
            </a:r>
          </a:p>
          <a:p>
            <a:pPr lvl="0"/>
            <a:r>
              <a:rPr lang="en-GB" sz="3200" b="1" dirty="0" smtClean="0"/>
              <a:t>Commissioned Opportunities</a:t>
            </a:r>
          </a:p>
          <a:p>
            <a:pPr lvl="0"/>
            <a:r>
              <a:rPr lang="en-GB" sz="3200" b="1" dirty="0" smtClean="0"/>
              <a:t>Sheffield School Improvement Strategy 2016-2018 </a:t>
            </a:r>
          </a:p>
          <a:p>
            <a:pPr lvl="0"/>
            <a:r>
              <a:rPr lang="en-GB" sz="3200" b="1" dirty="0" smtClean="0"/>
              <a:t>Key Spring Term Dates </a:t>
            </a:r>
            <a:endParaRPr lang="en-GB" sz="3200" b="1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0" y="285750"/>
            <a:ext cx="11301917" cy="1771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/>
              <a:t>Learn Sheffield Update - Stephen Betts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942975"/>
            <a:ext cx="11141587" cy="2047875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Learn Sheffield is considering what its key priorities should be, as part of the development of the Sheffield School Improvement Strategy (January 2016- July 2018).</a:t>
            </a:r>
          </a:p>
          <a:p>
            <a:pPr marL="0" lvl="0" indent="0">
              <a:buNone/>
            </a:pPr>
            <a:endParaRPr lang="en-GB" sz="1200" dirty="0"/>
          </a:p>
          <a:p>
            <a:pPr marL="0" lvl="0" indent="0">
              <a:buNone/>
            </a:pPr>
            <a:r>
              <a:rPr lang="en-GB" sz="2400" dirty="0" smtClean="0"/>
              <a:t>What are the barriers to school improvement in Sheffield?</a:t>
            </a:r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0" y="95250"/>
            <a:ext cx="11301917" cy="7048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/>
              <a:t>Learn Sheffield Update – Sheffield Priorities Project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1509" y="3257551"/>
            <a:ext cx="9745378" cy="2324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Working with Marc Rowland (National Education Trust) to identify the objectives, action plan and monitor outcomes.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Phase 1 - Four days of workshops (December/January)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Phase 2 – Action Planning (February)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Phase 3 – Consultation (March – up to end of Spring term)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0" y="1257300"/>
            <a:ext cx="11761780" cy="3105150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Learn Sheffield ‘Primary School Improvement Offer’ will be out ready for the start of the Spring Term.</a:t>
            </a:r>
          </a:p>
          <a:p>
            <a:r>
              <a:rPr lang="en-GB" sz="2400" dirty="0" smtClean="0"/>
              <a:t>Range of review &amp; self evaluation activities.</a:t>
            </a:r>
          </a:p>
          <a:p>
            <a:r>
              <a:rPr lang="en-GB" sz="2400" dirty="0" smtClean="0"/>
              <a:t>Quality Assured ‘external perspective’ to feed into school self-evaluation and development planning.</a:t>
            </a:r>
          </a:p>
          <a:p>
            <a:r>
              <a:rPr lang="en-GB" sz="2400" dirty="0" smtClean="0"/>
              <a:t>Written feedback (when chosen) provides independent evidence.</a:t>
            </a:r>
          </a:p>
          <a:p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0" y="285750"/>
            <a:ext cx="11301917" cy="1771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/>
              <a:t>Learn Sheffield Update – School Improvement Offer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2650" y="3981450"/>
            <a:ext cx="8798437" cy="1009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There will be indicative pricing but schools should approach us so that the activities can be tailored.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81500" y="5048250"/>
            <a:ext cx="8798437" cy="1009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There will be discounts for groups of schools.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0" y="1200150"/>
            <a:ext cx="11456980" cy="2038350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In January the website will have a page for commissioned opportunities, with any providers able to sign up for email updates of new commissions.</a:t>
            </a:r>
          </a:p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dirty="0" smtClean="0"/>
              <a:t>In the meantime the opportunities below will be emailed out this week. </a:t>
            </a:r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0" y="228600"/>
            <a:ext cx="11301917" cy="885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/>
              <a:t>Learn Sheffield Update – Commissioned Opportunities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5670" y="3394202"/>
            <a:ext cx="9818680" cy="2050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20000"/>
            <a:r>
              <a:rPr lang="en-GB" sz="2800" b="1" dirty="0" smtClean="0"/>
              <a:t>Sheffield School looking to second two teachers</a:t>
            </a:r>
          </a:p>
          <a:p>
            <a:pPr indent="-720000"/>
            <a:r>
              <a:rPr lang="en-GB" sz="2800" b="1" dirty="0" smtClean="0"/>
              <a:t>Associate Learn Sheffield Improvement Partners</a:t>
            </a:r>
          </a:p>
          <a:p>
            <a:pPr indent="-720000"/>
            <a:r>
              <a:rPr lang="en-GB" sz="2800" b="1" dirty="0" smtClean="0"/>
              <a:t>EAL Assessment Pilot – 10 Schools</a:t>
            </a:r>
          </a:p>
          <a:p>
            <a:endParaRPr lang="en-GB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1" y="1562100"/>
            <a:ext cx="6656380" cy="3371850"/>
          </a:xfrm>
        </p:spPr>
        <p:txBody>
          <a:bodyPr/>
          <a:lstStyle/>
          <a:p>
            <a:pPr lvl="0"/>
            <a:r>
              <a:rPr lang="en-GB" sz="2400" dirty="0" smtClean="0"/>
              <a:t>Currently being drafted.</a:t>
            </a:r>
          </a:p>
          <a:p>
            <a:pPr lvl="0"/>
            <a:r>
              <a:rPr lang="en-GB" sz="2400" dirty="0" smtClean="0"/>
              <a:t>Underpinned by the work happening with each sector.</a:t>
            </a:r>
          </a:p>
          <a:p>
            <a:pPr lvl="0"/>
            <a:r>
              <a:rPr lang="en-GB" sz="2400" dirty="0" smtClean="0"/>
              <a:t>Out for consultation during later part of Spring 1. </a:t>
            </a:r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1" y="285750"/>
            <a:ext cx="6656380" cy="1581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Sheffield School Improvement</a:t>
            </a:r>
          </a:p>
          <a:p>
            <a:r>
              <a:rPr lang="en-GB" sz="3200" dirty="0" smtClean="0"/>
              <a:t>Strategy 2016-2018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13174" r="70452" b="7786"/>
          <a:stretch/>
        </p:blipFill>
        <p:spPr bwMode="auto">
          <a:xfrm>
            <a:off x="7296150" y="285750"/>
            <a:ext cx="4591050" cy="6501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0" y="1057275"/>
            <a:ext cx="11914180" cy="3381375"/>
          </a:xfrm>
        </p:spPr>
        <p:txBody>
          <a:bodyPr/>
          <a:lstStyle/>
          <a:p>
            <a:pPr lvl="0"/>
            <a:r>
              <a:rPr lang="en-GB" sz="2400" b="1" dirty="0" smtClean="0"/>
              <a:t>Thurs 7 Jan – Additional PLP session with Marc Rowland (Priorities Project)</a:t>
            </a:r>
          </a:p>
          <a:p>
            <a:pPr lvl="0"/>
            <a:r>
              <a:rPr lang="en-GB" sz="2400" b="1" dirty="0" smtClean="0"/>
              <a:t>Fri 8 Jan – IT Innovation Session @ Learn Sheffield </a:t>
            </a:r>
          </a:p>
          <a:p>
            <a:pPr lvl="0"/>
            <a:r>
              <a:rPr lang="en-GB" sz="2400" b="1" dirty="0" smtClean="0"/>
              <a:t>Mon 18 Jan – </a:t>
            </a:r>
            <a:r>
              <a:rPr lang="en-GB" sz="2400" b="1" dirty="0"/>
              <a:t>Priorities </a:t>
            </a:r>
            <a:r>
              <a:rPr lang="en-GB" sz="2400" b="1" dirty="0" smtClean="0"/>
              <a:t>Project Open School Leaders Session (2:30pm)</a:t>
            </a:r>
          </a:p>
          <a:p>
            <a:pPr lvl="0"/>
            <a:r>
              <a:rPr lang="en-GB" sz="2400" b="1" dirty="0" smtClean="0"/>
              <a:t>Thurs 21 Jan – PLP Meeting </a:t>
            </a:r>
            <a:endParaRPr lang="en-GB" sz="2400" b="1" dirty="0"/>
          </a:p>
          <a:p>
            <a:pPr lvl="0"/>
            <a:r>
              <a:rPr lang="en-GB" sz="2400" b="1" dirty="0" smtClean="0"/>
              <a:t>Wed 27 &amp; Fri 29 Jan – Additional Prevent Training Sessions (both AM)</a:t>
            </a:r>
          </a:p>
          <a:p>
            <a:r>
              <a:rPr lang="en-GB" sz="2400" b="1" dirty="0" smtClean="0"/>
              <a:t>Fri 29 Jan - </a:t>
            </a:r>
            <a:r>
              <a:rPr lang="en-GB" sz="2400" b="1" dirty="0"/>
              <a:t>Priorities Project Open School Leaders Session (2:30pm</a:t>
            </a:r>
            <a:r>
              <a:rPr lang="en-GB" sz="2400" b="1" dirty="0" smtClean="0"/>
              <a:t>)</a:t>
            </a:r>
          </a:p>
          <a:p>
            <a:r>
              <a:rPr lang="en-GB" sz="2400" b="1" dirty="0" smtClean="0"/>
              <a:t>Wed 3 Feb – Primary Briefing (8:30am @ Learn Sheffield)</a:t>
            </a:r>
            <a:endParaRPr lang="en-GB" sz="2400" b="1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20" y="152400"/>
            <a:ext cx="11301917" cy="885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A8679"/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/>
              <a:t>Learn Sheffield Update – Key  Dates (Spring 1)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4567237"/>
            <a:ext cx="6877050" cy="1147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i="1" dirty="0" smtClean="0"/>
              <a:t>(Note – Spring 2 Primary Briefing has also moved to a Wednesday - 16</a:t>
            </a:r>
            <a:r>
              <a:rPr lang="en-GB" sz="2400" i="1" baseline="30000" dirty="0" smtClean="0"/>
              <a:t>th</a:t>
            </a:r>
            <a:r>
              <a:rPr lang="en-GB" sz="2400" i="1" dirty="0" smtClean="0"/>
              <a:t> March)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ducater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45C7DB"/>
      </a:hlink>
      <a:folHlink>
        <a:srgbClr val="45C7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28833</TotalTime>
  <Words>1148</Words>
  <Application>Microsoft Office PowerPoint</Application>
  <PresentationFormat>Custom</PresentationFormat>
  <Paragraphs>207</Paragraphs>
  <Slides>23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CorelDRAW</vt:lpstr>
      <vt:lpstr>Welcome to Learn Sheffield</vt:lpstr>
      <vt:lpstr>Briefing Agenda (15th December, 2015)</vt:lpstr>
      <vt:lpstr>Briefing Agenda (15th December,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Briefing Agenda (15th December, 2015)</vt:lpstr>
      <vt:lpstr>PowerPoint Presentation</vt:lpstr>
      <vt:lpstr>Briefing Agenda (15th December, 2015)</vt:lpstr>
      <vt:lpstr>College of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Briefing Agenda (15th December, 2015)</vt:lpstr>
      <vt:lpstr>PowerPoint Presentation</vt:lpstr>
      <vt:lpstr>Briefing Agenda (15th December, 2015)</vt:lpstr>
      <vt:lpstr>Primary Leaders Partnership Update  – Paul Stockley (PLP Chair) </vt:lpstr>
      <vt:lpstr>Briefing Agenda (15th December, 2015)</vt:lpstr>
    </vt:vector>
  </TitlesOfParts>
  <Company>Sheffield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john@thepublishingfoundry.co.uk</dc:creator>
  <cp:lastModifiedBy>Evelyn Priestley</cp:lastModifiedBy>
  <cp:revision>416</cp:revision>
  <cp:lastPrinted>2015-01-26T05:33:51Z</cp:lastPrinted>
  <dcterms:created xsi:type="dcterms:W3CDTF">2014-03-02T09:09:31Z</dcterms:created>
  <dcterms:modified xsi:type="dcterms:W3CDTF">2015-12-15T11:56:47Z</dcterms:modified>
</cp:coreProperties>
</file>