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58" r:id="rId4"/>
    <p:sldId id="270" r:id="rId5"/>
    <p:sldId id="259" r:id="rId6"/>
    <p:sldId id="276" r:id="rId7"/>
    <p:sldId id="274" r:id="rId8"/>
    <p:sldId id="275" r:id="rId9"/>
    <p:sldId id="257" r:id="rId10"/>
    <p:sldId id="260" r:id="rId11"/>
    <p:sldId id="267" r:id="rId12"/>
    <p:sldId id="264" r:id="rId13"/>
    <p:sldId id="268" r:id="rId14"/>
    <p:sldId id="269" r:id="rId15"/>
    <p:sldId id="271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679"/>
    <a:srgbClr val="9AA2AE"/>
    <a:srgbClr val="454545"/>
    <a:srgbClr val="E7A31B"/>
    <a:srgbClr val="A2175C"/>
    <a:srgbClr val="373B3E"/>
    <a:srgbClr val="FFC000"/>
    <a:srgbClr val="45C7D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42" autoAdjust="0"/>
    <p:restoredTop sz="84141" autoAdjust="0"/>
  </p:normalViewPr>
  <p:slideViewPr>
    <p:cSldViewPr snapToGrid="0">
      <p:cViewPr varScale="1">
        <p:scale>
          <a:sx n="55" d="100"/>
          <a:sy n="55" d="100"/>
        </p:scale>
        <p:origin x="-318" y="-90"/>
      </p:cViewPr>
      <p:guideLst>
        <p:guide orient="horz" pos="13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2202" y="-61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/>
          <a:lstStyle>
            <a:lvl1pPr algn="r">
              <a:defRPr sz="1200"/>
            </a:lvl1pPr>
          </a:lstStyle>
          <a:p>
            <a:fld id="{CFF2E150-606C-4B1E-93AF-2FEAB65B6A6A}" type="datetimeFigureOut">
              <a:rPr lang="en-GB" smtClean="0"/>
              <a:pPr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4519" tIns="47259" rIns="94519" bIns="47259" rtlCol="0" anchor="b"/>
          <a:lstStyle>
            <a:lvl1pPr algn="r">
              <a:defRPr sz="1200"/>
            </a:lvl1pPr>
          </a:lstStyle>
          <a:p>
            <a:fld id="{92DA2CA0-89B1-43F4-826F-076CB220E5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1A8365C-D90C-4B21-A6DF-8F9DEFD139D1}" type="datetimeFigureOut">
              <a:rPr lang="en-GB" smtClean="0"/>
              <a:pPr/>
              <a:t>06/10/2015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2D0A7B4-5AA9-4B38-B0AD-55FAA15BFDD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1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90311" y="4662311"/>
            <a:ext cx="8094133" cy="2302933"/>
          </a:xfrm>
          <a:custGeom>
            <a:avLst/>
            <a:gdLst>
              <a:gd name="connsiteX0" fmla="*/ 11289 w 8094133"/>
              <a:gd name="connsiteY0" fmla="*/ 0 h 2302933"/>
              <a:gd name="connsiteX1" fmla="*/ 0 w 8094133"/>
              <a:gd name="connsiteY1" fmla="*/ 2280356 h 2302933"/>
              <a:gd name="connsiteX2" fmla="*/ 8094133 w 8094133"/>
              <a:gd name="connsiteY2" fmla="*/ 2302933 h 2302933"/>
              <a:gd name="connsiteX3" fmla="*/ 5147733 w 8094133"/>
              <a:gd name="connsiteY3" fmla="*/ 1840089 h 2302933"/>
              <a:gd name="connsiteX4" fmla="*/ 3172178 w 8094133"/>
              <a:gd name="connsiteY4" fmla="*/ 1196622 h 2302933"/>
              <a:gd name="connsiteX5" fmla="*/ 11289 w 8094133"/>
              <a:gd name="connsiteY5" fmla="*/ 0 h 23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4133" h="2302933">
                <a:moveTo>
                  <a:pt x="11289" y="0"/>
                </a:moveTo>
                <a:lnTo>
                  <a:pt x="0" y="2280356"/>
                </a:lnTo>
                <a:lnTo>
                  <a:pt x="8094133" y="2302933"/>
                </a:lnTo>
                <a:lnTo>
                  <a:pt x="5147733" y="1840089"/>
                </a:lnTo>
                <a:lnTo>
                  <a:pt x="3172178" y="1196622"/>
                </a:lnTo>
                <a:lnTo>
                  <a:pt x="11289" y="0"/>
                </a:lnTo>
                <a:close/>
              </a:path>
            </a:pathLst>
          </a:custGeom>
          <a:solidFill>
            <a:srgbClr val="9AA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7040789"/>
              </p:ext>
            </p:extLst>
          </p:nvPr>
        </p:nvGraphicFramePr>
        <p:xfrm>
          <a:off x="-189922" y="3998506"/>
          <a:ext cx="10778900" cy="31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orelDRAW" r:id="rId3" imgW="1540800" imgH="448920" progId="CorelDraw.Graphic.17">
                  <p:embed/>
                </p:oleObj>
              </mc:Choice>
              <mc:Fallback>
                <p:oleObj name="CorelDRAW" r:id="rId3" imgW="1540800" imgH="4489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9922" y="3998506"/>
                        <a:ext cx="10778900" cy="3136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0" y="374577"/>
            <a:ext cx="11301917" cy="951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4A8679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325976"/>
            <a:ext cx="11301917" cy="526634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Futura Bk BT" panose="020B0502020204020303" pitchFamily="34" charset="0"/>
              </a:defRPr>
            </a:lvl1pPr>
            <a:lvl2pPr>
              <a:defRPr sz="2400">
                <a:latin typeface="Futura Bk BT" panose="020B0502020204020303" pitchFamily="34" charset="0"/>
              </a:defRPr>
            </a:lvl2pPr>
            <a:lvl3pPr>
              <a:defRPr sz="2200">
                <a:latin typeface="Futura Bk BT" panose="020B0502020204020303" pitchFamily="34" charset="0"/>
              </a:defRPr>
            </a:lvl3pPr>
            <a:lvl4pPr>
              <a:defRPr sz="1800">
                <a:latin typeface="Futura Bk BT" panose="020B0502020204020303" pitchFamily="34" charset="0"/>
              </a:defRPr>
            </a:lvl4pPr>
            <a:lvl5pPr>
              <a:defRPr sz="16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" y="5995030"/>
            <a:ext cx="2422321" cy="5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0" y="374577"/>
            <a:ext cx="11301917" cy="951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4A8679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325975"/>
            <a:ext cx="11301917" cy="526634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Futura Bk BT" panose="020B0502020204020303" pitchFamily="34" charset="0"/>
              </a:defRPr>
            </a:lvl1pPr>
            <a:lvl2pPr>
              <a:defRPr sz="2400">
                <a:latin typeface="Futura Bk BT" panose="020B0502020204020303" pitchFamily="34" charset="0"/>
              </a:defRPr>
            </a:lvl2pPr>
            <a:lvl3pPr>
              <a:defRPr sz="2200">
                <a:latin typeface="Futura Bk BT" panose="020B0502020204020303" pitchFamily="34" charset="0"/>
              </a:defRPr>
            </a:lvl3pPr>
            <a:lvl4pPr>
              <a:defRPr sz="1800">
                <a:latin typeface="Futura Bk BT" panose="020B0502020204020303" pitchFamily="34" charset="0"/>
              </a:defRPr>
            </a:lvl4pPr>
            <a:lvl5pPr>
              <a:defRPr sz="16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" y="5998464"/>
            <a:ext cx="2423160" cy="5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rnsheffield.co.uk/" TargetMode="External"/><Relationship Id="rId5" Type="http://schemas.openxmlformats.org/officeDocument/2006/relationships/hyperlink" Target="http://www.sheffieldgovernor.org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verley.Nicholson@learnsheffield.co.uk" TargetMode="External"/><Relationship Id="rId2" Type="http://schemas.openxmlformats.org/officeDocument/2006/relationships/hyperlink" Target="mailto:Stephen.Betts@learnsheffield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embership@learnsheffield.co.u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44" y="1559140"/>
            <a:ext cx="11301917" cy="951398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+mj-lt"/>
              </a:rPr>
              <a:t>Welcome to Learn Sheffield</a:t>
            </a:r>
            <a:endParaRPr lang="en-GB" sz="5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972" y="3321031"/>
            <a:ext cx="8670137" cy="216536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+mj-lt"/>
              </a:rPr>
              <a:t>Learn Sheffield Training and Development Hub</a:t>
            </a:r>
          </a:p>
          <a:p>
            <a:r>
              <a:rPr lang="en-GB" dirty="0" smtClean="0">
                <a:latin typeface="+mj-lt"/>
              </a:rPr>
              <a:t>Open Day (Thursday 1</a:t>
            </a:r>
            <a:r>
              <a:rPr lang="en-GB" baseline="30000" dirty="0" smtClean="0">
                <a:latin typeface="+mj-lt"/>
              </a:rPr>
              <a:t>st</a:t>
            </a:r>
            <a:r>
              <a:rPr lang="en-GB" dirty="0" smtClean="0">
                <a:latin typeface="+mj-lt"/>
              </a:rPr>
              <a:t> October)</a:t>
            </a:r>
          </a:p>
          <a:p>
            <a:r>
              <a:rPr lang="en-GB" dirty="0" smtClean="0">
                <a:latin typeface="+mj-lt"/>
              </a:rPr>
              <a:t>Open Evening (</a:t>
            </a:r>
            <a:r>
              <a:rPr lang="en-GB" dirty="0" smtClean="0">
                <a:latin typeface="+mj-lt"/>
              </a:rPr>
              <a:t>Tuesday </a:t>
            </a:r>
            <a:r>
              <a:rPr lang="en-GB" dirty="0" smtClean="0">
                <a:latin typeface="+mj-lt"/>
              </a:rPr>
              <a:t>6</a:t>
            </a:r>
            <a:r>
              <a:rPr lang="en-GB" baseline="30000" dirty="0" smtClean="0">
                <a:latin typeface="+mj-lt"/>
              </a:rPr>
              <a:t>th</a:t>
            </a:r>
            <a:r>
              <a:rPr lang="en-GB" dirty="0" smtClean="0">
                <a:latin typeface="+mj-lt"/>
              </a:rPr>
              <a:t> October)</a:t>
            </a:r>
          </a:p>
          <a:p>
            <a:r>
              <a:rPr lang="en-GB" dirty="0" smtClean="0">
                <a:latin typeface="+mj-lt"/>
              </a:rPr>
              <a:t>Open Afternoon/Evening (Thursday 15</a:t>
            </a:r>
            <a:r>
              <a:rPr lang="en-GB" baseline="30000" dirty="0" smtClean="0">
                <a:latin typeface="+mj-lt"/>
              </a:rPr>
              <a:t>th</a:t>
            </a:r>
            <a:r>
              <a:rPr lang="en-GB" dirty="0" smtClean="0">
                <a:latin typeface="+mj-lt"/>
              </a:rPr>
              <a:t> October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7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15254" r="27220" b="21187"/>
          <a:stretch/>
        </p:blipFill>
        <p:spPr bwMode="auto">
          <a:xfrm>
            <a:off x="294468" y="294467"/>
            <a:ext cx="6927742" cy="54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5255" r="27577" b="20551"/>
          <a:stretch/>
        </p:blipFill>
        <p:spPr bwMode="auto">
          <a:xfrm>
            <a:off x="5393410" y="1239865"/>
            <a:ext cx="6369804" cy="50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2210" y="294467"/>
            <a:ext cx="4881965" cy="5949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 smtClean="0">
                <a:latin typeface="+mj-lt"/>
              </a:rPr>
              <a:t>www.learnsheffield.co.uk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4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Membership Pack </a:t>
            </a:r>
            <a:endParaRPr lang="en-GB" dirty="0"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8390" y="1097374"/>
            <a:ext cx="3474682" cy="5266340"/>
          </a:xfrm>
        </p:spPr>
        <p:txBody>
          <a:bodyPr/>
          <a:lstStyle/>
          <a:p>
            <a:r>
              <a:rPr lang="en-GB" sz="2200" dirty="0" smtClean="0">
                <a:latin typeface="+mn-lt"/>
              </a:rPr>
              <a:t>Briefing Note</a:t>
            </a:r>
          </a:p>
          <a:p>
            <a:r>
              <a:rPr lang="en-GB" sz="2200" dirty="0" smtClean="0">
                <a:latin typeface="+mn-lt"/>
              </a:rPr>
              <a:t>Prospectus</a:t>
            </a:r>
          </a:p>
          <a:p>
            <a:r>
              <a:rPr lang="en-GB" sz="2200" dirty="0" smtClean="0">
                <a:latin typeface="+mn-lt"/>
              </a:rPr>
              <a:t>Interim Operating Model</a:t>
            </a:r>
          </a:p>
          <a:p>
            <a:r>
              <a:rPr lang="en-GB" sz="2200" dirty="0" smtClean="0">
                <a:latin typeface="+mn-lt"/>
              </a:rPr>
              <a:t>Interim Summary Business Plan</a:t>
            </a:r>
          </a:p>
          <a:p>
            <a:r>
              <a:rPr lang="en-GB" sz="2200" dirty="0" smtClean="0">
                <a:latin typeface="+mn-lt"/>
              </a:rPr>
              <a:t>Articles of Association</a:t>
            </a:r>
          </a:p>
          <a:p>
            <a:r>
              <a:rPr lang="en-GB" sz="2200" dirty="0" smtClean="0">
                <a:latin typeface="+mn-lt"/>
              </a:rPr>
              <a:t>Governors PowerPoint Presentation</a:t>
            </a:r>
          </a:p>
          <a:p>
            <a:r>
              <a:rPr lang="en-GB" sz="2200" dirty="0" smtClean="0">
                <a:latin typeface="+mn-lt"/>
              </a:rPr>
              <a:t>Membership Application Form</a:t>
            </a:r>
            <a:endParaRPr lang="en-GB" sz="220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3" t="25471" r="34298" b="11523"/>
          <a:stretch/>
        </p:blipFill>
        <p:spPr bwMode="auto">
          <a:xfrm rot="20739444">
            <a:off x="8161389" y="600826"/>
            <a:ext cx="3353785" cy="42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4988" r="66466" b="6951"/>
          <a:stretch/>
        </p:blipFill>
        <p:spPr bwMode="auto">
          <a:xfrm>
            <a:off x="4405746" y="330035"/>
            <a:ext cx="3506144" cy="49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5" t="22789" r="27253" b="8765"/>
          <a:stretch/>
        </p:blipFill>
        <p:spPr bwMode="auto">
          <a:xfrm rot="1125100">
            <a:off x="8376260" y="2380277"/>
            <a:ext cx="3178630" cy="44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60044" y="5335252"/>
            <a:ext cx="7069956" cy="13716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 smtClean="0">
                <a:latin typeface="+mn-lt"/>
              </a:rPr>
              <a:t>Download from Sheffield Governors website </a:t>
            </a:r>
            <a:r>
              <a:rPr lang="en-GB" sz="2200" b="1" dirty="0" smtClean="0">
                <a:latin typeface="+mn-lt"/>
                <a:hlinkClick r:id="rId5"/>
              </a:rPr>
              <a:t>www.sheffieldgovernor.org</a:t>
            </a:r>
            <a:r>
              <a:rPr lang="en-GB" sz="2200" b="1" dirty="0" smtClean="0">
                <a:latin typeface="+mn-lt"/>
              </a:rPr>
              <a:t> or from our website </a:t>
            </a:r>
            <a:r>
              <a:rPr lang="en-GB" sz="2200" b="1" dirty="0" smtClean="0">
                <a:latin typeface="+mn-lt"/>
                <a:hlinkClick r:id="rId6"/>
              </a:rPr>
              <a:t>www.learnsheffield.co.uk</a:t>
            </a:r>
            <a:r>
              <a:rPr lang="en-GB" sz="2200" b="1" dirty="0" smtClean="0">
                <a:latin typeface="+mn-lt"/>
              </a:rPr>
              <a:t> </a:t>
            </a:r>
            <a:endParaRPr lang="en-GB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6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02" y="204096"/>
            <a:ext cx="11301917" cy="632813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Business Planning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98" y="892023"/>
            <a:ext cx="11301917" cy="4145198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An outline of the Business Case was shared prior to incorporation (e.g. summer 2015).</a:t>
            </a:r>
          </a:p>
          <a:p>
            <a:r>
              <a:rPr lang="en-GB" sz="2400" dirty="0" smtClean="0">
                <a:latin typeface="+mn-lt"/>
              </a:rPr>
              <a:t>Interim Summary Business Plan is part of the Governor Pack – as requested in the Governor briefing sessions during the summer term. </a:t>
            </a:r>
          </a:p>
          <a:p>
            <a:r>
              <a:rPr lang="en-GB" sz="2400" dirty="0" smtClean="0">
                <a:latin typeface="+mn-lt"/>
              </a:rPr>
              <a:t>Some changes as the company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b</a:t>
            </a:r>
            <a:r>
              <a:rPr lang="en-GB" sz="2400" dirty="0" smtClean="0">
                <a:latin typeface="+mn-lt"/>
              </a:rPr>
              <a:t>ecomes operational and contracts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a</a:t>
            </a:r>
            <a:r>
              <a:rPr lang="en-GB" sz="2400" dirty="0" smtClean="0">
                <a:latin typeface="+mn-lt"/>
              </a:rPr>
              <a:t>re finalised.</a:t>
            </a:r>
          </a:p>
          <a:p>
            <a:r>
              <a:rPr lang="en-GB" sz="2400" dirty="0" smtClean="0">
                <a:latin typeface="+mn-lt"/>
              </a:rPr>
              <a:t>Moving forwards the company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</a:t>
            </a:r>
            <a:r>
              <a:rPr lang="en-GB" sz="2400" dirty="0" smtClean="0">
                <a:latin typeface="+mn-lt"/>
              </a:rPr>
              <a:t>ill adopt the formal reporting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p</a:t>
            </a:r>
            <a:r>
              <a:rPr lang="en-GB" sz="2400" dirty="0" smtClean="0">
                <a:latin typeface="+mn-lt"/>
              </a:rPr>
              <a:t>rocesses outlined in the Articles.</a:t>
            </a:r>
            <a:endParaRPr lang="en-GB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25635" r="27220" b="21610"/>
          <a:stretch/>
        </p:blipFill>
        <p:spPr bwMode="auto">
          <a:xfrm>
            <a:off x="5036866" y="2277979"/>
            <a:ext cx="6967169" cy="4459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951398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Contact Us /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Find </a:t>
            </a:r>
            <a:r>
              <a:rPr lang="en-GB" dirty="0">
                <a:latin typeface="+mj-lt"/>
              </a:rPr>
              <a:t>O</a:t>
            </a:r>
            <a:r>
              <a:rPr lang="en-GB" dirty="0" smtClean="0">
                <a:latin typeface="+mj-lt"/>
              </a:rPr>
              <a:t>ut </a:t>
            </a:r>
            <a:r>
              <a:rPr lang="en-GB" dirty="0">
                <a:latin typeface="+mj-lt"/>
              </a:rPr>
              <a:t>M</a:t>
            </a:r>
            <a:r>
              <a:rPr lang="en-GB" dirty="0" smtClean="0">
                <a:latin typeface="+mj-lt"/>
              </a:rPr>
              <a:t>ore</a:t>
            </a:r>
            <a:endParaRPr lang="en-GB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6" t="30304" r="22366" b="34071"/>
          <a:stretch/>
        </p:blipFill>
        <p:spPr bwMode="auto">
          <a:xfrm>
            <a:off x="3765097" y="270164"/>
            <a:ext cx="8000918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951398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How will we know if Learn Sheffield is being successful?</a:t>
            </a:r>
            <a:endParaRPr lang="en-GB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951" y="785648"/>
            <a:ext cx="11080829" cy="3412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n-lt"/>
              </a:rPr>
              <a:t>Success criteria linked to the LA Commission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     - Partnership Working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  - School Outcomes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  - Pupil Outcomes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  - Outcomes for Vulnerable Pupils  </a:t>
            </a:r>
          </a:p>
          <a:p>
            <a:r>
              <a:rPr lang="en-GB" dirty="0" smtClean="0">
                <a:latin typeface="+mn-lt"/>
              </a:rPr>
              <a:t>Additional success criteria chosen by our members</a:t>
            </a:r>
          </a:p>
          <a:p>
            <a:r>
              <a:rPr lang="en-GB" dirty="0" smtClean="0">
                <a:latin typeface="+mn-lt"/>
              </a:rPr>
              <a:t>Strategic partner to provide independent audit of performance  </a:t>
            </a:r>
          </a:p>
          <a:p>
            <a:endParaRPr lang="en-GB" sz="2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32565" y="4710544"/>
            <a:ext cx="6817728" cy="10252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i="1" dirty="0" smtClean="0">
                <a:latin typeface="+mn-lt"/>
              </a:rPr>
              <a:t>What additional objectives should Learn Sheffield have and seek to have an impact on?  </a:t>
            </a:r>
            <a:endParaRPr lang="en-GB" sz="2200" b="1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951398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How will Learn Sheffield be different?</a:t>
            </a:r>
            <a:endParaRPr lang="en-GB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744081"/>
            <a:ext cx="11193889" cy="407729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Building on improved foundations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     - Better culture and growth of partnership working </a:t>
            </a:r>
          </a:p>
          <a:p>
            <a:r>
              <a:rPr lang="en-GB" dirty="0" smtClean="0">
                <a:latin typeface="+mn-lt"/>
              </a:rPr>
              <a:t>Model for a different education landscape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     - Different types of schools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  - Different model of finance</a:t>
            </a:r>
          </a:p>
          <a:p>
            <a:r>
              <a:rPr lang="en-GB" dirty="0" smtClean="0">
                <a:latin typeface="+mn-lt"/>
              </a:rPr>
              <a:t>School-led school improvement strategy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     - Currency and flexibility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  - Innovative and solution focussed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765" y="4759036"/>
            <a:ext cx="6817728" cy="1392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i="1" dirty="0" smtClean="0">
                <a:latin typeface="+mn-lt"/>
              </a:rPr>
              <a:t>What type of examples should Learn Sheffield be looking to share to celebrate successes and exemplify the differences?  </a:t>
            </a:r>
            <a:endParaRPr lang="en-GB" sz="2200" b="1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44" y="748649"/>
            <a:ext cx="11301917" cy="951398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+mj-lt"/>
              </a:rPr>
              <a:t>Welcome to Learn Sheffield</a:t>
            </a:r>
            <a:endParaRPr lang="en-GB" sz="5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3" y="1970211"/>
            <a:ext cx="10016836" cy="278882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+mj-lt"/>
              </a:rPr>
              <a:t>Briefing Session Objectives</a:t>
            </a:r>
          </a:p>
          <a:p>
            <a:pPr marL="0" indent="0">
              <a:buNone/>
            </a:pPr>
            <a:endParaRPr lang="en-GB" sz="800" b="1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To introduce you to Learn Sheffield</a:t>
            </a:r>
          </a:p>
          <a:p>
            <a:r>
              <a:rPr lang="en-GB" dirty="0" smtClean="0">
                <a:latin typeface="+mj-lt"/>
              </a:rPr>
              <a:t>To ensure that you know where to go for more information </a:t>
            </a:r>
          </a:p>
          <a:p>
            <a:r>
              <a:rPr lang="en-GB" dirty="0" smtClean="0">
                <a:latin typeface="+mj-lt"/>
              </a:rPr>
              <a:t>To understand our success criteria</a:t>
            </a:r>
          </a:p>
          <a:p>
            <a:r>
              <a:rPr lang="en-GB" dirty="0" smtClean="0">
                <a:latin typeface="+mj-lt"/>
              </a:rPr>
              <a:t>To identify how Learn Sheffield will be different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6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Prospectus</a:t>
            </a:r>
            <a:endParaRPr lang="en-GB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4988" r="66466" b="6951"/>
          <a:stretch/>
        </p:blipFill>
        <p:spPr bwMode="auto">
          <a:xfrm rot="862005">
            <a:off x="7855529" y="808016"/>
            <a:ext cx="3506144" cy="49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17" y="993466"/>
            <a:ext cx="7074164" cy="3038207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latin typeface="+mn-lt"/>
              </a:rPr>
              <a:t>What is Learn Sheffield?</a:t>
            </a:r>
          </a:p>
          <a:p>
            <a:r>
              <a:rPr lang="en-GB" dirty="0" smtClean="0">
                <a:latin typeface="+mn-lt"/>
              </a:rPr>
              <a:t>What is the vision of Learn Sheffield?</a:t>
            </a:r>
          </a:p>
          <a:p>
            <a:r>
              <a:rPr lang="en-GB" dirty="0" smtClean="0">
                <a:latin typeface="+mn-lt"/>
              </a:rPr>
              <a:t>How will Learn Sheffield help you?</a:t>
            </a:r>
          </a:p>
          <a:p>
            <a:r>
              <a:rPr lang="en-GB" dirty="0" smtClean="0">
                <a:latin typeface="+mn-lt"/>
              </a:rPr>
              <a:t>Who is working for Learn Sheffield?</a:t>
            </a:r>
          </a:p>
          <a:p>
            <a:r>
              <a:rPr lang="en-GB" dirty="0" smtClean="0">
                <a:latin typeface="+mn-lt"/>
              </a:rPr>
              <a:t>How can I become a member of Learn Sheffield?</a:t>
            </a:r>
          </a:p>
          <a:p>
            <a:r>
              <a:rPr lang="en-GB" dirty="0" smtClean="0">
                <a:latin typeface="+mn-lt"/>
              </a:rPr>
              <a:t>How can I find out more about Learn Sheffield?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4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95139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is Learn Sheffield?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3293" y="806429"/>
            <a:ext cx="3335304" cy="35993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latin typeface="+mn-lt"/>
              </a:rPr>
              <a:t>School-led</a:t>
            </a:r>
          </a:p>
          <a:p>
            <a:r>
              <a:rPr lang="en-GB" sz="2200" dirty="0" smtClean="0">
                <a:latin typeface="+mn-lt"/>
              </a:rPr>
              <a:t>Improvement focussed</a:t>
            </a:r>
          </a:p>
          <a:p>
            <a:r>
              <a:rPr lang="en-GB" sz="2200" dirty="0" smtClean="0">
                <a:latin typeface="+mn-lt"/>
              </a:rPr>
              <a:t>Nurture partnerships</a:t>
            </a:r>
          </a:p>
          <a:p>
            <a:r>
              <a:rPr lang="en-GB" sz="2200" dirty="0" smtClean="0">
                <a:latin typeface="+mn-lt"/>
              </a:rPr>
              <a:t>Not for profit company</a:t>
            </a:r>
          </a:p>
          <a:p>
            <a:r>
              <a:rPr lang="en-GB" sz="2200" dirty="0" smtClean="0">
                <a:latin typeface="+mn-lt"/>
              </a:rPr>
              <a:t>Members are publically funded schools and  colleges (all sectors)</a:t>
            </a:r>
          </a:p>
          <a:p>
            <a:r>
              <a:rPr lang="en-GB" sz="2200" dirty="0" smtClean="0">
                <a:latin typeface="+mn-lt"/>
              </a:rPr>
              <a:t>Deliver services</a:t>
            </a:r>
          </a:p>
          <a:p>
            <a:r>
              <a:rPr lang="en-GB" sz="2200" dirty="0" smtClean="0">
                <a:latin typeface="+mn-lt"/>
              </a:rPr>
              <a:t>Re-invest surplus</a:t>
            </a:r>
          </a:p>
          <a:p>
            <a:endParaRPr lang="en-GB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14265" r="61641" b="25138"/>
          <a:stretch/>
        </p:blipFill>
        <p:spPr bwMode="auto">
          <a:xfrm>
            <a:off x="3688597" y="806429"/>
            <a:ext cx="8226738" cy="5404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17749" r="62054" b="11948"/>
          <a:stretch/>
        </p:blipFill>
        <p:spPr bwMode="auto">
          <a:xfrm>
            <a:off x="3270142" y="92634"/>
            <a:ext cx="8658622" cy="656471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95139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Vision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8391" y="1471447"/>
            <a:ext cx="2394028" cy="129253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Improvement through partnerships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254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49504"/>
            <a:ext cx="5741865" cy="60516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How will Learn Sheffield help you?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0765" y="771923"/>
            <a:ext cx="2907492" cy="37655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latin typeface="+mn-lt"/>
              </a:rPr>
              <a:t>Core initial service is the delivery of the LA Commission</a:t>
            </a:r>
          </a:p>
          <a:p>
            <a:r>
              <a:rPr lang="en-GB" sz="2200" dirty="0" smtClean="0">
                <a:latin typeface="+mn-lt"/>
              </a:rPr>
              <a:t>Services offered will expand and support school improvement.</a:t>
            </a:r>
          </a:p>
          <a:p>
            <a:r>
              <a:rPr lang="en-GB" sz="2200" dirty="0" smtClean="0">
                <a:latin typeface="+mn-lt"/>
              </a:rPr>
              <a:t>Development of a school-led system.</a:t>
            </a:r>
          </a:p>
          <a:p>
            <a:r>
              <a:rPr lang="en-GB" sz="2200" dirty="0" smtClean="0">
                <a:latin typeface="+mn-lt"/>
              </a:rPr>
              <a:t>Re-investing surplus. </a:t>
            </a:r>
            <a:endParaRPr lang="en-GB" sz="2200" dirty="0" smtClean="0">
              <a:latin typeface="+mn-lt"/>
            </a:endParaRPr>
          </a:p>
          <a:p>
            <a:endParaRPr lang="en-GB" sz="2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25275" r="62190" b="29808"/>
          <a:stretch/>
        </p:blipFill>
        <p:spPr bwMode="auto">
          <a:xfrm>
            <a:off x="3296526" y="1099727"/>
            <a:ext cx="8747305" cy="45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951398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Who is working for Learn Sheffield?</a:t>
            </a:r>
            <a:endParaRPr lang="en-GB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134" y="1014247"/>
            <a:ext cx="6082551" cy="27888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latin typeface="+mn-lt"/>
              </a:rPr>
              <a:t>Interim Board</a:t>
            </a:r>
          </a:p>
          <a:p>
            <a:r>
              <a:rPr lang="en-GB" sz="2200" dirty="0" smtClean="0">
                <a:latin typeface="+mn-lt"/>
              </a:rPr>
              <a:t>Interim Chief Executive</a:t>
            </a:r>
          </a:p>
          <a:p>
            <a:pPr marL="0" indent="0">
              <a:buNone/>
            </a:pPr>
            <a:r>
              <a:rPr lang="en-GB" sz="2200" dirty="0" smtClean="0">
                <a:latin typeface="+mn-lt"/>
                <a:hlinkClick r:id="rId2"/>
              </a:rPr>
              <a:t>Stephen.Betts@learnsheffield.co.uk</a:t>
            </a:r>
            <a:r>
              <a:rPr lang="en-GB" sz="2200" dirty="0" smtClean="0">
                <a:latin typeface="+mn-lt"/>
              </a:rPr>
              <a:t> </a:t>
            </a:r>
          </a:p>
          <a:p>
            <a:r>
              <a:rPr lang="en-GB" sz="2200" dirty="0" smtClean="0">
                <a:latin typeface="+mn-lt"/>
              </a:rPr>
              <a:t>Interim Director of School Improvement</a:t>
            </a:r>
          </a:p>
          <a:p>
            <a:pPr marL="0" indent="0">
              <a:buNone/>
            </a:pPr>
            <a:r>
              <a:rPr lang="en-GB" sz="2200" dirty="0" smtClean="0">
                <a:latin typeface="+mn-lt"/>
                <a:hlinkClick r:id="rId3"/>
              </a:rPr>
              <a:t>Beverly.Nicholson@learnsheffield.co.uk</a:t>
            </a:r>
            <a:endParaRPr lang="en-GB" sz="2200" dirty="0" smtClean="0">
              <a:latin typeface="+mn-lt"/>
            </a:endParaRPr>
          </a:p>
          <a:p>
            <a:r>
              <a:rPr lang="en-GB" sz="2200" dirty="0" smtClean="0">
                <a:latin typeface="+mn-lt"/>
              </a:rPr>
              <a:t>School Improvement Partners</a:t>
            </a:r>
          </a:p>
          <a:p>
            <a:r>
              <a:rPr lang="en-GB" sz="2200" dirty="0" smtClean="0">
                <a:latin typeface="+mn-lt"/>
              </a:rPr>
              <a:t>Business &amp; Admin Team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28302" r="25344" b="31143"/>
          <a:stretch/>
        </p:blipFill>
        <p:spPr bwMode="auto">
          <a:xfrm>
            <a:off x="6286248" y="827210"/>
            <a:ext cx="5559388" cy="3807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15025" y="4885162"/>
            <a:ext cx="4551218" cy="15364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 smtClean="0">
                <a:latin typeface="+mn-lt"/>
              </a:rPr>
              <a:t>Interim Phase Timeline – </a:t>
            </a:r>
          </a:p>
          <a:p>
            <a:pPr marL="0" indent="0">
              <a:buNone/>
            </a:pPr>
            <a:r>
              <a:rPr lang="en-GB" sz="2400" b="1" i="1" dirty="0" smtClean="0">
                <a:latin typeface="+mn-lt"/>
              </a:rPr>
              <a:t>EGM – March/April  </a:t>
            </a:r>
          </a:p>
          <a:p>
            <a:pPr marL="0" indent="0">
              <a:buNone/>
            </a:pPr>
            <a:r>
              <a:rPr lang="en-GB" sz="2400" b="1" i="1" dirty="0" smtClean="0">
                <a:latin typeface="+mn-lt"/>
              </a:rPr>
              <a:t>AGM – September/October</a:t>
            </a:r>
          </a:p>
        </p:txBody>
      </p:sp>
    </p:spTree>
    <p:extLst>
      <p:ext uri="{BB962C8B-B14F-4D97-AF65-F5344CB8AC3E}">
        <p14:creationId xmlns:p14="http://schemas.microsoft.com/office/powerpoint/2010/main" val="150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350" y="166757"/>
            <a:ext cx="11301917" cy="70815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How can I become a member of Learn Sheffield?</a:t>
            </a:r>
            <a:endParaRPr lang="en-GB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5262" y="1097374"/>
            <a:ext cx="5183106" cy="19783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+mn-lt"/>
              </a:rPr>
              <a:t>Eligibility</a:t>
            </a:r>
          </a:p>
          <a:p>
            <a:r>
              <a:rPr lang="en-GB" sz="2400" dirty="0" smtClean="0">
                <a:latin typeface="+mn-lt"/>
              </a:rPr>
              <a:t>Resolution (see briefing note)</a:t>
            </a:r>
          </a:p>
          <a:p>
            <a:r>
              <a:rPr lang="en-GB" sz="2400" dirty="0" smtClean="0">
                <a:latin typeface="+mn-lt"/>
              </a:rPr>
              <a:t>Application form</a:t>
            </a:r>
          </a:p>
          <a:p>
            <a:pPr marL="0" indent="0">
              <a:buNone/>
            </a:pPr>
            <a:r>
              <a:rPr lang="en-GB" sz="2400" dirty="0" smtClean="0">
                <a:latin typeface="+mn-lt"/>
                <a:hlinkClick r:id="rId2"/>
              </a:rPr>
              <a:t>membership@learnsheffield.co.uk</a:t>
            </a:r>
            <a:endParaRPr lang="en-GB" sz="2400" dirty="0" smtClean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5" t="27398" r="33148" b="16093"/>
          <a:stretch/>
        </p:blipFill>
        <p:spPr bwMode="auto">
          <a:xfrm rot="21239191">
            <a:off x="6215502" y="1099582"/>
            <a:ext cx="4640706" cy="6694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2" t="27398" r="20654" b="16093"/>
          <a:stretch/>
        </p:blipFill>
        <p:spPr bwMode="auto">
          <a:xfrm rot="291658">
            <a:off x="8393427" y="2113233"/>
            <a:ext cx="4237870" cy="615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36639" y="3418610"/>
            <a:ext cx="4940941" cy="1194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i="1" dirty="0" smtClean="0">
                <a:latin typeface="+mn-lt"/>
              </a:rPr>
              <a:t>What will be the extent of your engagement with Learn Sheffield and how will it change over time? </a:t>
            </a:r>
          </a:p>
        </p:txBody>
      </p:sp>
    </p:spTree>
    <p:extLst>
      <p:ext uri="{BB962C8B-B14F-4D97-AF65-F5344CB8AC3E}">
        <p14:creationId xmlns:p14="http://schemas.microsoft.com/office/powerpoint/2010/main" val="150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18" y="139523"/>
            <a:ext cx="4783028" cy="65018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Communication Updates</a:t>
            </a:r>
            <a:endParaRPr lang="en-GB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6" t="19497" r="13379" b="10264"/>
          <a:stretch/>
        </p:blipFill>
        <p:spPr bwMode="auto">
          <a:xfrm rot="410557">
            <a:off x="4903822" y="813182"/>
            <a:ext cx="6613049" cy="5181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9" t="21140" r="10235" b="10254"/>
          <a:stretch/>
        </p:blipFill>
        <p:spPr bwMode="auto">
          <a:xfrm rot="20878483">
            <a:off x="635633" y="1252728"/>
            <a:ext cx="6522871" cy="3827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ducater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45C7DB"/>
      </a:hlink>
      <a:folHlink>
        <a:srgbClr val="45C7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28684</TotalTime>
  <Words>504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CorelDRAW</vt:lpstr>
      <vt:lpstr>Welcome to Learn Sheffield</vt:lpstr>
      <vt:lpstr>Welcome to Learn Sheffield</vt:lpstr>
      <vt:lpstr>Prospectus</vt:lpstr>
      <vt:lpstr>What is Learn Sheffield?</vt:lpstr>
      <vt:lpstr>Vision</vt:lpstr>
      <vt:lpstr>How will Learn Sheffield help you?</vt:lpstr>
      <vt:lpstr>Who is working for Learn Sheffield?</vt:lpstr>
      <vt:lpstr>How can I become a member of Learn Sheffield?</vt:lpstr>
      <vt:lpstr>Communication Updates</vt:lpstr>
      <vt:lpstr>www.learnsheffield.co.uk</vt:lpstr>
      <vt:lpstr>Membership Pack </vt:lpstr>
      <vt:lpstr>Business Planning</vt:lpstr>
      <vt:lpstr>Contact Us /  Find Out More</vt:lpstr>
      <vt:lpstr>How will we know if Learn Sheffield is being successful?</vt:lpstr>
      <vt:lpstr>How will Learn Sheffield be different?</vt:lpstr>
    </vt:vector>
  </TitlesOfParts>
  <Company>Sheffield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john@thepublishingfoundry.co.uk</dc:creator>
  <cp:lastModifiedBy>Sheffield Schools</cp:lastModifiedBy>
  <cp:revision>408</cp:revision>
  <cp:lastPrinted>2015-01-26T05:33:51Z</cp:lastPrinted>
  <dcterms:created xsi:type="dcterms:W3CDTF">2014-03-02T09:09:31Z</dcterms:created>
  <dcterms:modified xsi:type="dcterms:W3CDTF">2015-10-06T02:48:55Z</dcterms:modified>
</cp:coreProperties>
</file>