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1" r:id="rId4"/>
    <p:sldId id="272" r:id="rId5"/>
    <p:sldId id="262" r:id="rId6"/>
    <p:sldId id="263" r:id="rId7"/>
    <p:sldId id="264" r:id="rId8"/>
    <p:sldId id="265" r:id="rId9"/>
    <p:sldId id="476" r:id="rId10"/>
    <p:sldId id="273" r:id="rId11"/>
    <p:sldId id="477" r:id="rId12"/>
    <p:sldId id="478" r:id="rId13"/>
    <p:sldId id="258" r:id="rId14"/>
    <p:sldId id="486" r:id="rId15"/>
    <p:sldId id="489" r:id="rId16"/>
    <p:sldId id="490" r:id="rId17"/>
    <p:sldId id="491" r:id="rId18"/>
    <p:sldId id="487" r:id="rId19"/>
    <p:sldId id="488" r:id="rId20"/>
    <p:sldId id="492" r:id="rId21"/>
    <p:sldId id="259" r:id="rId22"/>
    <p:sldId id="260" r:id="rId23"/>
    <p:sldId id="26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529EA-8197-D14E-5C9C-1A6C2FCD84AC}"/>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727D0247-1F8D-BF68-8B1E-E58428EBD9B9}"/>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07B8DC23-B590-AB6F-27CD-09D9ACB4FE9F}"/>
              </a:ext>
            </a:extLst>
          </p:cNvPr>
          <p:cNvSpPr txBox="1">
            <a:spLocks noGrp="1"/>
          </p:cNvSpPr>
          <p:nvPr>
            <p:ph type="dt" sz="half" idx="7"/>
          </p:nvPr>
        </p:nvSpPr>
        <p:spPr/>
        <p:txBody>
          <a:bodyPr/>
          <a:lstStyle>
            <a:lvl1pPr>
              <a:defRPr/>
            </a:lvl1pPr>
          </a:lstStyle>
          <a:p>
            <a:pPr lvl="0"/>
            <a:fld id="{594B731B-C7E2-544D-9E71-F0F7E94490CD}" type="datetime1">
              <a:rPr lang="en-GB"/>
              <a:pPr lvl="0"/>
              <a:t>22/01/2024</a:t>
            </a:fld>
            <a:endParaRPr lang="en-GB"/>
          </a:p>
        </p:txBody>
      </p:sp>
      <p:sp>
        <p:nvSpPr>
          <p:cNvPr id="5" name="Footer Placeholder 4">
            <a:extLst>
              <a:ext uri="{FF2B5EF4-FFF2-40B4-BE49-F238E27FC236}">
                <a16:creationId xmlns:a16="http://schemas.microsoft.com/office/drawing/2014/main" id="{7673679D-7A2A-FE29-0A3F-D1183AF7DF64}"/>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1ACD2AB9-4F93-083F-63D0-6D64EA6BD82C}"/>
              </a:ext>
            </a:extLst>
          </p:cNvPr>
          <p:cNvSpPr txBox="1">
            <a:spLocks noGrp="1"/>
          </p:cNvSpPr>
          <p:nvPr>
            <p:ph type="sldNum" sz="quarter" idx="8"/>
          </p:nvPr>
        </p:nvSpPr>
        <p:spPr/>
        <p:txBody>
          <a:bodyPr/>
          <a:lstStyle>
            <a:lvl1pPr>
              <a:defRPr/>
            </a:lvl1pPr>
          </a:lstStyle>
          <a:p>
            <a:pPr lvl="0"/>
            <a:fld id="{BDB95F1E-5393-5E4E-8FA3-C7D9608A2CCE}" type="slidenum">
              <a:t>‹#›</a:t>
            </a:fld>
            <a:endParaRPr lang="en-GB"/>
          </a:p>
        </p:txBody>
      </p:sp>
    </p:spTree>
    <p:extLst>
      <p:ext uri="{BB962C8B-B14F-4D97-AF65-F5344CB8AC3E}">
        <p14:creationId xmlns:p14="http://schemas.microsoft.com/office/powerpoint/2010/main" val="286834476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D9161-C94F-2EB1-8BF4-CCC27391BBC5}"/>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CA6F61F5-13A7-0D00-04E8-C2CCBD38A073}"/>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5522A2-F321-26DA-A8D9-FE078E86D63D}"/>
              </a:ext>
            </a:extLst>
          </p:cNvPr>
          <p:cNvSpPr txBox="1">
            <a:spLocks noGrp="1"/>
          </p:cNvSpPr>
          <p:nvPr>
            <p:ph type="dt" sz="half" idx="7"/>
          </p:nvPr>
        </p:nvSpPr>
        <p:spPr/>
        <p:txBody>
          <a:bodyPr/>
          <a:lstStyle>
            <a:lvl1pPr>
              <a:defRPr/>
            </a:lvl1pPr>
          </a:lstStyle>
          <a:p>
            <a:pPr lvl="0"/>
            <a:fld id="{3C608A01-553A-844C-98A0-D2CF09DE4DE7}" type="datetime1">
              <a:rPr lang="en-GB"/>
              <a:pPr lvl="0"/>
              <a:t>22/01/2024</a:t>
            </a:fld>
            <a:endParaRPr lang="en-GB"/>
          </a:p>
        </p:txBody>
      </p:sp>
      <p:sp>
        <p:nvSpPr>
          <p:cNvPr id="5" name="Footer Placeholder 4">
            <a:extLst>
              <a:ext uri="{FF2B5EF4-FFF2-40B4-BE49-F238E27FC236}">
                <a16:creationId xmlns:a16="http://schemas.microsoft.com/office/drawing/2014/main" id="{4A0722DC-07C0-C0A8-A8F5-D79AD731193B}"/>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36BA433A-45DF-9F08-2EFD-6E6701A6ABEC}"/>
              </a:ext>
            </a:extLst>
          </p:cNvPr>
          <p:cNvSpPr txBox="1">
            <a:spLocks noGrp="1"/>
          </p:cNvSpPr>
          <p:nvPr>
            <p:ph type="sldNum" sz="quarter" idx="8"/>
          </p:nvPr>
        </p:nvSpPr>
        <p:spPr/>
        <p:txBody>
          <a:bodyPr/>
          <a:lstStyle>
            <a:lvl1pPr>
              <a:defRPr/>
            </a:lvl1pPr>
          </a:lstStyle>
          <a:p>
            <a:pPr lvl="0"/>
            <a:fld id="{B7F54ED2-BB25-9444-9A6C-22A0F4AE83AC}" type="slidenum">
              <a:t>‹#›</a:t>
            </a:fld>
            <a:endParaRPr lang="en-GB"/>
          </a:p>
        </p:txBody>
      </p:sp>
    </p:spTree>
    <p:extLst>
      <p:ext uri="{BB962C8B-B14F-4D97-AF65-F5344CB8AC3E}">
        <p14:creationId xmlns:p14="http://schemas.microsoft.com/office/powerpoint/2010/main" val="858921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265857-8447-B066-32B3-55A97F340863}"/>
              </a:ext>
            </a:extLst>
          </p:cNvPr>
          <p:cNvSpPr txBox="1">
            <a:spLocks noGrp="1"/>
          </p:cNvSpPr>
          <p:nvPr>
            <p:ph type="title" orient="vert"/>
          </p:nvPr>
        </p:nvSpPr>
        <p:spPr>
          <a:xfrm>
            <a:off x="8724903" y="365129"/>
            <a:ext cx="2628900"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ADBB0484-19D5-548C-ECF6-4AA095984E1D}"/>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F1AC57-A253-B610-9CA6-A2F95967D3E1}"/>
              </a:ext>
            </a:extLst>
          </p:cNvPr>
          <p:cNvSpPr txBox="1">
            <a:spLocks noGrp="1"/>
          </p:cNvSpPr>
          <p:nvPr>
            <p:ph type="dt" sz="half" idx="7"/>
          </p:nvPr>
        </p:nvSpPr>
        <p:spPr/>
        <p:txBody>
          <a:bodyPr/>
          <a:lstStyle>
            <a:lvl1pPr>
              <a:defRPr/>
            </a:lvl1pPr>
          </a:lstStyle>
          <a:p>
            <a:pPr lvl="0"/>
            <a:fld id="{BBDB1551-F755-7D4B-8188-3AEF481E1F67}" type="datetime1">
              <a:rPr lang="en-GB"/>
              <a:pPr lvl="0"/>
              <a:t>22/01/2024</a:t>
            </a:fld>
            <a:endParaRPr lang="en-GB"/>
          </a:p>
        </p:txBody>
      </p:sp>
      <p:sp>
        <p:nvSpPr>
          <p:cNvPr id="5" name="Footer Placeholder 4">
            <a:extLst>
              <a:ext uri="{FF2B5EF4-FFF2-40B4-BE49-F238E27FC236}">
                <a16:creationId xmlns:a16="http://schemas.microsoft.com/office/drawing/2014/main" id="{387E6D21-C172-299E-7927-6C7E0CDF9A43}"/>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F502495B-CAAB-312E-EA8F-95AB02B1014A}"/>
              </a:ext>
            </a:extLst>
          </p:cNvPr>
          <p:cNvSpPr txBox="1">
            <a:spLocks noGrp="1"/>
          </p:cNvSpPr>
          <p:nvPr>
            <p:ph type="sldNum" sz="quarter" idx="8"/>
          </p:nvPr>
        </p:nvSpPr>
        <p:spPr/>
        <p:txBody>
          <a:bodyPr/>
          <a:lstStyle>
            <a:lvl1pPr>
              <a:defRPr/>
            </a:lvl1pPr>
          </a:lstStyle>
          <a:p>
            <a:pPr lvl="0"/>
            <a:fld id="{7BF33D41-3EB2-9F42-BA0A-4D2EE2B19FB9}" type="slidenum">
              <a:t>‹#›</a:t>
            </a:fld>
            <a:endParaRPr lang="en-GB"/>
          </a:p>
        </p:txBody>
      </p:sp>
    </p:spTree>
    <p:extLst>
      <p:ext uri="{BB962C8B-B14F-4D97-AF65-F5344CB8AC3E}">
        <p14:creationId xmlns:p14="http://schemas.microsoft.com/office/powerpoint/2010/main" val="1296703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48AB6-BBB3-90AB-31DB-30C141AEB1FF}"/>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48AA285D-3FB5-9A00-EAE4-6109B31A7D67}"/>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665F88-376D-A45A-5B3F-5C00DC6B9AA1}"/>
              </a:ext>
            </a:extLst>
          </p:cNvPr>
          <p:cNvSpPr txBox="1">
            <a:spLocks noGrp="1"/>
          </p:cNvSpPr>
          <p:nvPr>
            <p:ph type="dt" sz="half" idx="7"/>
          </p:nvPr>
        </p:nvSpPr>
        <p:spPr/>
        <p:txBody>
          <a:bodyPr/>
          <a:lstStyle>
            <a:lvl1pPr>
              <a:defRPr/>
            </a:lvl1pPr>
          </a:lstStyle>
          <a:p>
            <a:pPr lvl="0"/>
            <a:fld id="{471089E9-4854-A148-8671-F64EE9A9BDBE}" type="datetime1">
              <a:rPr lang="en-GB"/>
              <a:pPr lvl="0"/>
              <a:t>22/01/2024</a:t>
            </a:fld>
            <a:endParaRPr lang="en-GB"/>
          </a:p>
        </p:txBody>
      </p:sp>
      <p:sp>
        <p:nvSpPr>
          <p:cNvPr id="5" name="Footer Placeholder 4">
            <a:extLst>
              <a:ext uri="{FF2B5EF4-FFF2-40B4-BE49-F238E27FC236}">
                <a16:creationId xmlns:a16="http://schemas.microsoft.com/office/drawing/2014/main" id="{0F0CBBFF-8F5D-C709-ABBB-840FD1BF0CA0}"/>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57780937-3291-FEA3-E1E9-6E0D9FA1FDF6}"/>
              </a:ext>
            </a:extLst>
          </p:cNvPr>
          <p:cNvSpPr txBox="1">
            <a:spLocks noGrp="1"/>
          </p:cNvSpPr>
          <p:nvPr>
            <p:ph type="sldNum" sz="quarter" idx="8"/>
          </p:nvPr>
        </p:nvSpPr>
        <p:spPr/>
        <p:txBody>
          <a:bodyPr/>
          <a:lstStyle>
            <a:lvl1pPr>
              <a:defRPr/>
            </a:lvl1pPr>
          </a:lstStyle>
          <a:p>
            <a:pPr lvl="0"/>
            <a:fld id="{C1C590A8-595D-164F-A9DA-70DC5465405E}" type="slidenum">
              <a:t>‹#›</a:t>
            </a:fld>
            <a:endParaRPr lang="en-GB"/>
          </a:p>
        </p:txBody>
      </p:sp>
    </p:spTree>
    <p:extLst>
      <p:ext uri="{BB962C8B-B14F-4D97-AF65-F5344CB8AC3E}">
        <p14:creationId xmlns:p14="http://schemas.microsoft.com/office/powerpoint/2010/main" val="87666255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08136-128F-4014-C615-58F8BFAF8090}"/>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927A238F-4C72-632E-5944-D28D17DD8357}"/>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26700D7C-62A3-F888-028A-72BD49291A90}"/>
              </a:ext>
            </a:extLst>
          </p:cNvPr>
          <p:cNvSpPr txBox="1">
            <a:spLocks noGrp="1"/>
          </p:cNvSpPr>
          <p:nvPr>
            <p:ph type="dt" sz="half" idx="7"/>
          </p:nvPr>
        </p:nvSpPr>
        <p:spPr/>
        <p:txBody>
          <a:bodyPr/>
          <a:lstStyle>
            <a:lvl1pPr>
              <a:defRPr/>
            </a:lvl1pPr>
          </a:lstStyle>
          <a:p>
            <a:pPr lvl="0"/>
            <a:fld id="{47153C8D-1B4B-5444-B4CE-1CE20C607180}" type="datetime1">
              <a:rPr lang="en-GB"/>
              <a:pPr lvl="0"/>
              <a:t>22/01/2024</a:t>
            </a:fld>
            <a:endParaRPr lang="en-GB"/>
          </a:p>
        </p:txBody>
      </p:sp>
      <p:sp>
        <p:nvSpPr>
          <p:cNvPr id="5" name="Footer Placeholder 4">
            <a:extLst>
              <a:ext uri="{FF2B5EF4-FFF2-40B4-BE49-F238E27FC236}">
                <a16:creationId xmlns:a16="http://schemas.microsoft.com/office/drawing/2014/main" id="{266CEB5B-DD56-A0AA-C45A-3ECE14337B18}"/>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06AF5AA7-CA5C-2830-AAD6-F428D5B6480E}"/>
              </a:ext>
            </a:extLst>
          </p:cNvPr>
          <p:cNvSpPr txBox="1">
            <a:spLocks noGrp="1"/>
          </p:cNvSpPr>
          <p:nvPr>
            <p:ph type="sldNum" sz="quarter" idx="8"/>
          </p:nvPr>
        </p:nvSpPr>
        <p:spPr/>
        <p:txBody>
          <a:bodyPr/>
          <a:lstStyle>
            <a:lvl1pPr>
              <a:defRPr/>
            </a:lvl1pPr>
          </a:lstStyle>
          <a:p>
            <a:pPr lvl="0"/>
            <a:fld id="{76D7C42C-2F39-6042-A83C-579B0CF32707}" type="slidenum">
              <a:t>‹#›</a:t>
            </a:fld>
            <a:endParaRPr lang="en-GB"/>
          </a:p>
        </p:txBody>
      </p:sp>
    </p:spTree>
    <p:extLst>
      <p:ext uri="{BB962C8B-B14F-4D97-AF65-F5344CB8AC3E}">
        <p14:creationId xmlns:p14="http://schemas.microsoft.com/office/powerpoint/2010/main" val="2355499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513A9-5AFD-AA87-D979-D6FD10CB56C5}"/>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2C674A37-200E-202F-A86D-F871087B8AA8}"/>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973DDB7-54F7-9209-BD3E-C8382AAA4448}"/>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49BB41A-6C96-400F-9AB8-641622805350}"/>
              </a:ext>
            </a:extLst>
          </p:cNvPr>
          <p:cNvSpPr txBox="1">
            <a:spLocks noGrp="1"/>
          </p:cNvSpPr>
          <p:nvPr>
            <p:ph type="dt" sz="half" idx="7"/>
          </p:nvPr>
        </p:nvSpPr>
        <p:spPr/>
        <p:txBody>
          <a:bodyPr/>
          <a:lstStyle>
            <a:lvl1pPr>
              <a:defRPr/>
            </a:lvl1pPr>
          </a:lstStyle>
          <a:p>
            <a:pPr lvl="0"/>
            <a:fld id="{6384E36E-0873-0547-9680-144104781E92}" type="datetime1">
              <a:rPr lang="en-GB"/>
              <a:pPr lvl="0"/>
              <a:t>22/01/2024</a:t>
            </a:fld>
            <a:endParaRPr lang="en-GB"/>
          </a:p>
        </p:txBody>
      </p:sp>
      <p:sp>
        <p:nvSpPr>
          <p:cNvPr id="6" name="Footer Placeholder 5">
            <a:extLst>
              <a:ext uri="{FF2B5EF4-FFF2-40B4-BE49-F238E27FC236}">
                <a16:creationId xmlns:a16="http://schemas.microsoft.com/office/drawing/2014/main" id="{C0BF2987-03D0-2BD2-4C72-2E1C631C8714}"/>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BCF14A13-574F-B74D-3C29-CBA23C9ACB7A}"/>
              </a:ext>
            </a:extLst>
          </p:cNvPr>
          <p:cNvSpPr txBox="1">
            <a:spLocks noGrp="1"/>
          </p:cNvSpPr>
          <p:nvPr>
            <p:ph type="sldNum" sz="quarter" idx="8"/>
          </p:nvPr>
        </p:nvSpPr>
        <p:spPr/>
        <p:txBody>
          <a:bodyPr/>
          <a:lstStyle>
            <a:lvl1pPr>
              <a:defRPr/>
            </a:lvl1pPr>
          </a:lstStyle>
          <a:p>
            <a:pPr lvl="0"/>
            <a:fld id="{D4D3C6B5-AECB-2542-9ECA-BF94EB070ADB}" type="slidenum">
              <a:t>‹#›</a:t>
            </a:fld>
            <a:endParaRPr lang="en-GB"/>
          </a:p>
        </p:txBody>
      </p:sp>
    </p:spTree>
    <p:extLst>
      <p:ext uri="{BB962C8B-B14F-4D97-AF65-F5344CB8AC3E}">
        <p14:creationId xmlns:p14="http://schemas.microsoft.com/office/powerpoint/2010/main" val="424047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3FDFA-686D-8B73-D10F-6DAEA7B68506}"/>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A93077A6-107D-B9C3-1C99-D95B3821AAE0}"/>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B57BC4AF-E088-816B-D957-0564B3898DA0}"/>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ABDE951-3F4F-551C-5AA9-B58197AA1A33}"/>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B99BCD01-83D0-1489-6688-2CDD27365848}"/>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B606AA3-879D-F47B-6C5A-738B3608157F}"/>
              </a:ext>
            </a:extLst>
          </p:cNvPr>
          <p:cNvSpPr txBox="1">
            <a:spLocks noGrp="1"/>
          </p:cNvSpPr>
          <p:nvPr>
            <p:ph type="dt" sz="half" idx="7"/>
          </p:nvPr>
        </p:nvSpPr>
        <p:spPr/>
        <p:txBody>
          <a:bodyPr/>
          <a:lstStyle>
            <a:lvl1pPr>
              <a:defRPr/>
            </a:lvl1pPr>
          </a:lstStyle>
          <a:p>
            <a:pPr lvl="0"/>
            <a:fld id="{A4030F58-85A4-6947-9009-8C08E2AD580C}" type="datetime1">
              <a:rPr lang="en-GB"/>
              <a:pPr lvl="0"/>
              <a:t>22/01/2024</a:t>
            </a:fld>
            <a:endParaRPr lang="en-GB"/>
          </a:p>
        </p:txBody>
      </p:sp>
      <p:sp>
        <p:nvSpPr>
          <p:cNvPr id="8" name="Footer Placeholder 7">
            <a:extLst>
              <a:ext uri="{FF2B5EF4-FFF2-40B4-BE49-F238E27FC236}">
                <a16:creationId xmlns:a16="http://schemas.microsoft.com/office/drawing/2014/main" id="{5F289CB6-7431-BE8E-8D83-7181178FAAD3}"/>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5748F9DA-7168-F9F4-1CCC-CF6F41A15657}"/>
              </a:ext>
            </a:extLst>
          </p:cNvPr>
          <p:cNvSpPr txBox="1">
            <a:spLocks noGrp="1"/>
          </p:cNvSpPr>
          <p:nvPr>
            <p:ph type="sldNum" sz="quarter" idx="8"/>
          </p:nvPr>
        </p:nvSpPr>
        <p:spPr/>
        <p:txBody>
          <a:bodyPr/>
          <a:lstStyle>
            <a:lvl1pPr>
              <a:defRPr/>
            </a:lvl1pPr>
          </a:lstStyle>
          <a:p>
            <a:pPr lvl="0"/>
            <a:fld id="{F5DDA859-E0A3-0E48-B757-6C5D1F3ACEB9}" type="slidenum">
              <a:t>‹#›</a:t>
            </a:fld>
            <a:endParaRPr lang="en-GB"/>
          </a:p>
        </p:txBody>
      </p:sp>
    </p:spTree>
    <p:extLst>
      <p:ext uri="{BB962C8B-B14F-4D97-AF65-F5344CB8AC3E}">
        <p14:creationId xmlns:p14="http://schemas.microsoft.com/office/powerpoint/2010/main" val="594947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90762-2B7B-50A8-F270-AB67FD8950B6}"/>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994B9275-FA3D-13AE-999D-8CC712E90B0B}"/>
              </a:ext>
            </a:extLst>
          </p:cNvPr>
          <p:cNvSpPr txBox="1">
            <a:spLocks noGrp="1"/>
          </p:cNvSpPr>
          <p:nvPr>
            <p:ph type="dt" sz="half" idx="7"/>
          </p:nvPr>
        </p:nvSpPr>
        <p:spPr/>
        <p:txBody>
          <a:bodyPr/>
          <a:lstStyle>
            <a:lvl1pPr>
              <a:defRPr/>
            </a:lvl1pPr>
          </a:lstStyle>
          <a:p>
            <a:pPr lvl="0"/>
            <a:fld id="{B3B536D1-AA89-1A4E-87F3-D2CF460308BC}" type="datetime1">
              <a:rPr lang="en-GB"/>
              <a:pPr lvl="0"/>
              <a:t>22/01/2024</a:t>
            </a:fld>
            <a:endParaRPr lang="en-GB"/>
          </a:p>
        </p:txBody>
      </p:sp>
      <p:sp>
        <p:nvSpPr>
          <p:cNvPr id="4" name="Footer Placeholder 3">
            <a:extLst>
              <a:ext uri="{FF2B5EF4-FFF2-40B4-BE49-F238E27FC236}">
                <a16:creationId xmlns:a16="http://schemas.microsoft.com/office/drawing/2014/main" id="{ACAA7188-54BB-ADB2-A885-EF1F8C764ADB}"/>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6032C69F-2279-8281-ECF5-CDCED017CE49}"/>
              </a:ext>
            </a:extLst>
          </p:cNvPr>
          <p:cNvSpPr txBox="1">
            <a:spLocks noGrp="1"/>
          </p:cNvSpPr>
          <p:nvPr>
            <p:ph type="sldNum" sz="quarter" idx="8"/>
          </p:nvPr>
        </p:nvSpPr>
        <p:spPr/>
        <p:txBody>
          <a:bodyPr/>
          <a:lstStyle>
            <a:lvl1pPr>
              <a:defRPr/>
            </a:lvl1pPr>
          </a:lstStyle>
          <a:p>
            <a:pPr lvl="0"/>
            <a:fld id="{FB1ACCA5-DB07-614E-B102-644D20D8AA3A}" type="slidenum">
              <a:t>‹#›</a:t>
            </a:fld>
            <a:endParaRPr lang="en-GB"/>
          </a:p>
        </p:txBody>
      </p:sp>
    </p:spTree>
    <p:extLst>
      <p:ext uri="{BB962C8B-B14F-4D97-AF65-F5344CB8AC3E}">
        <p14:creationId xmlns:p14="http://schemas.microsoft.com/office/powerpoint/2010/main" val="1819294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30FD0A-38B4-361A-F2A5-802943AFD6C0}"/>
              </a:ext>
            </a:extLst>
          </p:cNvPr>
          <p:cNvSpPr txBox="1">
            <a:spLocks noGrp="1"/>
          </p:cNvSpPr>
          <p:nvPr>
            <p:ph type="dt" sz="half" idx="7"/>
          </p:nvPr>
        </p:nvSpPr>
        <p:spPr/>
        <p:txBody>
          <a:bodyPr/>
          <a:lstStyle>
            <a:lvl1pPr>
              <a:defRPr/>
            </a:lvl1pPr>
          </a:lstStyle>
          <a:p>
            <a:pPr lvl="0"/>
            <a:fld id="{BA712EE8-3830-7A46-A2E2-719689C8F0E8}" type="datetime1">
              <a:rPr lang="en-GB"/>
              <a:pPr lvl="0"/>
              <a:t>22/01/2024</a:t>
            </a:fld>
            <a:endParaRPr lang="en-GB"/>
          </a:p>
        </p:txBody>
      </p:sp>
      <p:sp>
        <p:nvSpPr>
          <p:cNvPr id="3" name="Footer Placeholder 2">
            <a:extLst>
              <a:ext uri="{FF2B5EF4-FFF2-40B4-BE49-F238E27FC236}">
                <a16:creationId xmlns:a16="http://schemas.microsoft.com/office/drawing/2014/main" id="{8342D55A-DB90-ED90-9EB3-D0F91197B950}"/>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41F08401-A7DD-42C1-F082-B31D7E89640A}"/>
              </a:ext>
            </a:extLst>
          </p:cNvPr>
          <p:cNvSpPr txBox="1">
            <a:spLocks noGrp="1"/>
          </p:cNvSpPr>
          <p:nvPr>
            <p:ph type="sldNum" sz="quarter" idx="8"/>
          </p:nvPr>
        </p:nvSpPr>
        <p:spPr/>
        <p:txBody>
          <a:bodyPr/>
          <a:lstStyle>
            <a:lvl1pPr>
              <a:defRPr/>
            </a:lvl1pPr>
          </a:lstStyle>
          <a:p>
            <a:pPr lvl="0"/>
            <a:fld id="{571EC8F6-F664-A84B-B9FA-A53E8451CB6B}" type="slidenum">
              <a:t>‹#›</a:t>
            </a:fld>
            <a:endParaRPr lang="en-GB"/>
          </a:p>
        </p:txBody>
      </p:sp>
    </p:spTree>
    <p:extLst>
      <p:ext uri="{BB962C8B-B14F-4D97-AF65-F5344CB8AC3E}">
        <p14:creationId xmlns:p14="http://schemas.microsoft.com/office/powerpoint/2010/main" val="15844711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661F-D239-9CA8-151B-158745A7DF8B}"/>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2E218220-B19E-DE4E-63D5-69BA35D675AF}"/>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3073B09-7333-5975-EE92-8C39D2BD028F}"/>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5D1258D4-3C57-9972-FA1E-B21FC66FE5F1}"/>
              </a:ext>
            </a:extLst>
          </p:cNvPr>
          <p:cNvSpPr txBox="1">
            <a:spLocks noGrp="1"/>
          </p:cNvSpPr>
          <p:nvPr>
            <p:ph type="dt" sz="half" idx="7"/>
          </p:nvPr>
        </p:nvSpPr>
        <p:spPr/>
        <p:txBody>
          <a:bodyPr/>
          <a:lstStyle>
            <a:lvl1pPr>
              <a:defRPr/>
            </a:lvl1pPr>
          </a:lstStyle>
          <a:p>
            <a:pPr lvl="0"/>
            <a:fld id="{91771668-AFE4-AE40-972F-951B7FD98996}" type="datetime1">
              <a:rPr lang="en-GB"/>
              <a:pPr lvl="0"/>
              <a:t>22/01/2024</a:t>
            </a:fld>
            <a:endParaRPr lang="en-GB"/>
          </a:p>
        </p:txBody>
      </p:sp>
      <p:sp>
        <p:nvSpPr>
          <p:cNvPr id="6" name="Footer Placeholder 5">
            <a:extLst>
              <a:ext uri="{FF2B5EF4-FFF2-40B4-BE49-F238E27FC236}">
                <a16:creationId xmlns:a16="http://schemas.microsoft.com/office/drawing/2014/main" id="{D6FFD463-A3C7-E80F-9FB4-CF1DDFFA7150}"/>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18DFB3E4-6F0F-00B0-F74A-7A0F7083729C}"/>
              </a:ext>
            </a:extLst>
          </p:cNvPr>
          <p:cNvSpPr txBox="1">
            <a:spLocks noGrp="1"/>
          </p:cNvSpPr>
          <p:nvPr>
            <p:ph type="sldNum" sz="quarter" idx="8"/>
          </p:nvPr>
        </p:nvSpPr>
        <p:spPr/>
        <p:txBody>
          <a:bodyPr/>
          <a:lstStyle>
            <a:lvl1pPr>
              <a:defRPr/>
            </a:lvl1pPr>
          </a:lstStyle>
          <a:p>
            <a:pPr lvl="0"/>
            <a:fld id="{3EF758E1-B511-744B-81AD-69EA715BF605}" type="slidenum">
              <a:t>‹#›</a:t>
            </a:fld>
            <a:endParaRPr lang="en-GB"/>
          </a:p>
        </p:txBody>
      </p:sp>
    </p:spTree>
    <p:extLst>
      <p:ext uri="{BB962C8B-B14F-4D97-AF65-F5344CB8AC3E}">
        <p14:creationId xmlns:p14="http://schemas.microsoft.com/office/powerpoint/2010/main" val="606134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05019-C379-6A0E-7CA3-02782564206B}"/>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822A4318-8890-3787-EA7E-67C2CD7D2294}"/>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CCA8DB0E-94B4-541C-2E43-47197DF13FB3}"/>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11C73014-7C71-078C-6F37-17C85C2A3B68}"/>
              </a:ext>
            </a:extLst>
          </p:cNvPr>
          <p:cNvSpPr txBox="1">
            <a:spLocks noGrp="1"/>
          </p:cNvSpPr>
          <p:nvPr>
            <p:ph type="dt" sz="half" idx="7"/>
          </p:nvPr>
        </p:nvSpPr>
        <p:spPr/>
        <p:txBody>
          <a:bodyPr/>
          <a:lstStyle>
            <a:lvl1pPr>
              <a:defRPr/>
            </a:lvl1pPr>
          </a:lstStyle>
          <a:p>
            <a:pPr lvl="0"/>
            <a:fld id="{A01F050B-A61E-434D-B972-0958F6714CD1}" type="datetime1">
              <a:rPr lang="en-GB"/>
              <a:pPr lvl="0"/>
              <a:t>22/01/2024</a:t>
            </a:fld>
            <a:endParaRPr lang="en-GB"/>
          </a:p>
        </p:txBody>
      </p:sp>
      <p:sp>
        <p:nvSpPr>
          <p:cNvPr id="6" name="Footer Placeholder 5">
            <a:extLst>
              <a:ext uri="{FF2B5EF4-FFF2-40B4-BE49-F238E27FC236}">
                <a16:creationId xmlns:a16="http://schemas.microsoft.com/office/drawing/2014/main" id="{2FCB11C7-74C2-F7F4-1F03-7E5FDB41CD85}"/>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697F31BB-12AD-6CB5-113E-1B7C022EED36}"/>
              </a:ext>
            </a:extLst>
          </p:cNvPr>
          <p:cNvSpPr txBox="1">
            <a:spLocks noGrp="1"/>
          </p:cNvSpPr>
          <p:nvPr>
            <p:ph type="sldNum" sz="quarter" idx="8"/>
          </p:nvPr>
        </p:nvSpPr>
        <p:spPr/>
        <p:txBody>
          <a:bodyPr/>
          <a:lstStyle>
            <a:lvl1pPr>
              <a:defRPr/>
            </a:lvl1pPr>
          </a:lstStyle>
          <a:p>
            <a:pPr lvl="0"/>
            <a:fld id="{22F54C75-BE22-E440-87C3-51E259E9A60E}" type="slidenum">
              <a:t>‹#›</a:t>
            </a:fld>
            <a:endParaRPr lang="en-GB"/>
          </a:p>
        </p:txBody>
      </p:sp>
    </p:spTree>
    <p:extLst>
      <p:ext uri="{BB962C8B-B14F-4D97-AF65-F5344CB8AC3E}">
        <p14:creationId xmlns:p14="http://schemas.microsoft.com/office/powerpoint/2010/main" val="2809964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4CFAB6-C241-A828-E8EA-48160A06BADC}"/>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26D36479-8E2B-0B61-5693-DB39B29001D5}"/>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F59F65-738E-11BA-7AFF-8FFE8D6F5109}"/>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7BE19585-4D6A-3B4E-BC59-DC47C20F0FFA}" type="datetime1">
              <a:rPr lang="en-GB"/>
              <a:pPr lvl="0"/>
              <a:t>22/01/2024</a:t>
            </a:fld>
            <a:endParaRPr lang="en-GB"/>
          </a:p>
        </p:txBody>
      </p:sp>
      <p:sp>
        <p:nvSpPr>
          <p:cNvPr id="5" name="Footer Placeholder 4">
            <a:extLst>
              <a:ext uri="{FF2B5EF4-FFF2-40B4-BE49-F238E27FC236}">
                <a16:creationId xmlns:a16="http://schemas.microsoft.com/office/drawing/2014/main" id="{A2A9C763-8A67-BC80-B2FC-86B1053034D3}"/>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2F990BB5-CB62-FFEE-2883-BD934F66E775}"/>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FA365D8A-50F3-6744-90ED-6B9E813A355E}"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S4m9sa1hZg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hyperlink" Target="https://www.safeguardingsheffieldchildren.org/scsp/processes/early-help-thresholds-of-need"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EarlyHelpAssessment@sheffield.gov.uk" TargetMode="External"/><Relationship Id="rId2" Type="http://schemas.openxmlformats.org/officeDocument/2006/relationships/hyperlink" Target="https://www.sheffielddirectory.org.uk/"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safeguardingsheffieldchildren.org/scsp/processes/referring-a-safeguarding-concern-to-childrens-social-car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heffielddirectory.org.uk/children-and-families/practitioners-working-with-children-young-people-and-families/early-help-workforce-training/" TargetMode="External"/><Relationship Id="rId2" Type="http://schemas.openxmlformats.org/officeDocument/2006/relationships/hyperlink" Target="https://www.youtube.com/watch?v=S4m9sa1hZgg" TargetMode="External"/><Relationship Id="rId1" Type="http://schemas.openxmlformats.org/officeDocument/2006/relationships/slideLayout" Target="../slideLayouts/slideLayout2.xml"/><Relationship Id="rId4" Type="http://schemas.openxmlformats.org/officeDocument/2006/relationships/hyperlink" Target="https://www.safeguardingsheffieldchildren.org/scsp/processes/early-help-thresholds-of-need"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mailto:EarlyHelpAssessment@sheffield.gov.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6D9A2-B4E7-318F-7438-BD849488AD7B}"/>
              </a:ext>
            </a:extLst>
          </p:cNvPr>
          <p:cNvSpPr txBox="1">
            <a:spLocks noGrp="1"/>
          </p:cNvSpPr>
          <p:nvPr>
            <p:ph type="ctrTitle"/>
          </p:nvPr>
        </p:nvSpPr>
        <p:spPr>
          <a:xfrm>
            <a:off x="1524003" y="2432806"/>
            <a:ext cx="9144000" cy="4127382"/>
          </a:xfrm>
        </p:spPr>
        <p:txBody>
          <a:bodyPr/>
          <a:lstStyle/>
          <a:p>
            <a:pPr lvl="0"/>
            <a:br>
              <a:rPr lang="en-US" sz="4400" b="1">
                <a:solidFill>
                  <a:srgbClr val="4472C4"/>
                </a:solidFill>
                <a:latin typeface="Arial" pitchFamily="34"/>
                <a:cs typeface="Arial" pitchFamily="34"/>
              </a:rPr>
            </a:br>
            <a:br>
              <a:rPr lang="en-US" sz="4400" b="1">
                <a:solidFill>
                  <a:srgbClr val="4472C4"/>
                </a:solidFill>
                <a:latin typeface="Arial" pitchFamily="34"/>
                <a:cs typeface="Arial" pitchFamily="34"/>
              </a:rPr>
            </a:br>
            <a:br>
              <a:rPr lang="en-US" sz="4400" b="1">
                <a:solidFill>
                  <a:srgbClr val="4472C4"/>
                </a:solidFill>
                <a:latin typeface="Arial" pitchFamily="34"/>
                <a:cs typeface="Arial" pitchFamily="34"/>
              </a:rPr>
            </a:br>
            <a:br>
              <a:rPr lang="en-US" sz="4400" b="1">
                <a:solidFill>
                  <a:srgbClr val="4472C4"/>
                </a:solidFill>
                <a:latin typeface="Arial" pitchFamily="34"/>
                <a:cs typeface="Arial" pitchFamily="34"/>
              </a:rPr>
            </a:br>
            <a:br>
              <a:rPr lang="en-US" sz="4400" b="1">
                <a:solidFill>
                  <a:srgbClr val="4472C4"/>
                </a:solidFill>
                <a:latin typeface="Arial" pitchFamily="34"/>
                <a:cs typeface="Arial" pitchFamily="34"/>
              </a:rPr>
            </a:br>
            <a:r>
              <a:rPr lang="en-US" sz="4400" b="1">
                <a:solidFill>
                  <a:srgbClr val="4472C4"/>
                </a:solidFill>
                <a:latin typeface="Arial" pitchFamily="34"/>
                <a:cs typeface="Arial" pitchFamily="34"/>
              </a:rPr>
              <a:t>Briefing for SENCOs - </a:t>
            </a:r>
            <a:br>
              <a:rPr lang="en-US" sz="4400" b="1">
                <a:solidFill>
                  <a:srgbClr val="4472C4"/>
                </a:solidFill>
                <a:latin typeface="Arial" pitchFamily="34"/>
                <a:cs typeface="Arial" pitchFamily="34"/>
              </a:rPr>
            </a:br>
            <a:r>
              <a:rPr lang="en-US" sz="4400" b="1">
                <a:solidFill>
                  <a:srgbClr val="4472C4"/>
                </a:solidFill>
                <a:latin typeface="Arial" pitchFamily="34"/>
                <a:cs typeface="Arial" pitchFamily="34"/>
              </a:rPr>
              <a:t>Sheffield Early Help Assessment form </a:t>
            </a:r>
            <a:br>
              <a:rPr lang="en-US" sz="4400" b="1">
                <a:solidFill>
                  <a:srgbClr val="4472C4"/>
                </a:solidFill>
                <a:latin typeface="Arial" pitchFamily="34"/>
                <a:cs typeface="Arial" pitchFamily="34"/>
              </a:rPr>
            </a:br>
            <a:br>
              <a:rPr lang="en-US" sz="4400" b="1">
                <a:solidFill>
                  <a:srgbClr val="4472C4"/>
                </a:solidFill>
                <a:latin typeface="Arial" pitchFamily="34"/>
                <a:cs typeface="Arial" pitchFamily="34"/>
              </a:rPr>
            </a:br>
            <a:r>
              <a:rPr lang="en-US" sz="4400" b="1">
                <a:solidFill>
                  <a:srgbClr val="4472C4"/>
                </a:solidFill>
                <a:latin typeface="Arial" pitchFamily="34"/>
                <a:cs typeface="Arial" pitchFamily="34"/>
              </a:rPr>
              <a:t>How the updated EH assessment form is now combined with the Extended Support Plan. </a:t>
            </a:r>
            <a:br>
              <a:rPr lang="en-US" sz="3500"/>
            </a:br>
            <a:endParaRPr lang="en-GB" sz="4400"/>
          </a:p>
        </p:txBody>
      </p:sp>
      <p:sp>
        <p:nvSpPr>
          <p:cNvPr id="3" name="Subtitle 2">
            <a:extLst>
              <a:ext uri="{FF2B5EF4-FFF2-40B4-BE49-F238E27FC236}">
                <a16:creationId xmlns:a16="http://schemas.microsoft.com/office/drawing/2014/main" id="{A54D484F-930F-97C5-2C72-AAE0F60FBB04}"/>
              </a:ext>
            </a:extLst>
          </p:cNvPr>
          <p:cNvSpPr txBox="1">
            <a:spLocks noGrp="1"/>
          </p:cNvSpPr>
          <p:nvPr>
            <p:ph type="subTitle" idx="1"/>
          </p:nvPr>
        </p:nvSpPr>
        <p:spPr>
          <a:xfrm>
            <a:off x="1524003" y="6040069"/>
            <a:ext cx="9144000" cy="520119"/>
          </a:xfrm>
        </p:spPr>
        <p:txBody>
          <a:bodyPr/>
          <a:lstStyle/>
          <a:p>
            <a:pPr lvl="0"/>
            <a:r>
              <a:rPr lang="en-US" sz="1600">
                <a:solidFill>
                  <a:srgbClr val="1155CC"/>
                </a:solidFill>
                <a:latin typeface="Arial" pitchFamily="34"/>
                <a:cs typeface="Arial" pitchFamily="34"/>
                <a:hlinkClick r:id="rId2"/>
              </a:rPr>
              <a:t>https://www.youtube.com/watch?v=S4m9sa1hZgg</a:t>
            </a:r>
            <a:endParaRPr lang="en-GB" sz="1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5A23B-BFCD-240D-12F4-4824AE49B015}"/>
              </a:ext>
            </a:extLst>
          </p:cNvPr>
          <p:cNvSpPr txBox="1">
            <a:spLocks noGrp="1"/>
          </p:cNvSpPr>
          <p:nvPr>
            <p:ph type="title"/>
          </p:nvPr>
        </p:nvSpPr>
        <p:spPr>
          <a:xfrm>
            <a:off x="236134" y="365129"/>
            <a:ext cx="6675193" cy="1325559"/>
          </a:xfrm>
        </p:spPr>
        <p:txBody>
          <a:bodyPr/>
          <a:lstStyle/>
          <a:p>
            <a:pPr lvl="0"/>
            <a:r>
              <a:rPr lang="en-GB"/>
              <a:t>How should it be completed</a:t>
            </a:r>
          </a:p>
        </p:txBody>
      </p:sp>
      <p:sp>
        <p:nvSpPr>
          <p:cNvPr id="3" name="Content Placeholder 2">
            <a:extLst>
              <a:ext uri="{FF2B5EF4-FFF2-40B4-BE49-F238E27FC236}">
                <a16:creationId xmlns:a16="http://schemas.microsoft.com/office/drawing/2014/main" id="{74F708D2-793E-6D83-E5FB-79C75BDF791E}"/>
              </a:ext>
            </a:extLst>
          </p:cNvPr>
          <p:cNvSpPr txBox="1">
            <a:spLocks noGrp="1"/>
          </p:cNvSpPr>
          <p:nvPr>
            <p:ph idx="1"/>
          </p:nvPr>
        </p:nvSpPr>
        <p:spPr>
          <a:xfrm>
            <a:off x="838203" y="1825627"/>
            <a:ext cx="5393359" cy="4351336"/>
          </a:xfrm>
        </p:spPr>
        <p:txBody>
          <a:bodyPr/>
          <a:lstStyle/>
          <a:p>
            <a:pPr lvl="0"/>
            <a:r>
              <a:rPr lang="en-GB" sz="2000"/>
              <a:t>If you are working with a child, young person or family and you feel that they need additional support, then you are encouraged to work with the family to discuss their strengths and needs and to capture this in the Early Help Assessment form. </a:t>
            </a:r>
          </a:p>
          <a:p>
            <a:pPr lvl="0"/>
            <a:r>
              <a:rPr lang="en-GB" sz="2000"/>
              <a:t>If the child or young person also has special educational needs or disabilities then the bolt-on extended support plan should also be completed.</a:t>
            </a:r>
          </a:p>
          <a:p>
            <a:pPr lvl="0"/>
            <a:r>
              <a:rPr lang="en-GB" sz="2000"/>
              <a:t>You may feel that a Team Around the Family meeting would be helpful to discuss the strengths &amp; needs, and gain the information needed to complete the assessment.</a:t>
            </a:r>
          </a:p>
          <a:p>
            <a:pPr lvl="0"/>
            <a:endParaRPr lang="en-GB" sz="2000"/>
          </a:p>
          <a:p>
            <a:pPr lvl="0"/>
            <a:endParaRPr lang="en-GB" sz="2000"/>
          </a:p>
        </p:txBody>
      </p:sp>
      <p:pic>
        <p:nvPicPr>
          <p:cNvPr id="4" name="Picture 4" descr="Business meeting illustration">
            <a:extLst>
              <a:ext uri="{FF2B5EF4-FFF2-40B4-BE49-F238E27FC236}">
                <a16:creationId xmlns:a16="http://schemas.microsoft.com/office/drawing/2014/main" id="{FEABB4AE-AD2A-49A4-D118-F32A3A253450}"/>
              </a:ext>
            </a:extLst>
          </p:cNvPr>
          <p:cNvPicPr>
            <a:picLocks noChangeAspect="1"/>
          </p:cNvPicPr>
          <p:nvPr/>
        </p:nvPicPr>
        <p:blipFill>
          <a:blip r:embed="rId2"/>
          <a:stretch>
            <a:fillRect/>
          </a:stretch>
        </p:blipFill>
        <p:spPr>
          <a:xfrm>
            <a:off x="8919853" y="955730"/>
            <a:ext cx="2134337" cy="2789980"/>
          </a:xfrm>
          <a:prstGeom prst="rect">
            <a:avLst/>
          </a:prstGeom>
          <a:noFill/>
          <a:ln cap="flat">
            <a:noFill/>
          </a:ln>
        </p:spPr>
      </p:pic>
      <p:pic>
        <p:nvPicPr>
          <p:cNvPr id="5" name="Graphic 6" descr="Document">
            <a:extLst>
              <a:ext uri="{FF2B5EF4-FFF2-40B4-BE49-F238E27FC236}">
                <a16:creationId xmlns:a16="http://schemas.microsoft.com/office/drawing/2014/main" id="{9C403ECB-3741-2FFB-4F9F-338ED7E9FF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11327" y="4626196"/>
            <a:ext cx="2066059" cy="2066059"/>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advTm="33744"/>
    </mc:Choice>
    <mc:Fallback>
      <p:transition spd="slow" advTm="3374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22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5853F-2DFD-6142-E6ED-7AFB12E61BCB}"/>
              </a:ext>
            </a:extLst>
          </p:cNvPr>
          <p:cNvSpPr txBox="1">
            <a:spLocks noGrp="1"/>
          </p:cNvSpPr>
          <p:nvPr>
            <p:ph type="title"/>
          </p:nvPr>
        </p:nvSpPr>
        <p:spPr/>
        <p:txBody>
          <a:bodyPr/>
          <a:lstStyle/>
          <a:p>
            <a:pPr lvl="0"/>
            <a:r>
              <a:rPr lang="en-GB"/>
              <a:t>What to do with the completed assessment</a:t>
            </a:r>
          </a:p>
        </p:txBody>
      </p:sp>
      <p:pic>
        <p:nvPicPr>
          <p:cNvPr id="3" name="Content Placeholder 3" descr="A diagram of multi-agency partners&#10;&#10;Description automatically generated">
            <a:extLst>
              <a:ext uri="{FF2B5EF4-FFF2-40B4-BE49-F238E27FC236}">
                <a16:creationId xmlns:a16="http://schemas.microsoft.com/office/drawing/2014/main" id="{3ADBDDB0-34A1-7F3E-301E-CCE6692EFB99}"/>
              </a:ext>
            </a:extLst>
          </p:cNvPr>
          <p:cNvPicPr>
            <a:picLocks noGrp="1" noChangeAspect="1"/>
          </p:cNvPicPr>
          <p:nvPr>
            <p:ph idx="1"/>
          </p:nvPr>
        </p:nvPicPr>
        <p:blipFill>
          <a:blip r:embed="rId2"/>
          <a:stretch>
            <a:fillRect/>
          </a:stretch>
        </p:blipFill>
        <p:spPr>
          <a:xfrm>
            <a:off x="1802520" y="1292220"/>
            <a:ext cx="7820625" cy="3919529"/>
          </a:xfrm>
        </p:spPr>
      </p:pic>
      <p:sp>
        <p:nvSpPr>
          <p:cNvPr id="4" name="TextBox 4">
            <a:extLst>
              <a:ext uri="{FF2B5EF4-FFF2-40B4-BE49-F238E27FC236}">
                <a16:creationId xmlns:a16="http://schemas.microsoft.com/office/drawing/2014/main" id="{028CA6ED-7B66-CCCF-78A5-99CA54B5A63D}"/>
              </a:ext>
            </a:extLst>
          </p:cNvPr>
          <p:cNvSpPr txBox="1"/>
          <p:nvPr/>
        </p:nvSpPr>
        <p:spPr>
          <a:xfrm>
            <a:off x="533396" y="5507906"/>
            <a:ext cx="10365766" cy="1538880"/>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a:solidFill>
                  <a:srgbClr val="000000"/>
                </a:solidFill>
                <a:uFillTx/>
                <a:latin typeface="Calibri" pitchFamily="34"/>
                <a:ea typeface="Calibri" pitchFamily="34"/>
                <a:cs typeface="Times New Roman" pitchFamily="18"/>
              </a:rPr>
              <a:t>Your next steps will depend on the level of need of the child/family.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Calibri" pitchFamily="34"/>
                <a:ea typeface="Calibri" pitchFamily="34"/>
                <a:cs typeface="Times New Roman" pitchFamily="18"/>
              </a:rPr>
              <a:t>The full Threshold of Need guidance and a short training video are available via the SCSP website: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sng" strike="noStrike" kern="1200" cap="none" spc="0" baseline="0">
                <a:solidFill>
                  <a:srgbClr val="0563C1"/>
                </a:solidFill>
                <a:uFillTx/>
                <a:latin typeface="Calibri" pitchFamily="34"/>
                <a:ea typeface="Times New Roman" pitchFamily="18"/>
                <a:hlinkClick r:id="rId3"/>
              </a:rPr>
              <a:t>Sheffield Children Safeguarding Partnership - Early Help, Thresholds of Need &amp; FCAF (safeguardingsheffieldchildren.org)</a:t>
            </a:r>
            <a:endParaRPr lang="en-GB" sz="1800" b="0" i="0" u="none" strike="noStrike" kern="1200" cap="none" spc="0" baseline="0">
              <a:solidFill>
                <a:srgbClr val="000000"/>
              </a:solidFill>
              <a:uFillTx/>
              <a:latin typeface="Calibri" pitchFamily="34"/>
              <a:ea typeface="Calibri" pitchFamily="34"/>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advTm="47951"/>
    </mc:Choice>
    <mc:Fallback>
      <p:transition spd="slow" advTm="4795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22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38E16-880D-D3BF-DF41-CDA13D3EFFD3}"/>
              </a:ext>
            </a:extLst>
          </p:cNvPr>
          <p:cNvSpPr txBox="1">
            <a:spLocks noGrp="1"/>
          </p:cNvSpPr>
          <p:nvPr>
            <p:ph type="title"/>
          </p:nvPr>
        </p:nvSpPr>
        <p:spPr>
          <a:xfrm>
            <a:off x="329092" y="365119"/>
            <a:ext cx="10515600" cy="1325559"/>
          </a:xfrm>
        </p:spPr>
        <p:txBody>
          <a:bodyPr/>
          <a:lstStyle/>
          <a:p>
            <a:pPr lvl="0"/>
            <a:r>
              <a:rPr lang="en-GB"/>
              <a:t>Next steps…</a:t>
            </a:r>
          </a:p>
        </p:txBody>
      </p:sp>
      <p:sp>
        <p:nvSpPr>
          <p:cNvPr id="3" name="Content Placeholder 2">
            <a:extLst>
              <a:ext uri="{FF2B5EF4-FFF2-40B4-BE49-F238E27FC236}">
                <a16:creationId xmlns:a16="http://schemas.microsoft.com/office/drawing/2014/main" id="{44656854-504E-C5EE-CA0F-8B9F9F4F4271}"/>
              </a:ext>
            </a:extLst>
          </p:cNvPr>
          <p:cNvSpPr txBox="1">
            <a:spLocks noGrp="1"/>
          </p:cNvSpPr>
          <p:nvPr>
            <p:ph idx="1"/>
          </p:nvPr>
        </p:nvSpPr>
        <p:spPr>
          <a:xfrm>
            <a:off x="329092" y="1825627"/>
            <a:ext cx="11753313" cy="4903945"/>
          </a:xfrm>
        </p:spPr>
        <p:txBody>
          <a:bodyPr/>
          <a:lstStyle/>
          <a:p>
            <a:pPr marL="0" lvl="0" indent="0">
              <a:lnSpc>
                <a:spcPct val="87000"/>
              </a:lnSpc>
              <a:spcAft>
                <a:spcPts val="800"/>
              </a:spcAft>
              <a:buNone/>
              <a:tabLst>
                <a:tab pos="895353" algn="l"/>
              </a:tabLst>
            </a:pPr>
            <a:r>
              <a:rPr lang="en-GB" sz="1400" b="1">
                <a:latin typeface="Calibri" pitchFamily="34"/>
                <a:cs typeface="Times New Roman" pitchFamily="18"/>
              </a:rPr>
              <a:t>Level 1: Universal Services</a:t>
            </a:r>
            <a:endParaRPr lang="en-GB" sz="1400">
              <a:latin typeface="Calibri" pitchFamily="34"/>
              <a:cs typeface="Times New Roman" pitchFamily="18"/>
            </a:endParaRPr>
          </a:p>
          <a:p>
            <a:pPr lvl="0">
              <a:lnSpc>
                <a:spcPct val="87000"/>
              </a:lnSpc>
              <a:spcAft>
                <a:spcPts val="800"/>
              </a:spcAft>
              <a:tabLst>
                <a:tab pos="895353" algn="l"/>
              </a:tabLst>
            </a:pPr>
            <a:r>
              <a:rPr lang="en-GB" sz="1400">
                <a:latin typeface="Calibri" pitchFamily="34"/>
                <a:cs typeface="Times New Roman" pitchFamily="18"/>
              </a:rPr>
              <a:t>It may be that having completed the assessment you have established with the family that any additional support needs they have can be met by the agencies already involved with the family. In which case, you may feel that holding a review meeting with the family or Team Around the Family meeting in a few weeks time would be helpful.</a:t>
            </a:r>
          </a:p>
          <a:p>
            <a:pPr marL="0" lvl="0" indent="0">
              <a:lnSpc>
                <a:spcPct val="87000"/>
              </a:lnSpc>
              <a:spcAft>
                <a:spcPts val="800"/>
              </a:spcAft>
              <a:buNone/>
              <a:tabLst>
                <a:tab pos="895353" algn="l"/>
              </a:tabLst>
            </a:pPr>
            <a:r>
              <a:rPr lang="en-GB" sz="1400" b="1">
                <a:latin typeface="Calibri" pitchFamily="34"/>
                <a:cs typeface="Times New Roman" pitchFamily="18"/>
              </a:rPr>
              <a:t>Level 2: Getting Help</a:t>
            </a:r>
            <a:endParaRPr lang="en-GB" sz="1400">
              <a:latin typeface="Calibri" pitchFamily="34"/>
              <a:cs typeface="Times New Roman" pitchFamily="18"/>
            </a:endParaRPr>
          </a:p>
          <a:p>
            <a:pPr lvl="0">
              <a:lnSpc>
                <a:spcPct val="87000"/>
              </a:lnSpc>
              <a:spcAft>
                <a:spcPts val="800"/>
              </a:spcAft>
              <a:tabLst>
                <a:tab pos="895353" algn="l"/>
              </a:tabLst>
            </a:pPr>
            <a:r>
              <a:rPr lang="en-GB" sz="1400">
                <a:latin typeface="Calibri" pitchFamily="34"/>
                <a:cs typeface="Times New Roman" pitchFamily="18"/>
              </a:rPr>
              <a:t>If the assessment process has established some emerging needs then you may find the additional service that can supplement the existing professional support network by looking at the Sheffield Directory </a:t>
            </a:r>
            <a:r>
              <a:rPr lang="en-GB" sz="1400" u="sng">
                <a:solidFill>
                  <a:srgbClr val="0000FF"/>
                </a:solidFill>
                <a:latin typeface="Calibri" pitchFamily="34"/>
                <a:cs typeface="Times New Roman" pitchFamily="18"/>
                <a:hlinkClick r:id="rId2"/>
              </a:rPr>
              <a:t>Home Page | Sheffield (sheffielddirectory.org.uk)</a:t>
            </a:r>
            <a:endParaRPr lang="en-GB" sz="1400">
              <a:latin typeface="Calibri" pitchFamily="34"/>
              <a:cs typeface="Times New Roman" pitchFamily="18"/>
            </a:endParaRPr>
          </a:p>
          <a:p>
            <a:pPr marL="0" lvl="0" indent="0">
              <a:lnSpc>
                <a:spcPct val="87000"/>
              </a:lnSpc>
              <a:spcAft>
                <a:spcPts val="800"/>
              </a:spcAft>
              <a:buNone/>
              <a:tabLst>
                <a:tab pos="895353" algn="l"/>
              </a:tabLst>
            </a:pPr>
            <a:r>
              <a:rPr lang="en-GB" sz="1400" b="1">
                <a:latin typeface="Calibri" pitchFamily="34"/>
                <a:cs typeface="Times New Roman" pitchFamily="18"/>
              </a:rPr>
              <a:t>Level 3: Targeted Support</a:t>
            </a:r>
            <a:endParaRPr lang="en-GB" sz="1400">
              <a:latin typeface="Calibri" pitchFamily="34"/>
              <a:cs typeface="Times New Roman" pitchFamily="18"/>
            </a:endParaRPr>
          </a:p>
          <a:p>
            <a:pPr lvl="0">
              <a:lnSpc>
                <a:spcPct val="87000"/>
              </a:lnSpc>
              <a:spcAft>
                <a:spcPts val="800"/>
              </a:spcAft>
              <a:tabLst>
                <a:tab pos="895353" algn="l"/>
              </a:tabLst>
            </a:pPr>
            <a:r>
              <a:rPr lang="en-GB" sz="1400">
                <a:latin typeface="Calibri" pitchFamily="34"/>
                <a:cs typeface="Times New Roman" pitchFamily="18"/>
              </a:rPr>
              <a:t>If the assessment has revealed multiple complex issues then it is likely that a targeted Early Help support service will be needed. Discuss and gain consent from the family to send your assessment to </a:t>
            </a:r>
            <a:r>
              <a:rPr lang="en-GB" sz="1400" u="sng">
                <a:solidFill>
                  <a:srgbClr val="0000FF"/>
                </a:solidFill>
                <a:latin typeface="Calibri" pitchFamily="34"/>
                <a:cs typeface="Times New Roman" pitchFamily="18"/>
                <a:hlinkClick r:id="rId3"/>
              </a:rPr>
              <a:t>EarlyHelpAssessment@sheffield.gov.uk</a:t>
            </a:r>
            <a:r>
              <a:rPr lang="en-GB" sz="1400" u="sng">
                <a:solidFill>
                  <a:srgbClr val="0000FF"/>
                </a:solidFill>
                <a:latin typeface="Calibri" pitchFamily="34"/>
                <a:cs typeface="Times New Roman" pitchFamily="18"/>
              </a:rPr>
              <a:t> </a:t>
            </a:r>
            <a:r>
              <a:rPr lang="en-GB" sz="1400">
                <a:latin typeface="Calibri" pitchFamily="34"/>
                <a:cs typeface="Times New Roman" pitchFamily="18"/>
              </a:rPr>
              <a:t>and an Early Help specialist practitioner will recommend the right Early Help service to meet the needs of the family, in liaison with the family’s chosen support network and the professional support network.</a:t>
            </a:r>
          </a:p>
          <a:p>
            <a:pPr marL="0" lvl="0" indent="0">
              <a:lnSpc>
                <a:spcPct val="87000"/>
              </a:lnSpc>
              <a:spcAft>
                <a:spcPts val="800"/>
              </a:spcAft>
              <a:buNone/>
              <a:tabLst>
                <a:tab pos="895353" algn="l"/>
              </a:tabLst>
            </a:pPr>
            <a:r>
              <a:rPr lang="en-GB" sz="1400" b="1">
                <a:latin typeface="Calibri" pitchFamily="34"/>
                <a:cs typeface="Times New Roman" pitchFamily="18"/>
              </a:rPr>
              <a:t>Level 4: Statutory &amp; Complex</a:t>
            </a:r>
            <a:endParaRPr lang="en-GB" sz="1400">
              <a:latin typeface="Calibri" pitchFamily="34"/>
              <a:cs typeface="Times New Roman" pitchFamily="18"/>
            </a:endParaRPr>
          </a:p>
          <a:p>
            <a:pPr lvl="0">
              <a:lnSpc>
                <a:spcPct val="87000"/>
              </a:lnSpc>
              <a:spcAft>
                <a:spcPts val="800"/>
              </a:spcAft>
              <a:tabLst>
                <a:tab pos="895353" algn="l"/>
              </a:tabLst>
            </a:pPr>
            <a:r>
              <a:rPr lang="en-GB" sz="1400">
                <a:latin typeface="Calibri" pitchFamily="34"/>
                <a:cs typeface="Times New Roman" pitchFamily="18"/>
              </a:rPr>
              <a:t>If the assessment has made you concerned that a child is at risk of significant harm then you need to follow your agency’s safeguarding procedures. </a:t>
            </a:r>
          </a:p>
          <a:p>
            <a:pPr marL="0" lvl="0" indent="0" algn="ctr">
              <a:lnSpc>
                <a:spcPct val="87000"/>
              </a:lnSpc>
              <a:spcAft>
                <a:spcPts val="800"/>
              </a:spcAft>
              <a:buNone/>
              <a:tabLst>
                <a:tab pos="895353" algn="l"/>
              </a:tabLst>
            </a:pPr>
            <a:r>
              <a:rPr lang="en-GB" sz="1400" b="1" i="1">
                <a:latin typeface="Calibri" pitchFamily="34"/>
                <a:cs typeface="Times New Roman" pitchFamily="18"/>
              </a:rPr>
              <a:t>Additional information at </a:t>
            </a:r>
            <a:r>
              <a:rPr lang="en-GB" sz="1400" u="sng">
                <a:solidFill>
                  <a:srgbClr val="0000FF"/>
                </a:solidFill>
                <a:latin typeface="Calibri" pitchFamily="34"/>
                <a:cs typeface="Times New Roman" pitchFamily="18"/>
                <a:hlinkClick r:id="rId4"/>
              </a:rPr>
              <a:t>Sheffield Children Safeguarding Partnership - (safeguardingsheffieldchildren.org)</a:t>
            </a:r>
            <a:endParaRPr lang="en-GB" sz="1400">
              <a:latin typeface="Calibri" pitchFamily="34"/>
              <a:cs typeface="Times New Roman" pitchFamily="18"/>
            </a:endParaRPr>
          </a:p>
          <a:p>
            <a:pPr lvl="0">
              <a:lnSpc>
                <a:spcPct val="70000"/>
              </a:lnSpc>
            </a:pPr>
            <a:endParaRPr lang="en-GB" sz="1500"/>
          </a:p>
        </p:txBody>
      </p:sp>
      <p:pic>
        <p:nvPicPr>
          <p:cNvPr id="4" name="Content Placeholder 3" descr="A diagram of multi-agency partners&#10;&#10;Description automatically generated">
            <a:extLst>
              <a:ext uri="{FF2B5EF4-FFF2-40B4-BE49-F238E27FC236}">
                <a16:creationId xmlns:a16="http://schemas.microsoft.com/office/drawing/2014/main" id="{5C7C8CE1-2515-CC79-C8DE-25A04863587E}"/>
              </a:ext>
            </a:extLst>
          </p:cNvPr>
          <p:cNvPicPr>
            <a:picLocks noGrp="1" noChangeAspect="1"/>
          </p:cNvPicPr>
          <p:nvPr>
            <p:ph type="pic" idx="4294967295"/>
          </p:nvPr>
        </p:nvPicPr>
        <p:blipFill>
          <a:blip r:embed="rId5"/>
          <a:stretch>
            <a:fillRect/>
          </a:stretch>
        </p:blipFill>
        <p:spPr>
          <a:xfrm>
            <a:off x="7941911" y="45345"/>
            <a:ext cx="3920992" cy="1965118"/>
          </a:xfrm>
        </p:spPr>
      </p:pic>
    </p:spTree>
  </p:cSld>
  <p:clrMapOvr>
    <a:masterClrMapping/>
  </p:clrMapOvr>
  <mc:AlternateContent xmlns:mc="http://schemas.openxmlformats.org/markup-compatibility/2006">
    <mc:Choice xmlns:p14="http://schemas.microsoft.com/office/powerpoint/2010/main" Requires="p14">
      <p:transition spd="slow" p14:dur="2000" advTm="91519"/>
    </mc:Choice>
    <mc:Fallback>
      <p:transition spd="slow" advTm="9151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0174C-42C7-DA1D-BB8C-036EE2CA05AE}"/>
              </a:ext>
            </a:extLst>
          </p:cNvPr>
          <p:cNvSpPr txBox="1">
            <a:spLocks noGrp="1"/>
          </p:cNvSpPr>
          <p:nvPr>
            <p:ph type="title"/>
          </p:nvPr>
        </p:nvSpPr>
        <p:spPr/>
        <p:txBody>
          <a:bodyPr/>
          <a:lstStyle/>
          <a:p>
            <a:pPr lvl="0"/>
            <a:r>
              <a:rPr lang="en-GB"/>
              <a:t>EXSP ‘bolt on’</a:t>
            </a:r>
          </a:p>
        </p:txBody>
      </p:sp>
      <p:sp>
        <p:nvSpPr>
          <p:cNvPr id="3" name="Rectangle 1">
            <a:extLst>
              <a:ext uri="{FF2B5EF4-FFF2-40B4-BE49-F238E27FC236}">
                <a16:creationId xmlns:a16="http://schemas.microsoft.com/office/drawing/2014/main" id="{D0E53071-1BC8-7523-2524-EAAE00FE47E0}"/>
              </a:ext>
            </a:extLst>
          </p:cNvPr>
          <p:cNvSpPr txBox="1">
            <a:spLocks noGrp="1"/>
          </p:cNvSpPr>
          <p:nvPr>
            <p:ph idx="1"/>
          </p:nvPr>
        </p:nvSpPr>
        <p:spPr>
          <a:xfrm>
            <a:off x="559841" y="1690689"/>
            <a:ext cx="10941463" cy="2092878"/>
          </a:xfrm>
          <a:solidFill>
            <a:srgbClr val="FFFFFF"/>
          </a:solidFill>
        </p:spPr>
        <p:txBody>
          <a:bodyPr anchor="ctr">
            <a:spAutoFit/>
          </a:bodyPr>
          <a:lstStyle/>
          <a:p>
            <a:pPr marL="0" lvl="0" indent="0" hangingPunct="0">
              <a:lnSpc>
                <a:spcPct val="100000"/>
              </a:lnSpc>
              <a:spcBef>
                <a:spcPts val="0"/>
              </a:spcBef>
              <a:buNone/>
            </a:pPr>
            <a:r>
              <a:rPr lang="en-US" sz="1800" b="1">
                <a:solidFill>
                  <a:srgbClr val="222222"/>
                </a:solidFill>
                <a:latin typeface="Arial" pitchFamily="34"/>
                <a:cs typeface="Arial" pitchFamily="34"/>
              </a:rPr>
              <a:t> </a:t>
            </a:r>
            <a:endParaRPr lang="en-US" sz="1800">
              <a:latin typeface="Arial" pitchFamily="34"/>
            </a:endParaRPr>
          </a:p>
          <a:p>
            <a:pPr marL="0" lvl="0" indent="0" hangingPunct="0">
              <a:lnSpc>
                <a:spcPct val="100000"/>
              </a:lnSpc>
              <a:spcBef>
                <a:spcPts val="0"/>
              </a:spcBef>
              <a:buNone/>
            </a:pPr>
            <a:r>
              <a:rPr lang="en-US" sz="1800" b="1">
                <a:solidFill>
                  <a:srgbClr val="222222"/>
                </a:solidFill>
                <a:latin typeface="Arial" pitchFamily="34"/>
                <a:cs typeface="Arial" pitchFamily="34"/>
              </a:rPr>
              <a:t> </a:t>
            </a:r>
            <a:endParaRPr lang="en-US" sz="1800">
              <a:latin typeface="Arial" pitchFamily="34"/>
            </a:endParaRPr>
          </a:p>
          <a:p>
            <a:pPr marL="0" lvl="0" indent="0" hangingPunct="0">
              <a:lnSpc>
                <a:spcPct val="100000"/>
              </a:lnSpc>
              <a:spcBef>
                <a:spcPts val="0"/>
              </a:spcBef>
              <a:buNone/>
            </a:pPr>
            <a:r>
              <a:rPr lang="en-US" sz="1400" b="1">
                <a:solidFill>
                  <a:srgbClr val="222222"/>
                </a:solidFill>
                <a:latin typeface="Arial" pitchFamily="34"/>
                <a:cs typeface="Arial" pitchFamily="34"/>
              </a:rPr>
              <a:t>The SEND Graduated Response will also build on the Early Help Assessment</a:t>
            </a:r>
            <a:endParaRPr lang="en-US" sz="800">
              <a:latin typeface="Arial" pitchFamily="34"/>
            </a:endParaRPr>
          </a:p>
          <a:p>
            <a:pPr marL="0" lvl="0" indent="0" hangingPunct="0">
              <a:lnSpc>
                <a:spcPct val="100000"/>
              </a:lnSpc>
              <a:spcBef>
                <a:spcPts val="0"/>
              </a:spcBef>
            </a:pPr>
            <a:r>
              <a:rPr lang="en-US" sz="1100">
                <a:solidFill>
                  <a:srgbClr val="222222"/>
                </a:solidFill>
                <a:latin typeface="Arial" pitchFamily="34"/>
                <a:cs typeface="Arial" pitchFamily="34"/>
              </a:rPr>
              <a:t>The SEND Graduated Response is also evolving to incorporate the Early Help Assessment.</a:t>
            </a:r>
            <a:endParaRPr lang="en-US" sz="1200">
              <a:solidFill>
                <a:srgbClr val="222222"/>
              </a:solidFill>
              <a:latin typeface="Times New Roman" pitchFamily="18"/>
              <a:cs typeface="Times New Roman" pitchFamily="18"/>
            </a:endParaRPr>
          </a:p>
          <a:p>
            <a:pPr marL="0" lvl="0" indent="0" hangingPunct="0">
              <a:lnSpc>
                <a:spcPct val="100000"/>
              </a:lnSpc>
              <a:spcBef>
                <a:spcPts val="0"/>
              </a:spcBef>
            </a:pPr>
            <a:r>
              <a:rPr lang="en-US" sz="1100">
                <a:solidFill>
                  <a:srgbClr val="222222"/>
                </a:solidFill>
                <a:latin typeface="Arial" pitchFamily="34"/>
                <a:cs typeface="Arial" pitchFamily="34"/>
              </a:rPr>
              <a:t>The Early Help SEND Assessment form can be a two-part document, with Part 1 being the new Early Help Assessment and Part 2 being the essential additional elements of the Extended Support plan. These can be used separately by staff in school or the combined EXSP form used, as appropriate for the young person. </a:t>
            </a:r>
            <a:endParaRPr lang="en-US" sz="1200">
              <a:solidFill>
                <a:srgbClr val="222222"/>
              </a:solidFill>
              <a:latin typeface="Times New Roman" pitchFamily="18"/>
              <a:cs typeface="Times New Roman" pitchFamily="18"/>
            </a:endParaRPr>
          </a:p>
          <a:p>
            <a:pPr marL="0" lvl="0" indent="0" hangingPunct="0">
              <a:lnSpc>
                <a:spcPct val="100000"/>
              </a:lnSpc>
              <a:spcBef>
                <a:spcPts val="0"/>
              </a:spcBef>
            </a:pPr>
            <a:r>
              <a:rPr lang="en-US" sz="1100">
                <a:solidFill>
                  <a:srgbClr val="222222"/>
                </a:solidFill>
                <a:latin typeface="Arial" pitchFamily="34"/>
                <a:cs typeface="Arial" pitchFamily="34"/>
              </a:rPr>
              <a:t>Citywide SENCOs will be in touch with training dates and coaching sessions for locality SENCOs to support with this transition.</a:t>
            </a:r>
            <a:endParaRPr lang="en-US" sz="800">
              <a:solidFill>
                <a:srgbClr val="222222"/>
              </a:solidFill>
              <a:latin typeface="Arial" pitchFamily="34"/>
              <a:cs typeface="Arial" pitchFamily="34"/>
            </a:endParaRPr>
          </a:p>
          <a:p>
            <a:pPr marL="0" lvl="0" indent="0" hangingPunct="0">
              <a:lnSpc>
                <a:spcPct val="100000"/>
              </a:lnSpc>
              <a:spcBef>
                <a:spcPts val="0"/>
              </a:spcBef>
              <a:buNone/>
            </a:pPr>
            <a:r>
              <a:rPr lang="en-US" sz="1800" b="1">
                <a:solidFill>
                  <a:srgbClr val="222222"/>
                </a:solidFill>
                <a:latin typeface="Arial" pitchFamily="34"/>
                <a:cs typeface="Arial" pitchFamily="34"/>
              </a:rPr>
              <a:t> </a:t>
            </a:r>
            <a:endParaRPr lang="en-US" sz="800">
              <a:solidFill>
                <a:srgbClr val="222222"/>
              </a:solidFill>
              <a:latin typeface="Arial" pitchFamily="34"/>
              <a:cs typeface="Arial" pitchFamily="34"/>
            </a:endParaRPr>
          </a:p>
          <a:p>
            <a:pPr marL="0" lvl="0" indent="0" hangingPunct="0">
              <a:lnSpc>
                <a:spcPct val="100000"/>
              </a:lnSpc>
              <a:spcBef>
                <a:spcPts val="0"/>
              </a:spcBef>
              <a:buNone/>
            </a:pPr>
            <a:endParaRPr lang="en-US" sz="1800">
              <a:latin typeface="Arial" pitchFamily="34"/>
            </a:endParaRPr>
          </a:p>
        </p:txBody>
      </p:sp>
      <p:sp>
        <p:nvSpPr>
          <p:cNvPr id="4" name="TextBox 3">
            <a:extLst>
              <a:ext uri="{FF2B5EF4-FFF2-40B4-BE49-F238E27FC236}">
                <a16:creationId xmlns:a16="http://schemas.microsoft.com/office/drawing/2014/main" id="{CFD750BA-3A4C-69EE-7D3F-BCD0E3CFF65D}"/>
              </a:ext>
            </a:extLst>
          </p:cNvPr>
          <p:cNvSpPr txBox="1"/>
          <p:nvPr/>
        </p:nvSpPr>
        <p:spPr>
          <a:xfrm>
            <a:off x="559841" y="3783567"/>
            <a:ext cx="10656234" cy="175432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The documents will be available on the Learn Sheffield website as follows;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 Early Help Assessment form (part 1)</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 The Support plan ‘bolt on’ section, where the rest of the EXSP needs adding to the EH assessment form.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 The EXSP as a whole document, where appropriate for a young person that would benefit from having the full document completed. This document is not required to be submitted for Early Help support, unless this is felt to be appropriate with the family.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23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10610-104B-F0F2-ED71-BD9363B37326}"/>
              </a:ext>
            </a:extLst>
          </p:cNvPr>
          <p:cNvSpPr txBox="1">
            <a:spLocks noGrp="1"/>
          </p:cNvSpPr>
          <p:nvPr>
            <p:ph type="title"/>
          </p:nvPr>
        </p:nvSpPr>
        <p:spPr/>
        <p:txBody>
          <a:bodyPr/>
          <a:lstStyle/>
          <a:p>
            <a:pPr lvl="0"/>
            <a:r>
              <a:rPr lang="en-GB" sz="4200"/>
              <a:t>Where do the sections from the EXSP sit now? </a:t>
            </a:r>
          </a:p>
        </p:txBody>
      </p:sp>
      <p:graphicFrame>
        <p:nvGraphicFramePr>
          <p:cNvPr id="3" name="Content Placeholder 3">
            <a:extLst>
              <a:ext uri="{FF2B5EF4-FFF2-40B4-BE49-F238E27FC236}">
                <a16:creationId xmlns:a16="http://schemas.microsoft.com/office/drawing/2014/main" id="{3C26D7B7-0CA4-DD83-3A7F-116C601E25E5}"/>
              </a:ext>
            </a:extLst>
          </p:cNvPr>
          <p:cNvGraphicFramePr>
            <a:graphicFrameLocks noGrp="1"/>
          </p:cNvGraphicFramePr>
          <p:nvPr>
            <p:ph idx="1"/>
          </p:nvPr>
        </p:nvGraphicFramePr>
        <p:xfrm>
          <a:off x="838203" y="2231282"/>
          <a:ext cx="10515600" cy="3942481"/>
        </p:xfrm>
        <a:graphic>
          <a:graphicData uri="http://schemas.openxmlformats.org/drawingml/2006/table">
            <a:tbl>
              <a:tblPr firstRow="1" firstCol="1" bandRow="1">
                <a:effectLst/>
              </a:tblPr>
              <a:tblGrid>
                <a:gridCol w="5257800">
                  <a:extLst>
                    <a:ext uri="{9D8B030D-6E8A-4147-A177-3AD203B41FA5}">
                      <a16:colId xmlns:a16="http://schemas.microsoft.com/office/drawing/2014/main" val="2716625035"/>
                    </a:ext>
                  </a:extLst>
                </a:gridCol>
                <a:gridCol w="5257800">
                  <a:extLst>
                    <a:ext uri="{9D8B030D-6E8A-4147-A177-3AD203B41FA5}">
                      <a16:colId xmlns:a16="http://schemas.microsoft.com/office/drawing/2014/main" val="1009804643"/>
                    </a:ext>
                  </a:extLst>
                </a:gridCol>
              </a:tblGrid>
              <a:tr h="311033">
                <a:tc>
                  <a:txBody>
                    <a:bodyPr/>
                    <a:lstStyle/>
                    <a:p>
                      <a:pPr lvl="0" algn="l" fontAlgn="t">
                        <a:lnSpc>
                          <a:spcPct val="107000"/>
                        </a:lnSpc>
                        <a:spcBef>
                          <a:spcPts val="0"/>
                        </a:spcBef>
                        <a:spcAft>
                          <a:spcPts val="800"/>
                        </a:spcAft>
                      </a:pPr>
                      <a:r>
                        <a:rPr lang="en-GB" sz="1600" b="0" i="0" u="none" strike="noStrike" kern="1200">
                          <a:solidFill>
                            <a:srgbClr val="000000"/>
                          </a:solidFill>
                          <a:latin typeface="Calibri" pitchFamily="34"/>
                          <a:ea typeface="Calibri" pitchFamily="34"/>
                          <a:cs typeface="Times New Roman" pitchFamily="18"/>
                        </a:rPr>
                        <a:t>ESXP sections within the ‘Early Help’ form </a:t>
                      </a:r>
                      <a:endParaRPr lang="en-GB" sz="2600" b="0" i="0" u="none" strike="noStrike">
                        <a:latin typeface="Arial" pitchFamily="34"/>
                      </a:endParaRPr>
                    </a:p>
                  </a:txBody>
                  <a:tcPr marL="97465" marR="97465" marT="13533"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6E7"/>
                    </a:solidFill>
                  </a:tcPr>
                </a:tc>
                <a:tc>
                  <a:txBody>
                    <a:bodyPr/>
                    <a:lstStyle/>
                    <a:p>
                      <a:pPr lvl="0" algn="l" fontAlgn="t">
                        <a:lnSpc>
                          <a:spcPct val="107000"/>
                        </a:lnSpc>
                        <a:spcBef>
                          <a:spcPts val="0"/>
                        </a:spcBef>
                        <a:spcAft>
                          <a:spcPts val="800"/>
                        </a:spcAft>
                      </a:pPr>
                      <a:r>
                        <a:rPr lang="en-GB" sz="1600" b="0" i="0" u="none" strike="noStrike" kern="1200">
                          <a:solidFill>
                            <a:srgbClr val="000000"/>
                          </a:solidFill>
                          <a:latin typeface="Calibri" pitchFamily="34"/>
                          <a:ea typeface="Calibri" pitchFamily="34"/>
                          <a:cs typeface="Times New Roman" pitchFamily="18"/>
                        </a:rPr>
                        <a:t>EXSP within the ‘bolt on’ section of the form </a:t>
                      </a:r>
                      <a:endParaRPr lang="en-GB" sz="2600" b="0" i="0" u="none" strike="noStrike">
                        <a:latin typeface="Arial" pitchFamily="34"/>
                      </a:endParaRPr>
                    </a:p>
                  </a:txBody>
                  <a:tcPr marL="97465" marR="97465" marT="13533"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652889857"/>
                  </a:ext>
                </a:extLst>
              </a:tr>
              <a:tr h="3631448">
                <a:tc>
                  <a:txBody>
                    <a:bodyPr/>
                    <a:lstStyle/>
                    <a:p>
                      <a:pPr lvl="0" algn="l" fontAlgn="t">
                        <a:lnSpc>
                          <a:spcPct val="107000"/>
                        </a:lnSpc>
                        <a:spcBef>
                          <a:spcPts val="0"/>
                        </a:spcBef>
                        <a:spcAft>
                          <a:spcPts val="800"/>
                        </a:spcAft>
                      </a:pPr>
                      <a:r>
                        <a:rPr lang="en-GB" sz="1600" b="0" i="0" u="none" strike="noStrike" kern="1200">
                          <a:solidFill>
                            <a:srgbClr val="000000"/>
                          </a:solidFill>
                          <a:latin typeface="Calibri" pitchFamily="34"/>
                          <a:ea typeface="Calibri" pitchFamily="34"/>
                          <a:cs typeface="Times New Roman" pitchFamily="18"/>
                        </a:rPr>
                        <a:t>Information sharing and consent </a:t>
                      </a:r>
                      <a:endParaRPr lang="en-GB" sz="2600" b="0" i="0" u="none" strike="noStrike">
                        <a:latin typeface="Arial" pitchFamily="34"/>
                      </a:endParaRPr>
                    </a:p>
                    <a:p>
                      <a:pPr lvl="0" algn="l" fontAlgn="t">
                        <a:lnSpc>
                          <a:spcPct val="107000"/>
                        </a:lnSpc>
                        <a:spcBef>
                          <a:spcPts val="0"/>
                        </a:spcBef>
                        <a:spcAft>
                          <a:spcPts val="800"/>
                        </a:spcAft>
                      </a:pPr>
                      <a:r>
                        <a:rPr lang="en-GB" sz="1600" b="0" i="0" u="none" strike="noStrike" kern="1200">
                          <a:solidFill>
                            <a:srgbClr val="000000"/>
                          </a:solidFill>
                          <a:latin typeface="Calibri" pitchFamily="34"/>
                          <a:ea typeface="Calibri" pitchFamily="34"/>
                          <a:cs typeface="Times New Roman" pitchFamily="18"/>
                        </a:rPr>
                        <a:t>Information about family members </a:t>
                      </a:r>
                      <a:endParaRPr lang="en-GB" sz="2600" b="0" i="0" u="none" strike="noStrike">
                        <a:latin typeface="Arial" pitchFamily="34"/>
                      </a:endParaRPr>
                    </a:p>
                    <a:p>
                      <a:pPr lvl="0" algn="l" fontAlgn="t">
                        <a:lnSpc>
                          <a:spcPct val="107000"/>
                        </a:lnSpc>
                        <a:spcBef>
                          <a:spcPts val="0"/>
                        </a:spcBef>
                        <a:spcAft>
                          <a:spcPts val="800"/>
                        </a:spcAft>
                      </a:pPr>
                      <a:r>
                        <a:rPr lang="en-GB" sz="1600" b="0" i="0" u="none" strike="noStrike" kern="1200">
                          <a:solidFill>
                            <a:srgbClr val="000000"/>
                          </a:solidFill>
                          <a:latin typeface="Calibri" pitchFamily="34"/>
                          <a:ea typeface="Calibri" pitchFamily="34"/>
                          <a:cs typeface="Times New Roman" pitchFamily="18"/>
                        </a:rPr>
                        <a:t>Contact details of person with parental responsibility </a:t>
                      </a:r>
                      <a:endParaRPr lang="en-GB" sz="2600" b="0" i="0" u="none" strike="noStrike">
                        <a:latin typeface="Arial" pitchFamily="34"/>
                      </a:endParaRPr>
                    </a:p>
                    <a:p>
                      <a:pPr lvl="0" algn="l" fontAlgn="t">
                        <a:lnSpc>
                          <a:spcPct val="107000"/>
                        </a:lnSpc>
                        <a:spcBef>
                          <a:spcPts val="0"/>
                        </a:spcBef>
                        <a:spcAft>
                          <a:spcPts val="800"/>
                        </a:spcAft>
                      </a:pPr>
                      <a:r>
                        <a:rPr lang="en-GB" sz="1600" b="0" i="0" u="none" strike="noStrike" kern="1200">
                          <a:solidFill>
                            <a:srgbClr val="000000"/>
                          </a:solidFill>
                          <a:latin typeface="Calibri" pitchFamily="34"/>
                          <a:ea typeface="Calibri" pitchFamily="34"/>
                          <a:cs typeface="Times New Roman" pitchFamily="18"/>
                        </a:rPr>
                        <a:t>Professionals supporting the family </a:t>
                      </a:r>
                      <a:endParaRPr lang="en-GB" sz="2600" b="0" i="0" u="none" strike="noStrike">
                        <a:latin typeface="Arial" pitchFamily="34"/>
                      </a:endParaRPr>
                    </a:p>
                    <a:p>
                      <a:pPr lvl="0" algn="l" fontAlgn="t">
                        <a:lnSpc>
                          <a:spcPct val="107000"/>
                        </a:lnSpc>
                        <a:spcBef>
                          <a:spcPts val="0"/>
                        </a:spcBef>
                        <a:spcAft>
                          <a:spcPts val="800"/>
                        </a:spcAft>
                      </a:pPr>
                      <a:r>
                        <a:rPr lang="en-GB" sz="1600" b="0" i="0" u="none" strike="noStrike" kern="1200">
                          <a:solidFill>
                            <a:srgbClr val="000000"/>
                          </a:solidFill>
                          <a:latin typeface="Calibri" pitchFamily="34"/>
                          <a:ea typeface="Calibri" pitchFamily="34"/>
                          <a:cs typeface="Times New Roman" pitchFamily="18"/>
                        </a:rPr>
                        <a:t>Child voice </a:t>
                      </a:r>
                      <a:endParaRPr lang="en-GB" sz="2600" b="0" i="0" u="none" strike="noStrike">
                        <a:latin typeface="Arial" pitchFamily="34"/>
                      </a:endParaRPr>
                    </a:p>
                    <a:p>
                      <a:pPr lvl="0" algn="l" fontAlgn="t">
                        <a:lnSpc>
                          <a:spcPct val="107000"/>
                        </a:lnSpc>
                        <a:spcBef>
                          <a:spcPts val="0"/>
                        </a:spcBef>
                        <a:spcAft>
                          <a:spcPts val="800"/>
                        </a:spcAft>
                      </a:pPr>
                      <a:r>
                        <a:rPr lang="en-GB" sz="1600" b="0" i="0" u="none" strike="noStrike" kern="1200">
                          <a:solidFill>
                            <a:srgbClr val="000000"/>
                          </a:solidFill>
                          <a:latin typeface="Calibri" pitchFamily="34"/>
                          <a:ea typeface="Calibri" pitchFamily="34"/>
                          <a:cs typeface="Times New Roman" pitchFamily="18"/>
                        </a:rPr>
                        <a:t>P4A section;</a:t>
                      </a:r>
                      <a:endParaRPr lang="en-GB" sz="2600" b="0" i="0" u="none" strike="noStrike">
                        <a:latin typeface="Arial" pitchFamily="34"/>
                      </a:endParaRPr>
                    </a:p>
                    <a:p>
                      <a:pPr marL="347472" lvl="0" indent="-347472" algn="l" fontAlgn="t">
                        <a:lnSpc>
                          <a:spcPct val="107000"/>
                        </a:lnSpc>
                        <a:spcBef>
                          <a:spcPts val="0"/>
                        </a:spcBef>
                        <a:spcAft>
                          <a:spcPts val="0"/>
                        </a:spcAft>
                      </a:pPr>
                      <a:r>
                        <a:rPr lang="en-GB" sz="1600" b="0" i="0" u="none" strike="noStrike" kern="1200">
                          <a:solidFill>
                            <a:srgbClr val="000000"/>
                          </a:solidFill>
                          <a:latin typeface="Calibri" pitchFamily="34"/>
                          <a:ea typeface="Calibri" pitchFamily="34"/>
                          <a:cs typeface="Times New Roman" pitchFamily="18"/>
                        </a:rPr>
                        <a:t>Education, employment and training </a:t>
                      </a:r>
                      <a:endParaRPr lang="en-GB" sz="2600" b="0" i="0" u="none" strike="noStrike">
                        <a:latin typeface="Arial" pitchFamily="34"/>
                      </a:endParaRPr>
                    </a:p>
                    <a:p>
                      <a:pPr marL="347472" lvl="0" indent="-347472" algn="l" fontAlgn="t">
                        <a:lnSpc>
                          <a:spcPct val="107000"/>
                        </a:lnSpc>
                        <a:spcBef>
                          <a:spcPts val="0"/>
                        </a:spcBef>
                        <a:spcAft>
                          <a:spcPts val="0"/>
                        </a:spcAft>
                      </a:pPr>
                      <a:r>
                        <a:rPr lang="en-GB" sz="1600" b="0" i="0" u="none" strike="noStrike" kern="1200">
                          <a:solidFill>
                            <a:srgbClr val="000000"/>
                          </a:solidFill>
                          <a:latin typeface="Calibri" pitchFamily="34"/>
                          <a:ea typeface="Calibri" pitchFamily="34"/>
                          <a:cs typeface="Times New Roman" pitchFamily="18"/>
                        </a:rPr>
                        <a:t>Health</a:t>
                      </a:r>
                      <a:endParaRPr lang="en-GB" sz="2600" b="0" i="0" u="none" strike="noStrike">
                        <a:latin typeface="Arial" pitchFamily="34"/>
                      </a:endParaRPr>
                    </a:p>
                    <a:p>
                      <a:pPr marL="347472" lvl="0" indent="-347472" algn="l" fontAlgn="t">
                        <a:lnSpc>
                          <a:spcPct val="107000"/>
                        </a:lnSpc>
                        <a:spcBef>
                          <a:spcPts val="0"/>
                        </a:spcBef>
                        <a:spcAft>
                          <a:spcPts val="0"/>
                        </a:spcAft>
                      </a:pPr>
                      <a:r>
                        <a:rPr lang="en-GB" sz="1600" b="0" i="0" u="none" strike="noStrike" kern="1200">
                          <a:solidFill>
                            <a:srgbClr val="000000"/>
                          </a:solidFill>
                          <a:latin typeface="Calibri" pitchFamily="34"/>
                          <a:ea typeface="Calibri" pitchFamily="34"/>
                          <a:cs typeface="Times New Roman" pitchFamily="18"/>
                        </a:rPr>
                        <a:t>Independence</a:t>
                      </a:r>
                      <a:endParaRPr lang="en-GB" sz="2600" b="0" i="0" u="none" strike="noStrike">
                        <a:latin typeface="Arial" pitchFamily="34"/>
                      </a:endParaRPr>
                    </a:p>
                    <a:p>
                      <a:pPr marL="347472" lvl="0" indent="-347472" algn="l" fontAlgn="t">
                        <a:lnSpc>
                          <a:spcPct val="107000"/>
                        </a:lnSpc>
                        <a:spcBef>
                          <a:spcPts val="0"/>
                        </a:spcBef>
                        <a:spcAft>
                          <a:spcPts val="800"/>
                        </a:spcAft>
                      </a:pPr>
                      <a:r>
                        <a:rPr lang="en-GB" sz="1600" b="0" i="0" u="none" strike="noStrike" kern="1200">
                          <a:solidFill>
                            <a:srgbClr val="000000"/>
                          </a:solidFill>
                          <a:latin typeface="Calibri" pitchFamily="34"/>
                          <a:ea typeface="Calibri" pitchFamily="34"/>
                          <a:cs typeface="Times New Roman" pitchFamily="18"/>
                        </a:rPr>
                        <a:t>Community and Friendships</a:t>
                      </a:r>
                      <a:endParaRPr lang="en-GB" sz="2600" b="0" i="0" u="none" strike="noStrike">
                        <a:latin typeface="Arial" pitchFamily="34"/>
                      </a:endParaRPr>
                    </a:p>
                    <a:p>
                      <a:pPr lvl="0" algn="l" fontAlgn="t">
                        <a:lnSpc>
                          <a:spcPct val="107000"/>
                        </a:lnSpc>
                        <a:spcBef>
                          <a:spcPts val="0"/>
                        </a:spcBef>
                        <a:spcAft>
                          <a:spcPts val="800"/>
                        </a:spcAft>
                      </a:pPr>
                      <a:r>
                        <a:rPr lang="en-GB" sz="1600" b="0" i="0" u="none" strike="noStrike" kern="1200">
                          <a:latin typeface="Calibri" pitchFamily="34"/>
                          <a:ea typeface="Calibri" pitchFamily="34"/>
                          <a:cs typeface="Times New Roman" pitchFamily="18"/>
                        </a:rPr>
                        <a:t> </a:t>
                      </a:r>
                      <a:endParaRPr lang="en-GB" sz="2600" b="0" i="0" u="none" strike="noStrike">
                        <a:latin typeface="Arial" pitchFamily="34"/>
                      </a:endParaRPr>
                    </a:p>
                  </a:txBody>
                  <a:tcPr marL="97465" marR="97465" marT="13533"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9E2F3"/>
                    </a:solidFill>
                  </a:tcPr>
                </a:tc>
                <a:tc>
                  <a:txBody>
                    <a:bodyPr/>
                    <a:lstStyle/>
                    <a:p>
                      <a:pPr lvl="0" algn="l" fontAlgn="t">
                        <a:lnSpc>
                          <a:spcPct val="107000"/>
                        </a:lnSpc>
                        <a:spcBef>
                          <a:spcPts val="0"/>
                        </a:spcBef>
                        <a:spcAft>
                          <a:spcPts val="800"/>
                        </a:spcAft>
                      </a:pPr>
                      <a:r>
                        <a:rPr lang="en-GB" sz="1600" b="0" i="0" u="none" strike="noStrike" kern="1200">
                          <a:solidFill>
                            <a:srgbClr val="000000"/>
                          </a:solidFill>
                          <a:latin typeface="Calibri" pitchFamily="34"/>
                          <a:ea typeface="Calibri" pitchFamily="34"/>
                          <a:cs typeface="Times New Roman" pitchFamily="18"/>
                        </a:rPr>
                        <a:t>CYP history and chronology – WITH IMPACT MEASURES</a:t>
                      </a:r>
                      <a:endParaRPr lang="en-GB" sz="2600" b="0" i="0" u="none" strike="noStrike">
                        <a:latin typeface="Arial" pitchFamily="34"/>
                      </a:endParaRPr>
                    </a:p>
                    <a:p>
                      <a:pPr lvl="0" algn="l" fontAlgn="t">
                        <a:lnSpc>
                          <a:spcPct val="107000"/>
                        </a:lnSpc>
                        <a:spcBef>
                          <a:spcPts val="0"/>
                        </a:spcBef>
                        <a:spcAft>
                          <a:spcPts val="800"/>
                        </a:spcAft>
                      </a:pPr>
                      <a:r>
                        <a:rPr lang="en-GB" sz="1600" b="0" i="0" u="none" strike="noStrike" kern="1200">
                          <a:solidFill>
                            <a:srgbClr val="000000"/>
                          </a:solidFill>
                          <a:latin typeface="Calibri" pitchFamily="34"/>
                          <a:ea typeface="Calibri" pitchFamily="34"/>
                          <a:cs typeface="Times New Roman" pitchFamily="18"/>
                        </a:rPr>
                        <a:t>Aspirations </a:t>
                      </a:r>
                      <a:endParaRPr lang="en-GB" sz="2600" b="0" i="0" u="none" strike="noStrike">
                        <a:latin typeface="Arial" pitchFamily="34"/>
                      </a:endParaRPr>
                    </a:p>
                    <a:p>
                      <a:pPr lvl="0" algn="l" fontAlgn="t">
                        <a:lnSpc>
                          <a:spcPct val="107000"/>
                        </a:lnSpc>
                        <a:spcBef>
                          <a:spcPts val="0"/>
                        </a:spcBef>
                        <a:spcAft>
                          <a:spcPts val="800"/>
                        </a:spcAft>
                      </a:pPr>
                      <a:r>
                        <a:rPr lang="en-GB" sz="1600" b="0" i="0" u="none" strike="noStrike" kern="1200">
                          <a:solidFill>
                            <a:srgbClr val="000000"/>
                          </a:solidFill>
                          <a:latin typeface="Calibri" pitchFamily="34"/>
                          <a:ea typeface="Calibri" pitchFamily="34"/>
                          <a:cs typeface="Times New Roman" pitchFamily="18"/>
                        </a:rPr>
                        <a:t>Locality SEND Support</a:t>
                      </a:r>
                      <a:endParaRPr lang="en-GB" sz="2600" b="0" i="0" u="none" strike="noStrike">
                        <a:latin typeface="Arial" pitchFamily="34"/>
                      </a:endParaRPr>
                    </a:p>
                    <a:p>
                      <a:pPr lvl="0" algn="l" fontAlgn="t">
                        <a:lnSpc>
                          <a:spcPct val="107000"/>
                        </a:lnSpc>
                        <a:spcBef>
                          <a:spcPts val="0"/>
                        </a:spcBef>
                        <a:spcAft>
                          <a:spcPts val="800"/>
                        </a:spcAft>
                      </a:pPr>
                      <a:r>
                        <a:rPr lang="en-GB" sz="1600" b="0" i="0" u="none" strike="noStrike" kern="1200">
                          <a:solidFill>
                            <a:srgbClr val="000000"/>
                          </a:solidFill>
                          <a:latin typeface="Calibri" pitchFamily="34"/>
                          <a:ea typeface="Calibri" pitchFamily="34"/>
                          <a:cs typeface="Times New Roman" pitchFamily="18"/>
                        </a:rPr>
                        <a:t>Support plan and reviews section </a:t>
                      </a:r>
                      <a:endParaRPr lang="en-GB" sz="2600" b="0" i="0" u="none" strike="noStrike">
                        <a:latin typeface="Arial" pitchFamily="34"/>
                      </a:endParaRPr>
                    </a:p>
                    <a:p>
                      <a:pPr lvl="0" algn="l" fontAlgn="t">
                        <a:lnSpc>
                          <a:spcPct val="107000"/>
                        </a:lnSpc>
                        <a:spcBef>
                          <a:spcPts val="0"/>
                        </a:spcBef>
                        <a:spcAft>
                          <a:spcPts val="800"/>
                        </a:spcAft>
                      </a:pPr>
                      <a:r>
                        <a:rPr lang="en-GB" sz="1600" b="0" i="0" u="none" strike="noStrike" kern="1200">
                          <a:latin typeface="Calibri" pitchFamily="34"/>
                          <a:ea typeface="Calibri" pitchFamily="34"/>
                          <a:cs typeface="Times New Roman" pitchFamily="18"/>
                        </a:rPr>
                        <a:t> </a:t>
                      </a:r>
                      <a:endParaRPr lang="en-GB" sz="2600" b="0" i="0" u="none" strike="noStrike">
                        <a:latin typeface="Arial" pitchFamily="34"/>
                      </a:endParaRPr>
                    </a:p>
                  </a:txBody>
                  <a:tcPr marL="97465" marR="97465" marT="13533"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21969147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234">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A4DE0D50-242C-EE83-4B65-8241F62EF0B9}"/>
              </a:ext>
            </a:extLst>
          </p:cNvPr>
          <p:cNvPicPr>
            <a:picLocks noGrp="1" noChangeAspect="1"/>
          </p:cNvPicPr>
          <p:nvPr>
            <p:ph idx="1"/>
          </p:nvPr>
        </p:nvPicPr>
        <p:blipFill>
          <a:blip r:embed="rId2"/>
          <a:stretch>
            <a:fillRect/>
          </a:stretch>
        </p:blipFill>
        <p:spPr>
          <a:xfrm>
            <a:off x="4038603" y="1289047"/>
            <a:ext cx="7186617" cy="2725734"/>
          </a:xfrm>
        </p:spPr>
      </p:pic>
      <p:pic>
        <p:nvPicPr>
          <p:cNvPr id="3" name="Picture 6">
            <a:extLst>
              <a:ext uri="{FF2B5EF4-FFF2-40B4-BE49-F238E27FC236}">
                <a16:creationId xmlns:a16="http://schemas.microsoft.com/office/drawing/2014/main" id="{9B0DD1CF-B9B7-5F45-D6EC-A4FAE8158468}"/>
              </a:ext>
            </a:extLst>
          </p:cNvPr>
          <p:cNvPicPr>
            <a:picLocks noChangeAspect="1"/>
          </p:cNvPicPr>
          <p:nvPr/>
        </p:nvPicPr>
        <p:blipFill>
          <a:blip r:embed="rId3"/>
          <a:stretch>
            <a:fillRect/>
          </a:stretch>
        </p:blipFill>
        <p:spPr>
          <a:xfrm>
            <a:off x="4038603" y="4068759"/>
            <a:ext cx="7186617" cy="1495428"/>
          </a:xfrm>
          <a:prstGeom prst="rect">
            <a:avLst/>
          </a:prstGeom>
          <a:noFill/>
          <a:ln cap="flat">
            <a:noFill/>
          </a:ln>
        </p:spPr>
      </p:pic>
      <p:sp>
        <p:nvSpPr>
          <p:cNvPr id="4" name="Title 1">
            <a:extLst>
              <a:ext uri="{FF2B5EF4-FFF2-40B4-BE49-F238E27FC236}">
                <a16:creationId xmlns:a16="http://schemas.microsoft.com/office/drawing/2014/main" id="{D77E3783-8BBF-D5A0-92E4-79191E730458}"/>
              </a:ext>
            </a:extLst>
          </p:cNvPr>
          <p:cNvSpPr txBox="1">
            <a:spLocks noGrp="1"/>
          </p:cNvSpPr>
          <p:nvPr>
            <p:ph type="title"/>
          </p:nvPr>
        </p:nvSpPr>
        <p:spPr>
          <a:xfrm>
            <a:off x="640080" y="2074362"/>
            <a:ext cx="2752353" cy="2709275"/>
          </a:xfrm>
          <a:solidFill>
            <a:srgbClr val="262626"/>
          </a:solidFill>
          <a:ln w="174622">
            <a:solidFill>
              <a:srgbClr val="262626"/>
            </a:solidFill>
            <a:prstDash val="solid"/>
          </a:ln>
        </p:spPr>
        <p:txBody>
          <a:bodyPr anchorCtr="1"/>
          <a:lstStyle/>
          <a:p>
            <a:pPr lvl="0" algn="ctr"/>
            <a:r>
              <a:rPr lang="en-US" sz="2600">
                <a:solidFill>
                  <a:srgbClr val="FFFFFF"/>
                </a:solidFill>
              </a:rPr>
              <a:t>EXSP bolt on sections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23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B556B-4FFA-6A8D-8C91-7121F8CC9C79}"/>
              </a:ext>
            </a:extLst>
          </p:cNvPr>
          <p:cNvSpPr txBox="1">
            <a:spLocks noGrp="1"/>
          </p:cNvSpPr>
          <p:nvPr>
            <p:ph type="title"/>
          </p:nvPr>
        </p:nvSpPr>
        <p:spPr/>
        <p:txBody>
          <a:bodyPr/>
          <a:lstStyle/>
          <a:p>
            <a:endParaRPr lang="en-US"/>
          </a:p>
        </p:txBody>
      </p:sp>
      <p:pic>
        <p:nvPicPr>
          <p:cNvPr id="3" name="Content Placeholder 4">
            <a:extLst>
              <a:ext uri="{FF2B5EF4-FFF2-40B4-BE49-F238E27FC236}">
                <a16:creationId xmlns:a16="http://schemas.microsoft.com/office/drawing/2014/main" id="{A9086B34-22CB-BD80-527F-5297688C3C28}"/>
              </a:ext>
            </a:extLst>
          </p:cNvPr>
          <p:cNvPicPr>
            <a:picLocks noGrp="1" noChangeAspect="1"/>
          </p:cNvPicPr>
          <p:nvPr>
            <p:ph idx="1"/>
          </p:nvPr>
        </p:nvPicPr>
        <p:blipFill>
          <a:blip r:embed="rId2"/>
          <a:stretch>
            <a:fillRect/>
          </a:stretch>
        </p:blipFill>
        <p:spPr>
          <a:xfrm>
            <a:off x="413317" y="455608"/>
            <a:ext cx="10341233" cy="2263332"/>
          </a:xfrm>
        </p:spPr>
      </p:pic>
      <p:pic>
        <p:nvPicPr>
          <p:cNvPr id="4" name="Picture 6">
            <a:extLst>
              <a:ext uri="{FF2B5EF4-FFF2-40B4-BE49-F238E27FC236}">
                <a16:creationId xmlns:a16="http://schemas.microsoft.com/office/drawing/2014/main" id="{4BC0F576-2DFD-6A6C-D977-D96199280009}"/>
              </a:ext>
            </a:extLst>
          </p:cNvPr>
          <p:cNvPicPr>
            <a:picLocks noChangeAspect="1"/>
          </p:cNvPicPr>
          <p:nvPr/>
        </p:nvPicPr>
        <p:blipFill>
          <a:blip r:embed="rId3"/>
          <a:stretch>
            <a:fillRect/>
          </a:stretch>
        </p:blipFill>
        <p:spPr>
          <a:xfrm>
            <a:off x="1303330" y="2982983"/>
            <a:ext cx="10463168" cy="2751054"/>
          </a:xfrm>
          <a:prstGeom prst="rect">
            <a:avLst/>
          </a:prstGeom>
          <a:noFill/>
          <a:ln cap="flat">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23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39A29-BB94-280D-4FEF-DA46045D3003}"/>
              </a:ext>
            </a:extLst>
          </p:cNvPr>
          <p:cNvSpPr txBox="1">
            <a:spLocks noGrp="1"/>
          </p:cNvSpPr>
          <p:nvPr>
            <p:ph type="title"/>
          </p:nvPr>
        </p:nvSpPr>
        <p:spPr/>
        <p:txBody>
          <a:bodyPr/>
          <a:lstStyle/>
          <a:p>
            <a:endParaRPr lang="en-US"/>
          </a:p>
        </p:txBody>
      </p:sp>
      <p:pic>
        <p:nvPicPr>
          <p:cNvPr id="3" name="Content Placeholder 4">
            <a:extLst>
              <a:ext uri="{FF2B5EF4-FFF2-40B4-BE49-F238E27FC236}">
                <a16:creationId xmlns:a16="http://schemas.microsoft.com/office/drawing/2014/main" id="{A27093A3-58EA-835C-C3C0-8DB3C0AF4484}"/>
              </a:ext>
            </a:extLst>
          </p:cNvPr>
          <p:cNvPicPr>
            <a:picLocks noGrp="1" noChangeAspect="1"/>
          </p:cNvPicPr>
          <p:nvPr>
            <p:ph idx="1"/>
          </p:nvPr>
        </p:nvPicPr>
        <p:blipFill>
          <a:blip r:embed="rId2"/>
          <a:stretch>
            <a:fillRect/>
          </a:stretch>
        </p:blipFill>
        <p:spPr>
          <a:xfrm>
            <a:off x="275398" y="213283"/>
            <a:ext cx="10226923" cy="2552922"/>
          </a:xfrm>
        </p:spPr>
      </p:pic>
      <p:pic>
        <p:nvPicPr>
          <p:cNvPr id="4" name="Picture 6">
            <a:extLst>
              <a:ext uri="{FF2B5EF4-FFF2-40B4-BE49-F238E27FC236}">
                <a16:creationId xmlns:a16="http://schemas.microsoft.com/office/drawing/2014/main" id="{3E72AFE3-5A82-9A32-49B5-A1BFC6B59707}"/>
              </a:ext>
            </a:extLst>
          </p:cNvPr>
          <p:cNvPicPr>
            <a:picLocks noChangeAspect="1"/>
          </p:cNvPicPr>
          <p:nvPr/>
        </p:nvPicPr>
        <p:blipFill>
          <a:blip r:embed="rId3"/>
          <a:stretch>
            <a:fillRect/>
          </a:stretch>
        </p:blipFill>
        <p:spPr>
          <a:xfrm>
            <a:off x="1665286" y="3073773"/>
            <a:ext cx="10226923" cy="3124468"/>
          </a:xfrm>
          <a:prstGeom prst="rect">
            <a:avLst/>
          </a:prstGeom>
          <a:noFill/>
          <a:ln cap="flat">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232">
    <p:spTree>
      <p:nvGrpSpPr>
        <p:cNvPr id="1" name=""/>
        <p:cNvGrpSpPr/>
        <p:nvPr/>
      </p:nvGrpSpPr>
      <p:grpSpPr>
        <a:xfrm>
          <a:off x="0" y="0"/>
          <a:ext cx="0" cy="0"/>
          <a:chOff x="0" y="0"/>
          <a:chExt cx="0" cy="0"/>
        </a:xfrm>
      </p:grpSpPr>
      <p:pic>
        <p:nvPicPr>
          <p:cNvPr id="2" name="Picture 4" descr="White puzzle with one red piece">
            <a:extLst>
              <a:ext uri="{FF2B5EF4-FFF2-40B4-BE49-F238E27FC236}">
                <a16:creationId xmlns:a16="http://schemas.microsoft.com/office/drawing/2014/main" id="{EB5F91CD-6908-E08F-069B-19B433B1D005}"/>
              </a:ext>
            </a:extLst>
          </p:cNvPr>
          <p:cNvPicPr>
            <a:picLocks noChangeAspect="1"/>
          </p:cNvPicPr>
          <p:nvPr/>
        </p:nvPicPr>
        <p:blipFill>
          <a:blip r:embed="rId2"/>
          <a:srcRect l="28615" r="27010"/>
          <a:stretch>
            <a:fillRect/>
          </a:stretch>
        </p:blipFill>
        <p:spPr>
          <a:xfrm>
            <a:off x="0" y="0"/>
            <a:ext cx="5410193" cy="6858000"/>
          </a:xfrm>
          <a:prstGeom prst="rect">
            <a:avLst/>
          </a:prstGeom>
          <a:noFill/>
          <a:ln cap="flat">
            <a:noFill/>
          </a:ln>
        </p:spPr>
      </p:pic>
      <p:sp>
        <p:nvSpPr>
          <p:cNvPr id="3" name="Title 1">
            <a:extLst>
              <a:ext uri="{FF2B5EF4-FFF2-40B4-BE49-F238E27FC236}">
                <a16:creationId xmlns:a16="http://schemas.microsoft.com/office/drawing/2014/main" id="{2C74A1D8-0D06-5478-59F9-31AD53C06E19}"/>
              </a:ext>
            </a:extLst>
          </p:cNvPr>
          <p:cNvSpPr txBox="1">
            <a:spLocks noGrp="1"/>
          </p:cNvSpPr>
          <p:nvPr>
            <p:ph type="title"/>
          </p:nvPr>
        </p:nvSpPr>
        <p:spPr>
          <a:xfrm>
            <a:off x="6115315" y="405682"/>
            <a:ext cx="5464966" cy="1559298"/>
          </a:xfrm>
        </p:spPr>
        <p:txBody>
          <a:bodyPr/>
          <a:lstStyle/>
          <a:p>
            <a:pPr lvl="0"/>
            <a:r>
              <a:rPr lang="en-GB" sz="4000"/>
              <a:t>For an Extended Support Plan… </a:t>
            </a:r>
          </a:p>
        </p:txBody>
      </p:sp>
      <p:sp>
        <p:nvSpPr>
          <p:cNvPr id="4" name="Content Placeholder 2">
            <a:extLst>
              <a:ext uri="{FF2B5EF4-FFF2-40B4-BE49-F238E27FC236}">
                <a16:creationId xmlns:a16="http://schemas.microsoft.com/office/drawing/2014/main" id="{E5ACCF8F-C7C0-7A54-05BA-3874EFB1FB3C}"/>
              </a:ext>
            </a:extLst>
          </p:cNvPr>
          <p:cNvSpPr txBox="1">
            <a:spLocks noGrp="1"/>
          </p:cNvSpPr>
          <p:nvPr>
            <p:ph idx="1"/>
          </p:nvPr>
        </p:nvSpPr>
        <p:spPr>
          <a:xfrm>
            <a:off x="6115315" y="2743200"/>
            <a:ext cx="5247339" cy="3496875"/>
          </a:xfrm>
        </p:spPr>
        <p:txBody>
          <a:bodyPr anchor="ctr"/>
          <a:lstStyle/>
          <a:p>
            <a:pPr marL="0" lvl="0" indent="0">
              <a:buNone/>
            </a:pPr>
            <a:r>
              <a:rPr lang="en-GB" sz="2000"/>
              <a:t>You need to complete the full EXSP document, that is available on the Learn Sheffield website. </a:t>
            </a:r>
          </a:p>
          <a:p>
            <a:pPr marL="0" lvl="0" indent="0">
              <a:buNone/>
            </a:pPr>
            <a:endParaRPr lang="en-GB" sz="2000"/>
          </a:p>
          <a:p>
            <a:pPr marL="0" lvl="0" indent="0">
              <a:buNone/>
            </a:pPr>
            <a:endParaRPr lang="en-GB"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233">
    <p:spTree>
      <p:nvGrpSpPr>
        <p:cNvPr id="1" name=""/>
        <p:cNvGrpSpPr/>
        <p:nvPr/>
      </p:nvGrpSpPr>
      <p:grpSpPr>
        <a:xfrm>
          <a:off x="0" y="0"/>
          <a:ext cx="0" cy="0"/>
          <a:chOff x="0" y="0"/>
          <a:chExt cx="0" cy="0"/>
        </a:xfrm>
      </p:grpSpPr>
      <p:pic>
        <p:nvPicPr>
          <p:cNvPr id="2" name="Picture 4" descr="Pen placed on top of a signature line">
            <a:extLst>
              <a:ext uri="{FF2B5EF4-FFF2-40B4-BE49-F238E27FC236}">
                <a16:creationId xmlns:a16="http://schemas.microsoft.com/office/drawing/2014/main" id="{96D824B7-85F3-B484-45CD-932D77AE3FCE}"/>
              </a:ext>
            </a:extLst>
          </p:cNvPr>
          <p:cNvPicPr>
            <a:picLocks noChangeAspect="1"/>
          </p:cNvPicPr>
          <p:nvPr/>
        </p:nvPicPr>
        <p:blipFill>
          <a:blip r:embed="rId2"/>
          <a:srcRect l="40736" r="-1" b="-1"/>
          <a:stretch>
            <a:fillRect/>
          </a:stretch>
        </p:blipFill>
        <p:spPr>
          <a:xfrm>
            <a:off x="6103025" y="9"/>
            <a:ext cx="6088971" cy="6857990"/>
          </a:xfrm>
          <a:prstGeom prst="rect">
            <a:avLst/>
          </a:prstGeom>
          <a:noFill/>
          <a:ln cap="flat">
            <a:noFill/>
          </a:ln>
        </p:spPr>
      </p:pic>
      <p:sp>
        <p:nvSpPr>
          <p:cNvPr id="3" name="Title 1">
            <a:extLst>
              <a:ext uri="{FF2B5EF4-FFF2-40B4-BE49-F238E27FC236}">
                <a16:creationId xmlns:a16="http://schemas.microsoft.com/office/drawing/2014/main" id="{22BBA401-13C4-26EB-2B6A-333C6BD771E2}"/>
              </a:ext>
            </a:extLst>
          </p:cNvPr>
          <p:cNvSpPr txBox="1">
            <a:spLocks noGrp="1"/>
          </p:cNvSpPr>
          <p:nvPr>
            <p:ph type="title"/>
          </p:nvPr>
        </p:nvSpPr>
        <p:spPr>
          <a:xfrm>
            <a:off x="243843" y="328516"/>
            <a:ext cx="5296351" cy="1628967"/>
          </a:xfrm>
        </p:spPr>
        <p:txBody>
          <a:bodyPr/>
          <a:lstStyle/>
          <a:p>
            <a:pPr lvl="0"/>
            <a:r>
              <a:rPr lang="en-GB" sz="4000"/>
              <a:t>For an Annual Review… </a:t>
            </a:r>
          </a:p>
        </p:txBody>
      </p:sp>
      <p:sp>
        <p:nvSpPr>
          <p:cNvPr id="4" name="Content Placeholder 2">
            <a:extLst>
              <a:ext uri="{FF2B5EF4-FFF2-40B4-BE49-F238E27FC236}">
                <a16:creationId xmlns:a16="http://schemas.microsoft.com/office/drawing/2014/main" id="{26601824-F568-2B98-9897-35B4F90E716C}"/>
              </a:ext>
            </a:extLst>
          </p:cNvPr>
          <p:cNvSpPr txBox="1">
            <a:spLocks noGrp="1"/>
          </p:cNvSpPr>
          <p:nvPr>
            <p:ph idx="1"/>
          </p:nvPr>
        </p:nvSpPr>
        <p:spPr>
          <a:xfrm>
            <a:off x="644359" y="2121536"/>
            <a:ext cx="4659754" cy="3644551"/>
          </a:xfrm>
        </p:spPr>
        <p:txBody>
          <a:bodyPr anchor="ctr"/>
          <a:lstStyle/>
          <a:p>
            <a:pPr marL="0" lvl="0" indent="0">
              <a:buNone/>
            </a:pPr>
            <a:r>
              <a:rPr lang="en-GB" sz="1400">
                <a:latin typeface="Arial" pitchFamily="34"/>
                <a:cs typeface="Arial" pitchFamily="34"/>
              </a:rPr>
              <a:t>You need to complete </a:t>
            </a:r>
            <a:r>
              <a:rPr lang="en-GB" sz="1400" b="1">
                <a:latin typeface="Arial" pitchFamily="34"/>
                <a:cs typeface="Arial" pitchFamily="34"/>
              </a:rPr>
              <a:t>either both</a:t>
            </a:r>
            <a:r>
              <a:rPr lang="en-GB" sz="1400">
                <a:latin typeface="Arial" pitchFamily="34"/>
                <a:cs typeface="Arial" pitchFamily="34"/>
              </a:rPr>
              <a:t> parts of the Early Help SEND Assessment referral form (the first 3 pages and the EXSP ‘bolt on’)  </a:t>
            </a:r>
            <a:r>
              <a:rPr lang="en-GB" sz="1400" b="1">
                <a:latin typeface="Arial" pitchFamily="34"/>
                <a:cs typeface="Arial" pitchFamily="34"/>
              </a:rPr>
              <a:t>AND</a:t>
            </a:r>
            <a:r>
              <a:rPr lang="en-GB" sz="1400">
                <a:latin typeface="Arial" pitchFamily="34"/>
                <a:cs typeface="Arial" pitchFamily="34"/>
              </a:rPr>
              <a:t> the 2 page annual review document. </a:t>
            </a:r>
          </a:p>
          <a:p>
            <a:pPr marL="0" lvl="0" indent="0">
              <a:buNone/>
            </a:pPr>
            <a:endParaRPr lang="en-GB" sz="1400">
              <a:latin typeface="Arial" pitchFamily="34"/>
              <a:cs typeface="Arial" pitchFamily="34"/>
            </a:endParaRPr>
          </a:p>
          <a:p>
            <a:pPr marL="0" lvl="0" indent="0">
              <a:buNone/>
            </a:pPr>
            <a:r>
              <a:rPr lang="en-GB" sz="1400">
                <a:latin typeface="Arial" pitchFamily="34"/>
                <a:cs typeface="Arial" pitchFamily="34"/>
              </a:rPr>
              <a:t>Or the EXSP and the 2 page annual review document as per the annual review training received. </a:t>
            </a:r>
          </a:p>
          <a:p>
            <a:pPr marL="0" lvl="0" indent="0">
              <a:buNone/>
            </a:pPr>
            <a:endParaRPr lang="en-GB" sz="1400">
              <a:latin typeface="Arial" pitchFamily="34"/>
              <a:cs typeface="Arial" pitchFamily="34"/>
            </a:endParaRPr>
          </a:p>
          <a:p>
            <a:pPr marL="0" lvl="0" indent="0">
              <a:buNone/>
            </a:pPr>
            <a:r>
              <a:rPr lang="en-GB" sz="1400">
                <a:latin typeface="Arial" pitchFamily="34"/>
                <a:cs typeface="Arial" pitchFamily="34"/>
              </a:rPr>
              <a:t>Please come on the training sessions running at Learn Sheffield or link with your Locality SENCO for further information if you have any questions. </a:t>
            </a:r>
          </a:p>
          <a:p>
            <a:pPr marL="0" lvl="0" indent="0">
              <a:lnSpc>
                <a:spcPct val="60000"/>
              </a:lnSpc>
              <a:buNone/>
            </a:pPr>
            <a:endParaRPr lang="en-GB" sz="1300"/>
          </a:p>
          <a:p>
            <a:pPr marL="0" lvl="0" indent="0">
              <a:lnSpc>
                <a:spcPct val="60000"/>
              </a:lnSpc>
              <a:buNone/>
            </a:pPr>
            <a:r>
              <a:rPr lang="en-GB" sz="130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C0E6-9255-D416-CCED-7AE96FC56511}"/>
              </a:ext>
            </a:extLst>
          </p:cNvPr>
          <p:cNvSpPr txBox="1">
            <a:spLocks noGrp="1"/>
          </p:cNvSpPr>
          <p:nvPr>
            <p:ph type="title"/>
          </p:nvPr>
        </p:nvSpPr>
        <p:spPr/>
        <p:txBody>
          <a:bodyPr/>
          <a:lstStyle/>
          <a:p>
            <a:pPr lvl="0"/>
            <a:r>
              <a:rPr lang="en-GB"/>
              <a:t>Links with the Early Help assessment form</a:t>
            </a:r>
          </a:p>
        </p:txBody>
      </p:sp>
      <p:sp>
        <p:nvSpPr>
          <p:cNvPr id="3" name="Rectangle 1">
            <a:extLst>
              <a:ext uri="{FF2B5EF4-FFF2-40B4-BE49-F238E27FC236}">
                <a16:creationId xmlns:a16="http://schemas.microsoft.com/office/drawing/2014/main" id="{CAC0E325-846A-F283-AA06-6391A4C9F42B}"/>
              </a:ext>
            </a:extLst>
          </p:cNvPr>
          <p:cNvSpPr txBox="1">
            <a:spLocks noGrp="1"/>
          </p:cNvSpPr>
          <p:nvPr>
            <p:ph idx="1"/>
          </p:nvPr>
        </p:nvSpPr>
        <p:spPr>
          <a:xfrm>
            <a:off x="452527" y="1964945"/>
            <a:ext cx="9865937" cy="3416317"/>
          </a:xfrm>
          <a:solidFill>
            <a:srgbClr val="FFFFFF"/>
          </a:solidFill>
        </p:spPr>
        <p:txBody>
          <a:bodyPr anchor="ctr">
            <a:spAutoFit/>
          </a:bodyPr>
          <a:lstStyle/>
          <a:p>
            <a:pPr marL="0" lvl="0" indent="0" hangingPunct="0">
              <a:lnSpc>
                <a:spcPct val="100000"/>
              </a:lnSpc>
              <a:spcBef>
                <a:spcPts val="0"/>
              </a:spcBef>
              <a:buNone/>
            </a:pPr>
            <a:r>
              <a:rPr lang="en-US" sz="1800" b="1">
                <a:solidFill>
                  <a:srgbClr val="222222"/>
                </a:solidFill>
                <a:latin typeface="Arial" pitchFamily="34"/>
                <a:cs typeface="Arial" pitchFamily="34"/>
              </a:rPr>
              <a:t> </a:t>
            </a:r>
            <a:endParaRPr lang="en-US" sz="1800">
              <a:latin typeface="Arial" pitchFamily="34"/>
              <a:cs typeface="Arial" pitchFamily="34"/>
            </a:endParaRPr>
          </a:p>
          <a:p>
            <a:pPr marL="0" lvl="0" indent="0" hangingPunct="0">
              <a:lnSpc>
                <a:spcPct val="100000"/>
              </a:lnSpc>
              <a:spcBef>
                <a:spcPts val="0"/>
              </a:spcBef>
              <a:buNone/>
            </a:pPr>
            <a:r>
              <a:rPr lang="en-US" sz="1800" b="1">
                <a:solidFill>
                  <a:srgbClr val="222222"/>
                </a:solidFill>
                <a:latin typeface="Arial" pitchFamily="34"/>
                <a:cs typeface="Arial" pitchFamily="34"/>
              </a:rPr>
              <a:t>Sheffield has a new Early Help Assessment form designed to be the main assessment tool for the Sheffield Early Help System</a:t>
            </a:r>
          </a:p>
          <a:p>
            <a:pPr marL="0" lvl="0" indent="0" hangingPunct="0">
              <a:lnSpc>
                <a:spcPct val="100000"/>
              </a:lnSpc>
              <a:spcBef>
                <a:spcPts val="0"/>
              </a:spcBef>
              <a:buNone/>
            </a:pPr>
            <a:endParaRPr lang="en-US" sz="1800">
              <a:latin typeface="Arial" pitchFamily="34"/>
              <a:cs typeface="Arial" pitchFamily="34"/>
            </a:endParaRPr>
          </a:p>
          <a:p>
            <a:pPr marL="0" lvl="0" indent="0" hangingPunct="0">
              <a:lnSpc>
                <a:spcPct val="100000"/>
              </a:lnSpc>
              <a:spcBef>
                <a:spcPts val="0"/>
              </a:spcBef>
            </a:pPr>
            <a:r>
              <a:rPr lang="en-US" sz="1800">
                <a:solidFill>
                  <a:srgbClr val="222222"/>
                </a:solidFill>
                <a:latin typeface="Arial" pitchFamily="34"/>
                <a:cs typeface="Arial" pitchFamily="34"/>
              </a:rPr>
              <a:t>There is a long-standing ambition to create one Early Help Assessment form to be used as the main assessment tool across the Sheffield Early Help System.</a:t>
            </a:r>
          </a:p>
          <a:p>
            <a:pPr marL="0" lvl="0" indent="0" hangingPunct="0">
              <a:lnSpc>
                <a:spcPct val="100000"/>
              </a:lnSpc>
              <a:spcBef>
                <a:spcPts val="0"/>
              </a:spcBef>
            </a:pPr>
            <a:r>
              <a:rPr lang="en-US" sz="1800">
                <a:solidFill>
                  <a:srgbClr val="222222"/>
                </a:solidFill>
                <a:latin typeface="Arial" pitchFamily="34"/>
                <a:cs typeface="Arial" pitchFamily="34"/>
              </a:rPr>
              <a:t>Following consultation with multi-agency partners, we now have a new form agreed and ready to use.</a:t>
            </a:r>
          </a:p>
          <a:p>
            <a:pPr marL="0" lvl="0" indent="0" hangingPunct="0">
              <a:lnSpc>
                <a:spcPct val="100000"/>
              </a:lnSpc>
              <a:spcBef>
                <a:spcPts val="0"/>
              </a:spcBef>
            </a:pPr>
            <a:r>
              <a:rPr lang="en-US" sz="1800">
                <a:solidFill>
                  <a:srgbClr val="222222"/>
                </a:solidFill>
                <a:latin typeface="Arial" pitchFamily="34"/>
                <a:cs typeface="Arial" pitchFamily="34"/>
              </a:rPr>
              <a:t>It will replace the FCAF, the Early Help Part 1 form and many other assessment and referral forms.</a:t>
            </a:r>
          </a:p>
          <a:p>
            <a:pPr marL="0" lvl="0" indent="0" hangingPunct="0">
              <a:lnSpc>
                <a:spcPct val="100000"/>
              </a:lnSpc>
              <a:spcBef>
                <a:spcPts val="0"/>
              </a:spcBef>
              <a:buNone/>
            </a:pPr>
            <a:r>
              <a:rPr lang="en-US" sz="1800" b="1">
                <a:solidFill>
                  <a:srgbClr val="222222"/>
                </a:solidFill>
                <a:latin typeface="Arial" pitchFamily="34"/>
                <a:cs typeface="Arial" pitchFamily="34"/>
              </a:rPr>
              <a:t> </a:t>
            </a:r>
            <a:endParaRPr lang="en-US" sz="1800">
              <a:latin typeface="Arial" pitchFamily="34"/>
              <a:cs typeface="Arial" pitchFamily="34"/>
            </a:endParaRPr>
          </a:p>
          <a:p>
            <a:pPr marL="0" lvl="0" indent="0" hangingPunct="0">
              <a:lnSpc>
                <a:spcPct val="100000"/>
              </a:lnSpc>
              <a:spcBef>
                <a:spcPts val="0"/>
              </a:spcBef>
              <a:buNone/>
            </a:pPr>
            <a:r>
              <a:rPr lang="en-US" sz="1800" b="1">
                <a:solidFill>
                  <a:srgbClr val="222222"/>
                </a:solidFill>
                <a:latin typeface="Arial" pitchFamily="34"/>
                <a:cs typeface="Arial" pitchFamily="34"/>
              </a:rPr>
              <a:t> </a:t>
            </a:r>
            <a:endParaRPr lang="en-US" sz="1800">
              <a:latin typeface="Arial" pitchFamily="34"/>
              <a:cs typeface="Arial" pitchFamily="3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name="Slide23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6C8B1-72B6-140B-88C2-6CC13C3F64BE}"/>
              </a:ext>
            </a:extLst>
          </p:cNvPr>
          <p:cNvSpPr txBox="1">
            <a:spLocks noGrp="1"/>
          </p:cNvSpPr>
          <p:nvPr>
            <p:ph type="title"/>
          </p:nvPr>
        </p:nvSpPr>
        <p:spPr>
          <a:xfrm>
            <a:off x="640080" y="2074362"/>
            <a:ext cx="2752353" cy="2709275"/>
          </a:xfrm>
          <a:solidFill>
            <a:srgbClr val="262626"/>
          </a:solidFill>
          <a:ln w="174622">
            <a:solidFill>
              <a:srgbClr val="262626"/>
            </a:solidFill>
            <a:prstDash val="solid"/>
          </a:ln>
        </p:spPr>
        <p:txBody>
          <a:bodyPr anchorCtr="1"/>
          <a:lstStyle/>
          <a:p>
            <a:pPr lvl="0" algn="ctr"/>
            <a:r>
              <a:rPr lang="en-US" sz="2600">
                <a:solidFill>
                  <a:srgbClr val="FFFFFF"/>
                </a:solidFill>
              </a:rPr>
              <a:t>Sessions for support </a:t>
            </a:r>
          </a:p>
        </p:txBody>
      </p:sp>
      <p:graphicFrame>
        <p:nvGraphicFramePr>
          <p:cNvPr id="3" name="Content Placeholder 3">
            <a:extLst>
              <a:ext uri="{FF2B5EF4-FFF2-40B4-BE49-F238E27FC236}">
                <a16:creationId xmlns:a16="http://schemas.microsoft.com/office/drawing/2014/main" id="{F8C5D3B2-7087-6F4C-9B46-333ACB334969}"/>
              </a:ext>
            </a:extLst>
          </p:cNvPr>
          <p:cNvGraphicFramePr>
            <a:graphicFrameLocks noGrp="1"/>
          </p:cNvGraphicFramePr>
          <p:nvPr>
            <p:ph idx="1"/>
          </p:nvPr>
        </p:nvGraphicFramePr>
        <p:xfrm>
          <a:off x="4092424" y="961811"/>
          <a:ext cx="7080564" cy="4930966"/>
        </p:xfrm>
        <a:graphic>
          <a:graphicData uri="http://schemas.openxmlformats.org/drawingml/2006/table">
            <a:tbl>
              <a:tblPr firstRow="1" firstCol="1" bandRow="1">
                <a:effectLst/>
                <a:tableStyleId>{5C22544A-7EE6-4342-B048-85BDC9FD1C3A}</a:tableStyleId>
              </a:tblPr>
              <a:tblGrid>
                <a:gridCol w="2200439">
                  <a:extLst>
                    <a:ext uri="{9D8B030D-6E8A-4147-A177-3AD203B41FA5}">
                      <a16:colId xmlns:a16="http://schemas.microsoft.com/office/drawing/2014/main" val="1045946936"/>
                    </a:ext>
                  </a:extLst>
                </a:gridCol>
                <a:gridCol w="1995047">
                  <a:extLst>
                    <a:ext uri="{9D8B030D-6E8A-4147-A177-3AD203B41FA5}">
                      <a16:colId xmlns:a16="http://schemas.microsoft.com/office/drawing/2014/main" val="3309182782"/>
                    </a:ext>
                  </a:extLst>
                </a:gridCol>
                <a:gridCol w="2885078">
                  <a:extLst>
                    <a:ext uri="{9D8B030D-6E8A-4147-A177-3AD203B41FA5}">
                      <a16:colId xmlns:a16="http://schemas.microsoft.com/office/drawing/2014/main" val="255227464"/>
                    </a:ext>
                  </a:extLst>
                </a:gridCol>
              </a:tblGrid>
              <a:tr h="634886">
                <a:tc>
                  <a:txBody>
                    <a:bodyPr/>
                    <a:lstStyle/>
                    <a:p>
                      <a:pPr lvl="0">
                        <a:lnSpc>
                          <a:spcPct val="107000"/>
                        </a:lnSpc>
                        <a:spcAft>
                          <a:spcPts val="800"/>
                        </a:spcAft>
                      </a:pPr>
                      <a:r>
                        <a:rPr lang="en-GB" sz="1800" b="1" kern="1200">
                          <a:solidFill>
                            <a:srgbClr val="404040"/>
                          </a:solidFill>
                        </a:rPr>
                        <a:t>Locality A</a:t>
                      </a:r>
                      <a:endParaRPr lang="en-GB" sz="1800" b="1" kern="1200">
                        <a:solidFill>
                          <a:srgbClr val="404040"/>
                        </a:solidFill>
                        <a:latin typeface="Calibri" pitchFamily="34"/>
                        <a:ea typeface="Calibri" pitchFamily="34"/>
                        <a:cs typeface="Times New Roman" pitchFamily="18"/>
                      </a:endParaRPr>
                    </a:p>
                  </a:txBody>
                  <a:tcPr marL="267096" marR="160257" marT="160257" marB="160257">
                    <a:lnT w="19046" cap="flat" cmpd="sng" algn="ctr">
                      <a:solidFill>
                        <a:srgbClr val="8F9A9D"/>
                      </a:solidFill>
                      <a:prstDash val="solid"/>
                      <a:round/>
                      <a:headEnd type="none" w="med" len="med"/>
                      <a:tailEnd type="none" w="med" len="med"/>
                    </a:lnT>
                  </a:tcPr>
                </a:tc>
                <a:tc>
                  <a:txBody>
                    <a:bodyPr/>
                    <a:lstStyle/>
                    <a:p>
                      <a:pPr lvl="0">
                        <a:lnSpc>
                          <a:spcPct val="107000"/>
                        </a:lnSpc>
                        <a:spcAft>
                          <a:spcPts val="800"/>
                        </a:spcAft>
                      </a:pPr>
                      <a:r>
                        <a:rPr lang="en-GB" sz="1800" kern="1200">
                          <a:solidFill>
                            <a:srgbClr val="404040"/>
                          </a:solidFill>
                        </a:rPr>
                        <a:t>Tbc</a:t>
                      </a:r>
                      <a:endParaRPr lang="en-GB" sz="1800" kern="1200">
                        <a:solidFill>
                          <a:srgbClr val="404040"/>
                        </a:solidFill>
                        <a:latin typeface="Calibri" pitchFamily="34"/>
                        <a:ea typeface="Calibri" pitchFamily="34"/>
                        <a:cs typeface="Times New Roman" pitchFamily="18"/>
                      </a:endParaRPr>
                    </a:p>
                  </a:txBody>
                  <a:tcPr marL="267096" marR="160257" marT="160257" marB="160257">
                    <a:lnT w="19046" cap="flat" cmpd="sng" algn="ctr">
                      <a:solidFill>
                        <a:srgbClr val="8F9A9D"/>
                      </a:solidFill>
                      <a:prstDash val="solid"/>
                      <a:round/>
                      <a:headEnd type="none" w="med" len="med"/>
                      <a:tailEnd type="none" w="med" len="med"/>
                    </a:lnT>
                  </a:tcPr>
                </a:tc>
                <a:tc>
                  <a:txBody>
                    <a:bodyPr/>
                    <a:lstStyle/>
                    <a:p>
                      <a:pPr lvl="0">
                        <a:lnSpc>
                          <a:spcPct val="107000"/>
                        </a:lnSpc>
                        <a:spcAft>
                          <a:spcPts val="800"/>
                        </a:spcAft>
                      </a:pPr>
                      <a:r>
                        <a:rPr lang="en-GB" sz="1800" kern="1200">
                          <a:solidFill>
                            <a:srgbClr val="404040"/>
                          </a:solidFill>
                        </a:rPr>
                        <a:t>Tbc</a:t>
                      </a:r>
                      <a:endParaRPr lang="en-GB" sz="1800" kern="1200">
                        <a:solidFill>
                          <a:srgbClr val="404040"/>
                        </a:solidFill>
                        <a:latin typeface="Calibri" pitchFamily="34"/>
                        <a:ea typeface="Calibri" pitchFamily="34"/>
                        <a:cs typeface="Times New Roman" pitchFamily="18"/>
                      </a:endParaRPr>
                    </a:p>
                  </a:txBody>
                  <a:tcPr marL="267096" marR="160257" marT="160257" marB="160257">
                    <a:lnT w="19046" cap="flat" cmpd="sng" algn="ctr">
                      <a:solidFill>
                        <a:srgbClr val="8F9A9D"/>
                      </a:solidFill>
                      <a:prstDash val="solid"/>
                      <a:round/>
                      <a:headEnd type="none" w="med" len="med"/>
                      <a:tailEnd type="none" w="med" len="med"/>
                    </a:lnT>
                  </a:tcPr>
                </a:tc>
                <a:extLst>
                  <a:ext uri="{0D108BD9-81ED-4DB2-BD59-A6C34878D82A}">
                    <a16:rowId xmlns:a16="http://schemas.microsoft.com/office/drawing/2014/main" val="3479752130"/>
                  </a:ext>
                </a:extLst>
              </a:tr>
              <a:tr h="575084">
                <a:tc>
                  <a:txBody>
                    <a:bodyPr/>
                    <a:lstStyle/>
                    <a:p>
                      <a:pPr lvl="0">
                        <a:lnSpc>
                          <a:spcPct val="107000"/>
                        </a:lnSpc>
                        <a:spcAft>
                          <a:spcPts val="800"/>
                        </a:spcAft>
                      </a:pPr>
                      <a:r>
                        <a:rPr lang="en-GB" sz="1700" b="1" kern="1200">
                          <a:solidFill>
                            <a:srgbClr val="404040"/>
                          </a:solidFill>
                        </a:rPr>
                        <a:t>Locality B</a:t>
                      </a:r>
                      <a:endParaRPr lang="en-GB" sz="1700" b="1" kern="1200">
                        <a:solidFill>
                          <a:srgbClr val="404040"/>
                        </a:solidFill>
                        <a:latin typeface="Calibri" pitchFamily="34"/>
                        <a:ea typeface="Calibri" pitchFamily="34"/>
                        <a:cs typeface="Times New Roman" pitchFamily="18"/>
                      </a:endParaRPr>
                    </a:p>
                  </a:txBody>
                  <a:tcPr marL="267096" marR="138888" marT="138888" marB="138888">
                    <a:lnR w="19046" cap="flat" cmpd="sng" algn="ctr">
                      <a:solidFill>
                        <a:srgbClr val="FFFFFF"/>
                      </a:solidFill>
                      <a:prstDash val="solid"/>
                      <a:round/>
                      <a:headEnd type="none" w="med" len="med"/>
                      <a:tailEnd type="none" w="med" len="med"/>
                    </a:lnR>
                    <a:solidFill>
                      <a:srgbClr val="B4BCBE"/>
                    </a:solidFill>
                  </a:tcPr>
                </a:tc>
                <a:tc>
                  <a:txBody>
                    <a:bodyPr/>
                    <a:lstStyle/>
                    <a:p>
                      <a:pPr lvl="0">
                        <a:lnSpc>
                          <a:spcPct val="107000"/>
                        </a:lnSpc>
                        <a:spcAft>
                          <a:spcPts val="800"/>
                        </a:spcAft>
                      </a:pPr>
                      <a:r>
                        <a:rPr lang="en-GB" sz="1700" kern="1200">
                          <a:solidFill>
                            <a:srgbClr val="404040"/>
                          </a:solidFill>
                        </a:rPr>
                        <a:t>Tbc</a:t>
                      </a:r>
                      <a:endParaRPr lang="en-GB" sz="1700" kern="1200">
                        <a:solidFill>
                          <a:srgbClr val="404040"/>
                        </a:solidFill>
                        <a:latin typeface="Calibri" pitchFamily="34"/>
                        <a:ea typeface="Calibri" pitchFamily="34"/>
                        <a:cs typeface="Times New Roman" pitchFamily="18"/>
                      </a:endParaRPr>
                    </a:p>
                  </a:txBody>
                  <a:tcPr marL="267096" marR="138888" marT="138888" marB="138888">
                    <a:lnL w="19046" cap="flat" cmpd="sng" algn="ctr">
                      <a:solidFill>
                        <a:srgbClr val="FFFFFF"/>
                      </a:solidFill>
                      <a:prstDash val="solid"/>
                      <a:round/>
                      <a:headEnd type="none" w="med" len="med"/>
                      <a:tailEnd type="none" w="med" len="med"/>
                    </a:lnL>
                    <a:lnB w="19046" cap="flat" cmpd="sng" algn="ctr">
                      <a:solidFill>
                        <a:srgbClr val="FFFFFF"/>
                      </a:solidFill>
                      <a:prstDash val="solid"/>
                      <a:round/>
                      <a:headEnd type="none" w="med" len="med"/>
                      <a:tailEnd type="none" w="med" len="med"/>
                    </a:lnB>
                    <a:solidFill>
                      <a:srgbClr val="B4BCBE"/>
                    </a:solidFill>
                  </a:tcPr>
                </a:tc>
                <a:tc>
                  <a:txBody>
                    <a:bodyPr/>
                    <a:lstStyle/>
                    <a:p>
                      <a:pPr lvl="0">
                        <a:lnSpc>
                          <a:spcPct val="107000"/>
                        </a:lnSpc>
                        <a:spcAft>
                          <a:spcPts val="800"/>
                        </a:spcAft>
                      </a:pPr>
                      <a:r>
                        <a:rPr lang="en-GB" sz="1700" kern="1200">
                          <a:solidFill>
                            <a:srgbClr val="404040"/>
                          </a:solidFill>
                        </a:rPr>
                        <a:t>Tbc</a:t>
                      </a:r>
                      <a:endParaRPr lang="en-GB" sz="1700" kern="1200">
                        <a:solidFill>
                          <a:srgbClr val="404040"/>
                        </a:solidFill>
                        <a:latin typeface="Calibri" pitchFamily="34"/>
                        <a:ea typeface="Calibri" pitchFamily="34"/>
                        <a:cs typeface="Times New Roman" pitchFamily="18"/>
                      </a:endParaRPr>
                    </a:p>
                  </a:txBody>
                  <a:tcPr marL="267096" marR="138888" marT="138888" marB="138888">
                    <a:lnB w="19046" cap="flat" cmpd="sng" algn="ctr">
                      <a:solidFill>
                        <a:srgbClr val="FFFFFF"/>
                      </a:solidFill>
                      <a:prstDash val="solid"/>
                      <a:round/>
                      <a:headEnd type="none" w="med" len="med"/>
                      <a:tailEnd type="none" w="med" len="med"/>
                    </a:lnB>
                    <a:solidFill>
                      <a:srgbClr val="B4BCBE"/>
                    </a:solidFill>
                  </a:tcPr>
                </a:tc>
                <a:extLst>
                  <a:ext uri="{0D108BD9-81ED-4DB2-BD59-A6C34878D82A}">
                    <a16:rowId xmlns:a16="http://schemas.microsoft.com/office/drawing/2014/main" val="3859793925"/>
                  </a:ext>
                </a:extLst>
              </a:tr>
              <a:tr h="845573">
                <a:tc>
                  <a:txBody>
                    <a:bodyPr/>
                    <a:lstStyle/>
                    <a:p>
                      <a:pPr lvl="0">
                        <a:lnSpc>
                          <a:spcPct val="107000"/>
                        </a:lnSpc>
                        <a:spcAft>
                          <a:spcPts val="800"/>
                        </a:spcAft>
                      </a:pPr>
                      <a:r>
                        <a:rPr lang="en-GB" sz="1700" b="1" kern="1200">
                          <a:solidFill>
                            <a:srgbClr val="404040"/>
                          </a:solidFill>
                        </a:rPr>
                        <a:t>Locality C</a:t>
                      </a:r>
                      <a:endParaRPr lang="en-GB" sz="1700" b="1" kern="1200">
                        <a:solidFill>
                          <a:srgbClr val="404040"/>
                        </a:solidFill>
                        <a:latin typeface="Calibri" pitchFamily="34"/>
                        <a:ea typeface="Calibri" pitchFamily="34"/>
                        <a:cs typeface="Times New Roman" pitchFamily="18"/>
                      </a:endParaRPr>
                    </a:p>
                  </a:txBody>
                  <a:tcPr marL="267096" marR="138888" marT="138888" marB="138888">
                    <a:lnR w="19046" cap="flat" cmpd="sng" algn="ctr">
                      <a:solidFill>
                        <a:srgbClr val="FFFFFF"/>
                      </a:solidFill>
                      <a:prstDash val="solid"/>
                      <a:round/>
                      <a:headEnd type="none" w="med" len="med"/>
                      <a:tailEnd type="none" w="med" len="med"/>
                    </a:lnR>
                    <a:solidFill>
                      <a:srgbClr val="B4BCBE"/>
                    </a:solidFill>
                  </a:tcPr>
                </a:tc>
                <a:tc>
                  <a:txBody>
                    <a:bodyPr/>
                    <a:lstStyle/>
                    <a:p>
                      <a:pPr lvl="0">
                        <a:lnSpc>
                          <a:spcPct val="107000"/>
                        </a:lnSpc>
                        <a:spcAft>
                          <a:spcPts val="800"/>
                        </a:spcAft>
                      </a:pPr>
                      <a:r>
                        <a:rPr lang="en-GB" sz="1700" kern="1200">
                          <a:solidFill>
                            <a:srgbClr val="404040"/>
                          </a:solidFill>
                        </a:rPr>
                        <a:t>13.12.23 4pm </a:t>
                      </a:r>
                      <a:endParaRPr lang="en-GB" sz="1700" kern="1200">
                        <a:solidFill>
                          <a:srgbClr val="404040"/>
                        </a:solidFill>
                        <a:latin typeface="Calibri" pitchFamily="34"/>
                        <a:ea typeface="Calibri" pitchFamily="34"/>
                        <a:cs typeface="Times New Roman" pitchFamily="18"/>
                      </a:endParaRPr>
                    </a:p>
                  </a:txBody>
                  <a:tcPr marL="267096" marR="138888" marT="138888" marB="138888">
                    <a:lnL w="19046" cap="flat" cmpd="sng" algn="ctr">
                      <a:solidFill>
                        <a:srgbClr val="FFFFFF"/>
                      </a:solidFill>
                      <a:prstDash val="solid"/>
                      <a:round/>
                      <a:headEnd type="none" w="med" len="med"/>
                      <a:tailEnd type="none" w="med" len="med"/>
                    </a:lnL>
                    <a:lnT w="19046" cap="flat" cmpd="sng" algn="ctr">
                      <a:solidFill>
                        <a:srgbClr val="FFFFFF"/>
                      </a:solidFill>
                      <a:prstDash val="solid"/>
                      <a:round/>
                      <a:headEnd type="none" w="med" len="med"/>
                      <a:tailEnd type="none" w="med" len="med"/>
                    </a:lnT>
                    <a:lnB w="19046" cap="flat" cmpd="sng" algn="ctr">
                      <a:solidFill>
                        <a:srgbClr val="FFFFFF"/>
                      </a:solidFill>
                      <a:prstDash val="solid"/>
                      <a:round/>
                      <a:headEnd type="none" w="med" len="med"/>
                      <a:tailEnd type="none" w="med" len="med"/>
                    </a:lnB>
                    <a:solidFill>
                      <a:srgbClr val="B4BCBE"/>
                    </a:solidFill>
                  </a:tcPr>
                </a:tc>
                <a:tc>
                  <a:txBody>
                    <a:bodyPr/>
                    <a:lstStyle/>
                    <a:p>
                      <a:pPr lvl="0">
                        <a:lnSpc>
                          <a:spcPct val="107000"/>
                        </a:lnSpc>
                        <a:spcAft>
                          <a:spcPts val="800"/>
                        </a:spcAft>
                      </a:pPr>
                      <a:r>
                        <a:rPr lang="en-GB" sz="1700" kern="1200">
                          <a:solidFill>
                            <a:srgbClr val="404040"/>
                          </a:solidFill>
                        </a:rPr>
                        <a:t>16.1.24 Network Meeting tbc</a:t>
                      </a:r>
                      <a:endParaRPr lang="en-GB" sz="1700" kern="1200">
                        <a:solidFill>
                          <a:srgbClr val="404040"/>
                        </a:solidFill>
                        <a:latin typeface="Calibri" pitchFamily="34"/>
                        <a:ea typeface="Calibri" pitchFamily="34"/>
                        <a:cs typeface="Times New Roman" pitchFamily="18"/>
                      </a:endParaRPr>
                    </a:p>
                  </a:txBody>
                  <a:tcPr marL="267096" marR="138888" marT="138888" marB="138888">
                    <a:lnT w="19046" cap="flat" cmpd="sng" algn="ctr">
                      <a:solidFill>
                        <a:srgbClr val="FFFFFF"/>
                      </a:solidFill>
                      <a:prstDash val="solid"/>
                      <a:round/>
                      <a:headEnd type="none" w="med" len="med"/>
                      <a:tailEnd type="none" w="med" len="med"/>
                    </a:lnT>
                    <a:lnB w="19046" cap="flat" cmpd="sng" algn="ctr">
                      <a:solidFill>
                        <a:srgbClr val="FFFFFF"/>
                      </a:solidFill>
                      <a:prstDash val="solid"/>
                      <a:round/>
                      <a:headEnd type="none" w="med" len="med"/>
                      <a:tailEnd type="none" w="med" len="med"/>
                    </a:lnB>
                    <a:solidFill>
                      <a:srgbClr val="B4BCBE"/>
                    </a:solidFill>
                  </a:tcPr>
                </a:tc>
                <a:extLst>
                  <a:ext uri="{0D108BD9-81ED-4DB2-BD59-A6C34878D82A}">
                    <a16:rowId xmlns:a16="http://schemas.microsoft.com/office/drawing/2014/main" val="44555370"/>
                  </a:ext>
                </a:extLst>
              </a:tr>
              <a:tr h="575084">
                <a:tc>
                  <a:txBody>
                    <a:bodyPr/>
                    <a:lstStyle/>
                    <a:p>
                      <a:pPr lvl="0">
                        <a:lnSpc>
                          <a:spcPct val="107000"/>
                        </a:lnSpc>
                        <a:spcAft>
                          <a:spcPts val="800"/>
                        </a:spcAft>
                      </a:pPr>
                      <a:r>
                        <a:rPr lang="en-GB" sz="1700" b="1" kern="1200">
                          <a:solidFill>
                            <a:srgbClr val="404040"/>
                          </a:solidFill>
                        </a:rPr>
                        <a:t>Locality D</a:t>
                      </a:r>
                      <a:endParaRPr lang="en-GB" sz="1700" b="1" kern="1200">
                        <a:solidFill>
                          <a:srgbClr val="404040"/>
                        </a:solidFill>
                        <a:latin typeface="Calibri" pitchFamily="34"/>
                        <a:ea typeface="Calibri" pitchFamily="34"/>
                        <a:cs typeface="Times New Roman" pitchFamily="18"/>
                      </a:endParaRPr>
                    </a:p>
                  </a:txBody>
                  <a:tcPr marL="267096" marR="138888" marT="138888" marB="138888">
                    <a:lnR w="19046" cap="flat" cmpd="sng" algn="ctr">
                      <a:solidFill>
                        <a:srgbClr val="FFFFFF"/>
                      </a:solidFill>
                      <a:prstDash val="solid"/>
                      <a:round/>
                      <a:headEnd type="none" w="med" len="med"/>
                      <a:tailEnd type="none" w="med" len="med"/>
                    </a:lnR>
                    <a:solidFill>
                      <a:srgbClr val="B4BCBE"/>
                    </a:solidFill>
                  </a:tcPr>
                </a:tc>
                <a:tc>
                  <a:txBody>
                    <a:bodyPr/>
                    <a:lstStyle/>
                    <a:p>
                      <a:pPr lvl="0">
                        <a:lnSpc>
                          <a:spcPct val="107000"/>
                        </a:lnSpc>
                        <a:spcAft>
                          <a:spcPts val="800"/>
                        </a:spcAft>
                      </a:pPr>
                      <a:r>
                        <a:rPr lang="en-GB" sz="1700" kern="1200">
                          <a:solidFill>
                            <a:srgbClr val="404040"/>
                          </a:solidFill>
                        </a:rPr>
                        <a:t>14.12.23 4pm </a:t>
                      </a:r>
                      <a:endParaRPr lang="en-GB" sz="1700" kern="1200">
                        <a:solidFill>
                          <a:srgbClr val="404040"/>
                        </a:solidFill>
                        <a:latin typeface="Calibri" pitchFamily="34"/>
                        <a:ea typeface="Calibri" pitchFamily="34"/>
                        <a:cs typeface="Times New Roman" pitchFamily="18"/>
                      </a:endParaRPr>
                    </a:p>
                  </a:txBody>
                  <a:tcPr marL="267096" marR="138888" marT="138888" marB="138888">
                    <a:lnL w="19046" cap="flat" cmpd="sng" algn="ctr">
                      <a:solidFill>
                        <a:srgbClr val="FFFFFF"/>
                      </a:solidFill>
                      <a:prstDash val="solid"/>
                      <a:round/>
                      <a:headEnd type="none" w="med" len="med"/>
                      <a:tailEnd type="none" w="med" len="med"/>
                    </a:lnL>
                    <a:lnT w="19046" cap="flat" cmpd="sng" algn="ctr">
                      <a:solidFill>
                        <a:srgbClr val="FFFFFF"/>
                      </a:solidFill>
                      <a:prstDash val="solid"/>
                      <a:round/>
                      <a:headEnd type="none" w="med" len="med"/>
                      <a:tailEnd type="none" w="med" len="med"/>
                    </a:lnT>
                    <a:lnB w="19046" cap="flat" cmpd="sng" algn="ctr">
                      <a:solidFill>
                        <a:srgbClr val="FFFFFF"/>
                      </a:solidFill>
                      <a:prstDash val="solid"/>
                      <a:round/>
                      <a:headEnd type="none" w="med" len="med"/>
                      <a:tailEnd type="none" w="med" len="med"/>
                    </a:lnB>
                    <a:solidFill>
                      <a:srgbClr val="B4BCBE"/>
                    </a:solidFill>
                  </a:tcPr>
                </a:tc>
                <a:tc>
                  <a:txBody>
                    <a:bodyPr/>
                    <a:lstStyle/>
                    <a:p>
                      <a:pPr lvl="0">
                        <a:lnSpc>
                          <a:spcPct val="107000"/>
                        </a:lnSpc>
                        <a:spcAft>
                          <a:spcPts val="800"/>
                        </a:spcAft>
                      </a:pPr>
                      <a:r>
                        <a:rPr lang="en-GB" sz="1700" kern="1200">
                          <a:solidFill>
                            <a:srgbClr val="404040"/>
                          </a:solidFill>
                        </a:rPr>
                        <a:t>29.1.24 4pm </a:t>
                      </a:r>
                      <a:endParaRPr lang="en-GB" sz="1700" kern="1200">
                        <a:solidFill>
                          <a:srgbClr val="404040"/>
                        </a:solidFill>
                        <a:latin typeface="Calibri" pitchFamily="34"/>
                        <a:ea typeface="Calibri" pitchFamily="34"/>
                        <a:cs typeface="Times New Roman" pitchFamily="18"/>
                      </a:endParaRPr>
                    </a:p>
                  </a:txBody>
                  <a:tcPr marL="267096" marR="138888" marT="138888" marB="138888">
                    <a:lnT w="19046" cap="flat" cmpd="sng" algn="ctr">
                      <a:solidFill>
                        <a:srgbClr val="FFFFFF"/>
                      </a:solidFill>
                      <a:prstDash val="solid"/>
                      <a:round/>
                      <a:headEnd type="none" w="med" len="med"/>
                      <a:tailEnd type="none" w="med" len="med"/>
                    </a:lnT>
                    <a:lnB w="19046" cap="flat" cmpd="sng" algn="ctr">
                      <a:solidFill>
                        <a:srgbClr val="FFFFFF"/>
                      </a:solidFill>
                      <a:prstDash val="solid"/>
                      <a:round/>
                      <a:headEnd type="none" w="med" len="med"/>
                      <a:tailEnd type="none" w="med" len="med"/>
                    </a:lnB>
                    <a:solidFill>
                      <a:srgbClr val="B4BCBE"/>
                    </a:solidFill>
                  </a:tcPr>
                </a:tc>
                <a:extLst>
                  <a:ext uri="{0D108BD9-81ED-4DB2-BD59-A6C34878D82A}">
                    <a16:rowId xmlns:a16="http://schemas.microsoft.com/office/drawing/2014/main" val="1859077724"/>
                  </a:ext>
                </a:extLst>
              </a:tr>
              <a:tr h="575084">
                <a:tc>
                  <a:txBody>
                    <a:bodyPr/>
                    <a:lstStyle/>
                    <a:p>
                      <a:pPr lvl="0">
                        <a:lnSpc>
                          <a:spcPct val="107000"/>
                        </a:lnSpc>
                        <a:spcAft>
                          <a:spcPts val="800"/>
                        </a:spcAft>
                      </a:pPr>
                      <a:r>
                        <a:rPr lang="en-GB" sz="1700" b="1" kern="1200">
                          <a:solidFill>
                            <a:srgbClr val="404040"/>
                          </a:solidFill>
                        </a:rPr>
                        <a:t>Locality E</a:t>
                      </a:r>
                      <a:endParaRPr lang="en-GB" sz="1700" b="1" kern="1200">
                        <a:solidFill>
                          <a:srgbClr val="404040"/>
                        </a:solidFill>
                        <a:latin typeface="Calibri" pitchFamily="34"/>
                        <a:ea typeface="Calibri" pitchFamily="34"/>
                        <a:cs typeface="Times New Roman" pitchFamily="18"/>
                      </a:endParaRPr>
                    </a:p>
                  </a:txBody>
                  <a:tcPr marL="267096" marR="138888" marT="138888" marB="138888">
                    <a:lnR w="19046" cap="flat" cmpd="sng" algn="ctr">
                      <a:solidFill>
                        <a:srgbClr val="FFFFFF"/>
                      </a:solidFill>
                      <a:prstDash val="solid"/>
                      <a:round/>
                      <a:headEnd type="none" w="med" len="med"/>
                      <a:tailEnd type="none" w="med" len="med"/>
                    </a:lnR>
                    <a:solidFill>
                      <a:srgbClr val="B4BCBE"/>
                    </a:solidFill>
                  </a:tcPr>
                </a:tc>
                <a:tc>
                  <a:txBody>
                    <a:bodyPr/>
                    <a:lstStyle/>
                    <a:p>
                      <a:pPr lvl="0">
                        <a:lnSpc>
                          <a:spcPct val="107000"/>
                        </a:lnSpc>
                        <a:spcAft>
                          <a:spcPts val="800"/>
                        </a:spcAft>
                      </a:pPr>
                      <a:r>
                        <a:rPr lang="en-GB" sz="1700" kern="1200">
                          <a:solidFill>
                            <a:srgbClr val="404040"/>
                          </a:solidFill>
                        </a:rPr>
                        <a:t>14.12.23 4pm </a:t>
                      </a:r>
                      <a:endParaRPr lang="en-GB" sz="1700" kern="1200">
                        <a:solidFill>
                          <a:srgbClr val="404040"/>
                        </a:solidFill>
                        <a:latin typeface="Calibri" pitchFamily="34"/>
                        <a:ea typeface="Calibri" pitchFamily="34"/>
                        <a:cs typeface="Times New Roman" pitchFamily="18"/>
                      </a:endParaRPr>
                    </a:p>
                  </a:txBody>
                  <a:tcPr marL="267096" marR="138888" marT="138888" marB="138888">
                    <a:lnL w="19046" cap="flat" cmpd="sng" algn="ctr">
                      <a:solidFill>
                        <a:srgbClr val="FFFFFF"/>
                      </a:solidFill>
                      <a:prstDash val="solid"/>
                      <a:round/>
                      <a:headEnd type="none" w="med" len="med"/>
                      <a:tailEnd type="none" w="med" len="med"/>
                    </a:lnL>
                    <a:lnT w="19046" cap="flat" cmpd="sng" algn="ctr">
                      <a:solidFill>
                        <a:srgbClr val="FFFFFF"/>
                      </a:solidFill>
                      <a:prstDash val="solid"/>
                      <a:round/>
                      <a:headEnd type="none" w="med" len="med"/>
                      <a:tailEnd type="none" w="med" len="med"/>
                    </a:lnT>
                    <a:lnB w="19046" cap="flat" cmpd="sng" algn="ctr">
                      <a:solidFill>
                        <a:srgbClr val="FFFFFF"/>
                      </a:solidFill>
                      <a:prstDash val="solid"/>
                      <a:round/>
                      <a:headEnd type="none" w="med" len="med"/>
                      <a:tailEnd type="none" w="med" len="med"/>
                    </a:lnB>
                    <a:solidFill>
                      <a:srgbClr val="B4BCBE"/>
                    </a:solidFill>
                  </a:tcPr>
                </a:tc>
                <a:tc>
                  <a:txBody>
                    <a:bodyPr/>
                    <a:lstStyle/>
                    <a:p>
                      <a:pPr lvl="0">
                        <a:lnSpc>
                          <a:spcPct val="107000"/>
                        </a:lnSpc>
                        <a:spcAft>
                          <a:spcPts val="800"/>
                        </a:spcAft>
                      </a:pPr>
                      <a:r>
                        <a:rPr lang="en-GB" sz="1700" kern="1200">
                          <a:solidFill>
                            <a:srgbClr val="404040"/>
                          </a:solidFill>
                        </a:rPr>
                        <a:t>29.1.24 4pm </a:t>
                      </a:r>
                      <a:endParaRPr lang="en-GB" sz="1700" kern="1200">
                        <a:solidFill>
                          <a:srgbClr val="404040"/>
                        </a:solidFill>
                        <a:latin typeface="Calibri" pitchFamily="34"/>
                        <a:ea typeface="Calibri" pitchFamily="34"/>
                        <a:cs typeface="Times New Roman" pitchFamily="18"/>
                      </a:endParaRPr>
                    </a:p>
                  </a:txBody>
                  <a:tcPr marL="267096" marR="138888" marT="138888" marB="138888">
                    <a:lnT w="19046" cap="flat" cmpd="sng" algn="ctr">
                      <a:solidFill>
                        <a:srgbClr val="FFFFFF"/>
                      </a:solidFill>
                      <a:prstDash val="solid"/>
                      <a:round/>
                      <a:headEnd type="none" w="med" len="med"/>
                      <a:tailEnd type="none" w="med" len="med"/>
                    </a:lnT>
                    <a:lnB w="19046" cap="flat" cmpd="sng" algn="ctr">
                      <a:solidFill>
                        <a:srgbClr val="FFFFFF"/>
                      </a:solidFill>
                      <a:prstDash val="solid"/>
                      <a:round/>
                      <a:headEnd type="none" w="med" len="med"/>
                      <a:tailEnd type="none" w="med" len="med"/>
                    </a:lnB>
                    <a:solidFill>
                      <a:srgbClr val="B4BCBE"/>
                    </a:solidFill>
                  </a:tcPr>
                </a:tc>
                <a:extLst>
                  <a:ext uri="{0D108BD9-81ED-4DB2-BD59-A6C34878D82A}">
                    <a16:rowId xmlns:a16="http://schemas.microsoft.com/office/drawing/2014/main" val="2674952208"/>
                  </a:ext>
                </a:extLst>
              </a:tr>
              <a:tr h="575084">
                <a:tc>
                  <a:txBody>
                    <a:bodyPr/>
                    <a:lstStyle/>
                    <a:p>
                      <a:pPr lvl="0">
                        <a:lnSpc>
                          <a:spcPct val="107000"/>
                        </a:lnSpc>
                        <a:spcAft>
                          <a:spcPts val="800"/>
                        </a:spcAft>
                      </a:pPr>
                      <a:r>
                        <a:rPr lang="en-GB" sz="1700" b="1" kern="1200">
                          <a:solidFill>
                            <a:srgbClr val="404040"/>
                          </a:solidFill>
                        </a:rPr>
                        <a:t>Locality F</a:t>
                      </a:r>
                      <a:endParaRPr lang="en-GB" sz="1700" b="1" kern="1200">
                        <a:solidFill>
                          <a:srgbClr val="404040"/>
                        </a:solidFill>
                        <a:latin typeface="Calibri" pitchFamily="34"/>
                        <a:ea typeface="Calibri" pitchFamily="34"/>
                        <a:cs typeface="Times New Roman" pitchFamily="18"/>
                      </a:endParaRPr>
                    </a:p>
                  </a:txBody>
                  <a:tcPr marL="267096" marR="138888" marT="138888" marB="138888">
                    <a:lnR w="19046" cap="flat" cmpd="sng" algn="ctr">
                      <a:solidFill>
                        <a:srgbClr val="FFFFFF"/>
                      </a:solidFill>
                      <a:prstDash val="solid"/>
                      <a:round/>
                      <a:headEnd type="none" w="med" len="med"/>
                      <a:tailEnd type="none" w="med" len="med"/>
                    </a:lnR>
                    <a:solidFill>
                      <a:srgbClr val="B4BCBE"/>
                    </a:solidFill>
                  </a:tcPr>
                </a:tc>
                <a:tc>
                  <a:txBody>
                    <a:bodyPr/>
                    <a:lstStyle/>
                    <a:p>
                      <a:pPr lvl="0">
                        <a:lnSpc>
                          <a:spcPct val="107000"/>
                        </a:lnSpc>
                        <a:spcAft>
                          <a:spcPts val="800"/>
                        </a:spcAft>
                      </a:pPr>
                      <a:r>
                        <a:rPr lang="en-GB" sz="1700" kern="1200">
                          <a:solidFill>
                            <a:srgbClr val="404040"/>
                          </a:solidFill>
                        </a:rPr>
                        <a:t>Tbc</a:t>
                      </a:r>
                      <a:endParaRPr lang="en-GB" sz="1700" kern="1200">
                        <a:solidFill>
                          <a:srgbClr val="404040"/>
                        </a:solidFill>
                        <a:latin typeface="Calibri" pitchFamily="34"/>
                        <a:ea typeface="Calibri" pitchFamily="34"/>
                        <a:cs typeface="Times New Roman" pitchFamily="18"/>
                      </a:endParaRPr>
                    </a:p>
                  </a:txBody>
                  <a:tcPr marL="267096" marR="138888" marT="138888" marB="138888">
                    <a:lnL w="19046" cap="flat" cmpd="sng" algn="ctr">
                      <a:solidFill>
                        <a:srgbClr val="FFFFFF"/>
                      </a:solidFill>
                      <a:prstDash val="solid"/>
                      <a:round/>
                      <a:headEnd type="none" w="med" len="med"/>
                      <a:tailEnd type="none" w="med" len="med"/>
                    </a:lnL>
                    <a:lnT w="19046" cap="flat" cmpd="sng" algn="ctr">
                      <a:solidFill>
                        <a:srgbClr val="FFFFFF"/>
                      </a:solidFill>
                      <a:prstDash val="solid"/>
                      <a:round/>
                      <a:headEnd type="none" w="med" len="med"/>
                      <a:tailEnd type="none" w="med" len="med"/>
                    </a:lnT>
                    <a:lnB w="19046" cap="flat" cmpd="sng" algn="ctr">
                      <a:solidFill>
                        <a:srgbClr val="FFFFFF"/>
                      </a:solidFill>
                      <a:prstDash val="solid"/>
                      <a:round/>
                      <a:headEnd type="none" w="med" len="med"/>
                      <a:tailEnd type="none" w="med" len="med"/>
                    </a:lnB>
                    <a:solidFill>
                      <a:srgbClr val="B4BCBE"/>
                    </a:solidFill>
                  </a:tcPr>
                </a:tc>
                <a:tc>
                  <a:txBody>
                    <a:bodyPr/>
                    <a:lstStyle/>
                    <a:p>
                      <a:pPr lvl="0">
                        <a:lnSpc>
                          <a:spcPct val="107000"/>
                        </a:lnSpc>
                        <a:spcAft>
                          <a:spcPts val="800"/>
                        </a:spcAft>
                      </a:pPr>
                      <a:r>
                        <a:rPr lang="en-GB" sz="1700" kern="1200">
                          <a:solidFill>
                            <a:srgbClr val="404040"/>
                          </a:solidFill>
                        </a:rPr>
                        <a:t>Tbc</a:t>
                      </a:r>
                      <a:endParaRPr lang="en-GB" sz="1700" kern="1200">
                        <a:solidFill>
                          <a:srgbClr val="404040"/>
                        </a:solidFill>
                        <a:latin typeface="Calibri" pitchFamily="34"/>
                        <a:ea typeface="Calibri" pitchFamily="34"/>
                        <a:cs typeface="Times New Roman" pitchFamily="18"/>
                      </a:endParaRPr>
                    </a:p>
                  </a:txBody>
                  <a:tcPr marL="267096" marR="138888" marT="138888" marB="138888">
                    <a:lnT w="19046" cap="flat" cmpd="sng" algn="ctr">
                      <a:solidFill>
                        <a:srgbClr val="FFFFFF"/>
                      </a:solidFill>
                      <a:prstDash val="solid"/>
                      <a:round/>
                      <a:headEnd type="none" w="med" len="med"/>
                      <a:tailEnd type="none" w="med" len="med"/>
                    </a:lnT>
                    <a:lnB w="19046" cap="flat" cmpd="sng" algn="ctr">
                      <a:solidFill>
                        <a:srgbClr val="FFFFFF"/>
                      </a:solidFill>
                      <a:prstDash val="solid"/>
                      <a:round/>
                      <a:headEnd type="none" w="med" len="med"/>
                      <a:tailEnd type="none" w="med" len="med"/>
                    </a:lnB>
                    <a:solidFill>
                      <a:srgbClr val="B4BCBE"/>
                    </a:solidFill>
                  </a:tcPr>
                </a:tc>
                <a:extLst>
                  <a:ext uri="{0D108BD9-81ED-4DB2-BD59-A6C34878D82A}">
                    <a16:rowId xmlns:a16="http://schemas.microsoft.com/office/drawing/2014/main" val="703009214"/>
                  </a:ext>
                </a:extLst>
              </a:tr>
              <a:tr h="575084">
                <a:tc>
                  <a:txBody>
                    <a:bodyPr/>
                    <a:lstStyle/>
                    <a:p>
                      <a:pPr lvl="0">
                        <a:lnSpc>
                          <a:spcPct val="107000"/>
                        </a:lnSpc>
                        <a:spcAft>
                          <a:spcPts val="800"/>
                        </a:spcAft>
                      </a:pPr>
                      <a:r>
                        <a:rPr lang="en-GB" sz="1700" b="1" kern="1200">
                          <a:solidFill>
                            <a:srgbClr val="404040"/>
                          </a:solidFill>
                        </a:rPr>
                        <a:t>Locality G</a:t>
                      </a:r>
                      <a:endParaRPr lang="en-GB" sz="1700" b="1" kern="1200">
                        <a:solidFill>
                          <a:srgbClr val="404040"/>
                        </a:solidFill>
                        <a:latin typeface="Calibri" pitchFamily="34"/>
                        <a:ea typeface="Calibri" pitchFamily="34"/>
                        <a:cs typeface="Times New Roman" pitchFamily="18"/>
                      </a:endParaRPr>
                    </a:p>
                  </a:txBody>
                  <a:tcPr marL="267096" marR="138888" marT="138888" marB="138888">
                    <a:lnR w="19046" cap="flat" cmpd="sng" algn="ctr">
                      <a:solidFill>
                        <a:srgbClr val="FFFFFF"/>
                      </a:solidFill>
                      <a:prstDash val="solid"/>
                      <a:round/>
                      <a:headEnd type="none" w="med" len="med"/>
                      <a:tailEnd type="none" w="med" len="med"/>
                    </a:lnR>
                    <a:solidFill>
                      <a:srgbClr val="B4BCBE"/>
                    </a:solidFill>
                  </a:tcPr>
                </a:tc>
                <a:tc>
                  <a:txBody>
                    <a:bodyPr/>
                    <a:lstStyle/>
                    <a:p>
                      <a:pPr lvl="0">
                        <a:lnSpc>
                          <a:spcPct val="107000"/>
                        </a:lnSpc>
                        <a:spcAft>
                          <a:spcPts val="800"/>
                        </a:spcAft>
                      </a:pPr>
                      <a:r>
                        <a:rPr lang="en-GB" sz="1700" kern="1200">
                          <a:solidFill>
                            <a:srgbClr val="404040"/>
                          </a:solidFill>
                        </a:rPr>
                        <a:t>18.12.23 4pm </a:t>
                      </a:r>
                      <a:endParaRPr lang="en-GB" sz="1700" kern="1200">
                        <a:solidFill>
                          <a:srgbClr val="404040"/>
                        </a:solidFill>
                        <a:latin typeface="Calibri" pitchFamily="34"/>
                        <a:ea typeface="Calibri" pitchFamily="34"/>
                        <a:cs typeface="Times New Roman" pitchFamily="18"/>
                      </a:endParaRPr>
                    </a:p>
                  </a:txBody>
                  <a:tcPr marL="267096" marR="138888" marT="138888" marB="138888">
                    <a:lnL w="19046" cap="flat" cmpd="sng" algn="ctr">
                      <a:solidFill>
                        <a:srgbClr val="FFFFFF"/>
                      </a:solidFill>
                      <a:prstDash val="solid"/>
                      <a:round/>
                      <a:headEnd type="none" w="med" len="med"/>
                      <a:tailEnd type="none" w="med" len="med"/>
                    </a:lnL>
                    <a:lnT w="19046" cap="flat" cmpd="sng" algn="ctr">
                      <a:solidFill>
                        <a:srgbClr val="FFFFFF"/>
                      </a:solidFill>
                      <a:prstDash val="solid"/>
                      <a:round/>
                      <a:headEnd type="none" w="med" len="med"/>
                      <a:tailEnd type="none" w="med" len="med"/>
                    </a:lnT>
                    <a:lnB w="19046" cap="flat" cmpd="sng" algn="ctr">
                      <a:solidFill>
                        <a:srgbClr val="FFFFFF"/>
                      </a:solidFill>
                      <a:prstDash val="solid"/>
                      <a:round/>
                      <a:headEnd type="none" w="med" len="med"/>
                      <a:tailEnd type="none" w="med" len="med"/>
                    </a:lnB>
                    <a:solidFill>
                      <a:srgbClr val="B4BCBE"/>
                    </a:solidFill>
                  </a:tcPr>
                </a:tc>
                <a:tc>
                  <a:txBody>
                    <a:bodyPr/>
                    <a:lstStyle/>
                    <a:p>
                      <a:pPr lvl="0">
                        <a:lnSpc>
                          <a:spcPct val="107000"/>
                        </a:lnSpc>
                        <a:spcAft>
                          <a:spcPts val="800"/>
                        </a:spcAft>
                      </a:pPr>
                      <a:r>
                        <a:rPr lang="en-GB" sz="1700" kern="1200">
                          <a:solidFill>
                            <a:srgbClr val="404040"/>
                          </a:solidFill>
                        </a:rPr>
                        <a:t>18.1.24 4pm </a:t>
                      </a:r>
                      <a:endParaRPr lang="en-GB" sz="1700" kern="1200">
                        <a:solidFill>
                          <a:srgbClr val="404040"/>
                        </a:solidFill>
                        <a:latin typeface="Calibri" pitchFamily="34"/>
                        <a:ea typeface="Calibri" pitchFamily="34"/>
                        <a:cs typeface="Times New Roman" pitchFamily="18"/>
                      </a:endParaRPr>
                    </a:p>
                  </a:txBody>
                  <a:tcPr marL="267096" marR="138888" marT="138888" marB="138888">
                    <a:lnT w="19046" cap="flat" cmpd="sng" algn="ctr">
                      <a:solidFill>
                        <a:srgbClr val="FFFFFF"/>
                      </a:solidFill>
                      <a:prstDash val="solid"/>
                      <a:round/>
                      <a:headEnd type="none" w="med" len="med"/>
                      <a:tailEnd type="none" w="med" len="med"/>
                    </a:lnT>
                    <a:lnB w="19046" cap="flat" cmpd="sng" algn="ctr">
                      <a:solidFill>
                        <a:srgbClr val="FFFFFF"/>
                      </a:solidFill>
                      <a:prstDash val="solid"/>
                      <a:round/>
                      <a:headEnd type="none" w="med" len="med"/>
                      <a:tailEnd type="none" w="med" len="med"/>
                    </a:lnB>
                    <a:solidFill>
                      <a:srgbClr val="B4BCBE"/>
                    </a:solidFill>
                  </a:tcPr>
                </a:tc>
                <a:extLst>
                  <a:ext uri="{0D108BD9-81ED-4DB2-BD59-A6C34878D82A}">
                    <a16:rowId xmlns:a16="http://schemas.microsoft.com/office/drawing/2014/main" val="630169274"/>
                  </a:ext>
                </a:extLst>
              </a:tr>
              <a:tr h="575084">
                <a:tc>
                  <a:txBody>
                    <a:bodyPr/>
                    <a:lstStyle/>
                    <a:p>
                      <a:pPr lvl="0">
                        <a:lnSpc>
                          <a:spcPct val="107000"/>
                        </a:lnSpc>
                        <a:spcAft>
                          <a:spcPts val="800"/>
                        </a:spcAft>
                      </a:pPr>
                      <a:r>
                        <a:rPr lang="en-GB" sz="1700" b="1" kern="1200">
                          <a:solidFill>
                            <a:srgbClr val="404040"/>
                          </a:solidFill>
                        </a:rPr>
                        <a:t>Special Schools </a:t>
                      </a:r>
                      <a:endParaRPr lang="en-GB" sz="1700" b="1" kern="1200">
                        <a:solidFill>
                          <a:srgbClr val="404040"/>
                        </a:solidFill>
                        <a:latin typeface="Calibri" pitchFamily="34"/>
                        <a:ea typeface="Calibri" pitchFamily="34"/>
                        <a:cs typeface="Times New Roman" pitchFamily="18"/>
                      </a:endParaRPr>
                    </a:p>
                  </a:txBody>
                  <a:tcPr marL="267096" marR="138888" marT="138888" marB="138888">
                    <a:lnR w="19046" cap="flat" cmpd="sng" algn="ctr">
                      <a:solidFill>
                        <a:srgbClr val="FFFFFF"/>
                      </a:solidFill>
                      <a:prstDash val="solid"/>
                      <a:round/>
                      <a:headEnd type="none" w="med" len="med"/>
                      <a:tailEnd type="none" w="med" len="med"/>
                    </a:lnR>
                    <a:solidFill>
                      <a:srgbClr val="B4BCBE"/>
                    </a:solidFill>
                  </a:tcPr>
                </a:tc>
                <a:tc>
                  <a:txBody>
                    <a:bodyPr/>
                    <a:lstStyle/>
                    <a:p>
                      <a:pPr lvl="0">
                        <a:lnSpc>
                          <a:spcPct val="107000"/>
                        </a:lnSpc>
                        <a:spcAft>
                          <a:spcPts val="800"/>
                        </a:spcAft>
                      </a:pPr>
                      <a:r>
                        <a:rPr lang="en-GB" sz="1700" kern="1200">
                          <a:solidFill>
                            <a:srgbClr val="404040"/>
                          </a:solidFill>
                        </a:rPr>
                        <a:t>14.12.23 10am </a:t>
                      </a:r>
                      <a:endParaRPr lang="en-GB" sz="1700" kern="1200">
                        <a:solidFill>
                          <a:srgbClr val="404040"/>
                        </a:solidFill>
                        <a:latin typeface="Calibri" pitchFamily="34"/>
                        <a:ea typeface="Calibri" pitchFamily="34"/>
                        <a:cs typeface="Times New Roman" pitchFamily="18"/>
                      </a:endParaRPr>
                    </a:p>
                  </a:txBody>
                  <a:tcPr marL="267096" marR="138888" marT="138888" marB="138888">
                    <a:lnL w="19046" cap="flat" cmpd="sng" algn="ctr">
                      <a:solidFill>
                        <a:srgbClr val="FFFFFF"/>
                      </a:solidFill>
                      <a:prstDash val="solid"/>
                      <a:round/>
                      <a:headEnd type="none" w="med" len="med"/>
                      <a:tailEnd type="none" w="med" len="med"/>
                    </a:lnL>
                    <a:lnT w="19046" cap="flat" cmpd="sng" algn="ctr">
                      <a:solidFill>
                        <a:srgbClr val="FFFFFF"/>
                      </a:solidFill>
                      <a:prstDash val="solid"/>
                      <a:round/>
                      <a:headEnd type="none" w="med" len="med"/>
                      <a:tailEnd type="none" w="med" len="med"/>
                    </a:lnT>
                    <a:solidFill>
                      <a:srgbClr val="B4BCBE"/>
                    </a:solidFill>
                  </a:tcPr>
                </a:tc>
                <a:tc>
                  <a:txBody>
                    <a:bodyPr/>
                    <a:lstStyle/>
                    <a:p>
                      <a:pPr lvl="0">
                        <a:lnSpc>
                          <a:spcPct val="107000"/>
                        </a:lnSpc>
                        <a:spcAft>
                          <a:spcPts val="800"/>
                        </a:spcAft>
                      </a:pPr>
                      <a:r>
                        <a:rPr lang="en-GB" sz="1700" kern="1200">
                          <a:solidFill>
                            <a:srgbClr val="404040"/>
                          </a:solidFill>
                        </a:rPr>
                        <a:t>17.1.24 10am </a:t>
                      </a:r>
                      <a:endParaRPr lang="en-GB" sz="1700" kern="1200">
                        <a:solidFill>
                          <a:srgbClr val="404040"/>
                        </a:solidFill>
                        <a:latin typeface="Calibri" pitchFamily="34"/>
                        <a:ea typeface="Calibri" pitchFamily="34"/>
                        <a:cs typeface="Times New Roman" pitchFamily="18"/>
                      </a:endParaRPr>
                    </a:p>
                  </a:txBody>
                  <a:tcPr marL="267096" marR="138888" marT="138888" marB="138888">
                    <a:lnT w="19046" cap="flat" cmpd="sng" algn="ctr">
                      <a:solidFill>
                        <a:srgbClr val="FFFFFF"/>
                      </a:solidFill>
                      <a:prstDash val="solid"/>
                      <a:round/>
                      <a:headEnd type="none" w="med" len="med"/>
                      <a:tailEnd type="none" w="med" len="med"/>
                    </a:lnT>
                    <a:solidFill>
                      <a:srgbClr val="B4BCBE"/>
                    </a:solidFill>
                  </a:tcPr>
                </a:tc>
                <a:extLst>
                  <a:ext uri="{0D108BD9-81ED-4DB2-BD59-A6C34878D82A}">
                    <a16:rowId xmlns:a16="http://schemas.microsoft.com/office/drawing/2014/main" val="270043889"/>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E695E-95BB-D168-D46F-48516AA1F4DD}"/>
              </a:ext>
            </a:extLst>
          </p:cNvPr>
          <p:cNvSpPr txBox="1">
            <a:spLocks noGrp="1"/>
          </p:cNvSpPr>
          <p:nvPr>
            <p:ph type="title"/>
          </p:nvPr>
        </p:nvSpPr>
        <p:spPr/>
        <p:txBody>
          <a:bodyPr/>
          <a:lstStyle/>
          <a:p>
            <a:endParaRPr lang="en-US"/>
          </a:p>
        </p:txBody>
      </p:sp>
      <p:sp>
        <p:nvSpPr>
          <p:cNvPr id="3" name="Rectangle 1">
            <a:extLst>
              <a:ext uri="{FF2B5EF4-FFF2-40B4-BE49-F238E27FC236}">
                <a16:creationId xmlns:a16="http://schemas.microsoft.com/office/drawing/2014/main" id="{42169DB6-3AFF-4E68-0F45-AAFACA1B8F0B}"/>
              </a:ext>
            </a:extLst>
          </p:cNvPr>
          <p:cNvSpPr txBox="1">
            <a:spLocks noGrp="1"/>
          </p:cNvSpPr>
          <p:nvPr>
            <p:ph idx="1"/>
          </p:nvPr>
        </p:nvSpPr>
        <p:spPr>
          <a:xfrm>
            <a:off x="552891" y="1027904"/>
            <a:ext cx="11086222" cy="4247314"/>
          </a:xfrm>
          <a:solidFill>
            <a:srgbClr val="FFFFFF"/>
          </a:solidFill>
        </p:spPr>
        <p:txBody>
          <a:bodyPr anchor="ctr">
            <a:spAutoFit/>
          </a:bodyPr>
          <a:lstStyle/>
          <a:p>
            <a:pPr marL="0" lvl="0" indent="0" hangingPunct="0">
              <a:lnSpc>
                <a:spcPct val="100000"/>
              </a:lnSpc>
              <a:spcBef>
                <a:spcPts val="0"/>
              </a:spcBef>
              <a:buNone/>
            </a:pPr>
            <a:r>
              <a:rPr lang="en-US" sz="1800" b="1">
                <a:solidFill>
                  <a:srgbClr val="222222"/>
                </a:solidFill>
                <a:latin typeface="Arial" pitchFamily="34"/>
                <a:cs typeface="Arial" pitchFamily="34"/>
              </a:rPr>
              <a:t> </a:t>
            </a:r>
            <a:endParaRPr lang="en-US" sz="1800">
              <a:latin typeface="Arial" pitchFamily="34"/>
            </a:endParaRPr>
          </a:p>
          <a:p>
            <a:pPr marL="0" lvl="0" indent="0" hangingPunct="0">
              <a:lnSpc>
                <a:spcPct val="100000"/>
              </a:lnSpc>
              <a:spcBef>
                <a:spcPts val="0"/>
              </a:spcBef>
              <a:buNone/>
            </a:pPr>
            <a:r>
              <a:rPr lang="en-US" sz="1800" b="1">
                <a:solidFill>
                  <a:srgbClr val="222222"/>
                </a:solidFill>
                <a:latin typeface="Arial" pitchFamily="34"/>
                <a:cs typeface="Arial" pitchFamily="34"/>
              </a:rPr>
              <a:t> </a:t>
            </a:r>
            <a:endParaRPr lang="en-US" sz="1800">
              <a:latin typeface="Arial" pitchFamily="34"/>
            </a:endParaRPr>
          </a:p>
          <a:p>
            <a:pPr marL="0" lvl="0" indent="0" hangingPunct="0">
              <a:lnSpc>
                <a:spcPct val="100000"/>
              </a:lnSpc>
              <a:spcBef>
                <a:spcPts val="0"/>
              </a:spcBef>
              <a:buNone/>
            </a:pPr>
            <a:r>
              <a:rPr lang="en-US" sz="1800" b="1">
                <a:solidFill>
                  <a:srgbClr val="222222"/>
                </a:solidFill>
                <a:latin typeface="Arial" pitchFamily="34"/>
                <a:cs typeface="Arial" pitchFamily="34"/>
              </a:rPr>
              <a:t>The benefits of the new Sheffield Early Help Assessment are</a:t>
            </a:r>
            <a:r>
              <a:rPr lang="en-US" sz="1800">
                <a:solidFill>
                  <a:srgbClr val="222222"/>
                </a:solidFill>
                <a:latin typeface="Arial" pitchFamily="34"/>
                <a:cs typeface="Arial" pitchFamily="34"/>
              </a:rPr>
              <a:t>;</a:t>
            </a:r>
          </a:p>
          <a:p>
            <a:pPr marL="0" lvl="0" indent="0" hangingPunct="0">
              <a:lnSpc>
                <a:spcPct val="100000"/>
              </a:lnSpc>
              <a:spcBef>
                <a:spcPts val="0"/>
              </a:spcBef>
              <a:buNone/>
            </a:pPr>
            <a:endParaRPr lang="en-US" sz="1800">
              <a:latin typeface="Arial" pitchFamily="34"/>
            </a:endParaRPr>
          </a:p>
          <a:p>
            <a:pPr marL="0" lvl="0" indent="0" hangingPunct="0">
              <a:lnSpc>
                <a:spcPct val="100000"/>
              </a:lnSpc>
              <a:spcBef>
                <a:spcPts val="0"/>
              </a:spcBef>
            </a:pPr>
            <a:r>
              <a:rPr lang="en-US" sz="1800">
                <a:solidFill>
                  <a:srgbClr val="222222"/>
                </a:solidFill>
                <a:latin typeface="Arial" pitchFamily="34"/>
                <a:cs typeface="Arial" pitchFamily="34"/>
              </a:rPr>
              <a:t>Will reduce bureaucracy for frontline workers who identify additional support needs for children &amp; families</a:t>
            </a:r>
            <a:endParaRPr lang="en-US" sz="1800">
              <a:solidFill>
                <a:srgbClr val="222222"/>
              </a:solidFill>
              <a:latin typeface="Times New Roman" pitchFamily="18"/>
              <a:cs typeface="Times New Roman" pitchFamily="18"/>
            </a:endParaRPr>
          </a:p>
          <a:p>
            <a:pPr marL="0" lvl="0" indent="0" hangingPunct="0">
              <a:lnSpc>
                <a:spcPct val="100000"/>
              </a:lnSpc>
              <a:spcBef>
                <a:spcPts val="0"/>
              </a:spcBef>
            </a:pPr>
            <a:r>
              <a:rPr lang="en-US" sz="1800">
                <a:solidFill>
                  <a:srgbClr val="222222"/>
                </a:solidFill>
                <a:latin typeface="Arial" pitchFamily="34"/>
                <a:cs typeface="Arial" pitchFamily="34"/>
              </a:rPr>
              <a:t>The new assessment form should produce better quality referral information for targeted early help services</a:t>
            </a:r>
            <a:endParaRPr lang="en-US" sz="1800">
              <a:solidFill>
                <a:srgbClr val="222222"/>
              </a:solidFill>
              <a:latin typeface="Times New Roman" pitchFamily="18"/>
              <a:cs typeface="Times New Roman" pitchFamily="18"/>
            </a:endParaRPr>
          </a:p>
          <a:p>
            <a:pPr marL="0" lvl="0" indent="0" hangingPunct="0">
              <a:lnSpc>
                <a:spcPct val="100000"/>
              </a:lnSpc>
              <a:spcBef>
                <a:spcPts val="0"/>
              </a:spcBef>
            </a:pPr>
            <a:r>
              <a:rPr lang="en-US" sz="1800">
                <a:solidFill>
                  <a:srgbClr val="222222"/>
                </a:solidFill>
                <a:latin typeface="Arial" pitchFamily="34"/>
                <a:cs typeface="Arial" pitchFamily="34"/>
              </a:rPr>
              <a:t>Families should not need to have multiple assessments to complete slightly different referral forms for early help provision – in line with Trauma Informed principles</a:t>
            </a:r>
            <a:endParaRPr lang="en-US" sz="1800">
              <a:solidFill>
                <a:srgbClr val="222222"/>
              </a:solidFill>
              <a:latin typeface="Times New Roman" pitchFamily="18"/>
              <a:cs typeface="Times New Roman" pitchFamily="18"/>
            </a:endParaRPr>
          </a:p>
          <a:p>
            <a:pPr marL="0" lvl="0" indent="0" hangingPunct="0">
              <a:lnSpc>
                <a:spcPct val="100000"/>
              </a:lnSpc>
              <a:spcBef>
                <a:spcPts val="0"/>
              </a:spcBef>
            </a:pPr>
            <a:r>
              <a:rPr lang="en-US" sz="1800">
                <a:solidFill>
                  <a:srgbClr val="222222"/>
                </a:solidFill>
                <a:latin typeface="Arial" pitchFamily="34"/>
                <a:cs typeface="Arial" pitchFamily="34"/>
              </a:rPr>
              <a:t>More trauma informed design and with prompt to identify young carers and significant events impacting on the child/family.</a:t>
            </a:r>
            <a:endParaRPr lang="en-US" sz="1800">
              <a:solidFill>
                <a:srgbClr val="222222"/>
              </a:solidFill>
              <a:latin typeface="Times New Roman" pitchFamily="18"/>
              <a:cs typeface="Times New Roman" pitchFamily="18"/>
            </a:endParaRPr>
          </a:p>
          <a:p>
            <a:pPr marL="0" lvl="0" indent="0" hangingPunct="0">
              <a:lnSpc>
                <a:spcPct val="100000"/>
              </a:lnSpc>
              <a:spcBef>
                <a:spcPts val="0"/>
              </a:spcBef>
            </a:pPr>
            <a:r>
              <a:rPr lang="en-US" sz="1800">
                <a:solidFill>
                  <a:srgbClr val="222222"/>
                </a:solidFill>
                <a:latin typeface="Arial" pitchFamily="34"/>
                <a:cs typeface="Arial" pitchFamily="34"/>
              </a:rPr>
              <a:t>Signs of Safety based format spanning education, health &amp; care, family &amp; community factors</a:t>
            </a:r>
            <a:endParaRPr lang="en-US" sz="1800">
              <a:solidFill>
                <a:srgbClr val="222222"/>
              </a:solidFill>
              <a:latin typeface="Times New Roman" pitchFamily="18"/>
              <a:cs typeface="Times New Roman" pitchFamily="18"/>
            </a:endParaRPr>
          </a:p>
          <a:p>
            <a:pPr marL="0" lvl="0" indent="0" hangingPunct="0">
              <a:lnSpc>
                <a:spcPct val="100000"/>
              </a:lnSpc>
              <a:spcBef>
                <a:spcPts val="0"/>
              </a:spcBef>
            </a:pPr>
            <a:r>
              <a:rPr lang="en-US" sz="1800">
                <a:solidFill>
                  <a:srgbClr val="222222"/>
                </a:solidFill>
                <a:latin typeface="Arial" pitchFamily="34"/>
                <a:cs typeface="Arial" pitchFamily="34"/>
              </a:rPr>
              <a:t>Specific section for child’s voice including asking their view on their hopes &amp; wishes for the future</a:t>
            </a:r>
          </a:p>
          <a:p>
            <a:pPr marL="0" lvl="0" indent="0" hangingPunct="0">
              <a:lnSpc>
                <a:spcPct val="100000"/>
              </a:lnSpc>
              <a:spcBef>
                <a:spcPts val="0"/>
              </a:spcBef>
              <a:buNone/>
            </a:pPr>
            <a:r>
              <a:rPr lang="en-US" sz="1800" b="1">
                <a:solidFill>
                  <a:srgbClr val="222222"/>
                </a:solidFill>
                <a:latin typeface="Arial" pitchFamily="34"/>
                <a:cs typeface="Arial" pitchFamily="34"/>
              </a:rPr>
              <a:t> </a:t>
            </a:r>
            <a:endParaRPr lang="en-US" sz="1800">
              <a:latin typeface="Arial" pitchFamily="34"/>
            </a:endParaRPr>
          </a:p>
          <a:p>
            <a:pPr marL="0" lvl="0" indent="0" hangingPunct="0">
              <a:lnSpc>
                <a:spcPct val="100000"/>
              </a:lnSpc>
              <a:spcBef>
                <a:spcPts val="0"/>
              </a:spcBef>
              <a:buNone/>
            </a:pPr>
            <a:r>
              <a:rPr lang="en-US" sz="1800" b="1">
                <a:solidFill>
                  <a:srgbClr val="222222"/>
                </a:solidFill>
                <a:latin typeface="Arial" pitchFamily="34"/>
                <a:cs typeface="Arial" pitchFamily="34"/>
              </a:rPr>
              <a:t> </a:t>
            </a:r>
            <a:endParaRPr lang="en-US" sz="1800">
              <a:latin typeface="Arial" pitchFamily="3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DA8E2-015A-EE4F-6965-629CF2F5462E}"/>
              </a:ext>
            </a:extLst>
          </p:cNvPr>
          <p:cNvSpPr txBox="1">
            <a:spLocks noGrp="1"/>
          </p:cNvSpPr>
          <p:nvPr>
            <p:ph type="title"/>
          </p:nvPr>
        </p:nvSpPr>
        <p:spPr/>
        <p:txBody>
          <a:bodyPr/>
          <a:lstStyle/>
          <a:p>
            <a:endParaRPr lang="en-US"/>
          </a:p>
        </p:txBody>
      </p:sp>
      <p:sp>
        <p:nvSpPr>
          <p:cNvPr id="3" name="Rectangle 1">
            <a:extLst>
              <a:ext uri="{FF2B5EF4-FFF2-40B4-BE49-F238E27FC236}">
                <a16:creationId xmlns:a16="http://schemas.microsoft.com/office/drawing/2014/main" id="{ADB2DACA-8A7E-087A-949C-FE0161592B87}"/>
              </a:ext>
            </a:extLst>
          </p:cNvPr>
          <p:cNvSpPr txBox="1">
            <a:spLocks noGrp="1"/>
          </p:cNvSpPr>
          <p:nvPr>
            <p:ph idx="1"/>
          </p:nvPr>
        </p:nvSpPr>
        <p:spPr>
          <a:xfrm>
            <a:off x="1235098" y="1027904"/>
            <a:ext cx="7915302" cy="4231925"/>
          </a:xfrm>
          <a:solidFill>
            <a:srgbClr val="FFFFFF"/>
          </a:solidFill>
        </p:spPr>
        <p:txBody>
          <a:bodyPr anchor="ctr">
            <a:spAutoFit/>
          </a:bodyPr>
          <a:lstStyle/>
          <a:p>
            <a:pPr marL="0" lvl="0" indent="0" hangingPunct="0">
              <a:lnSpc>
                <a:spcPct val="100000"/>
              </a:lnSpc>
              <a:spcBef>
                <a:spcPts val="0"/>
              </a:spcBef>
              <a:buNone/>
            </a:pPr>
            <a:r>
              <a:rPr lang="en-US" sz="1800" b="1">
                <a:solidFill>
                  <a:srgbClr val="222222"/>
                </a:solidFill>
                <a:latin typeface="Arial" pitchFamily="34"/>
                <a:cs typeface="Arial" pitchFamily="34"/>
              </a:rPr>
              <a:t> </a:t>
            </a:r>
            <a:endParaRPr lang="en-US" sz="1800">
              <a:latin typeface="Arial" pitchFamily="34"/>
            </a:endParaRPr>
          </a:p>
          <a:p>
            <a:pPr marL="0" lvl="0" indent="0" hangingPunct="0">
              <a:lnSpc>
                <a:spcPct val="100000"/>
              </a:lnSpc>
              <a:spcBef>
                <a:spcPts val="0"/>
              </a:spcBef>
              <a:buNone/>
            </a:pPr>
            <a:r>
              <a:rPr lang="en-US" sz="1800" b="1">
                <a:solidFill>
                  <a:srgbClr val="222222"/>
                </a:solidFill>
                <a:latin typeface="Arial" pitchFamily="34"/>
                <a:cs typeface="Arial" pitchFamily="34"/>
              </a:rPr>
              <a:t> </a:t>
            </a:r>
            <a:endParaRPr lang="en-US" sz="1600">
              <a:latin typeface="Arial" pitchFamily="34"/>
            </a:endParaRPr>
          </a:p>
          <a:p>
            <a:pPr marL="0" lvl="0" indent="0" hangingPunct="0">
              <a:lnSpc>
                <a:spcPct val="100000"/>
              </a:lnSpc>
              <a:spcBef>
                <a:spcPts val="0"/>
              </a:spcBef>
              <a:buNone/>
            </a:pPr>
            <a:r>
              <a:rPr lang="en-US" sz="1600" b="1">
                <a:solidFill>
                  <a:srgbClr val="222222"/>
                </a:solidFill>
                <a:latin typeface="Arial" pitchFamily="34"/>
                <a:cs typeface="Arial" pitchFamily="34"/>
              </a:rPr>
              <a:t>Multi-agency training and a video briefing are available</a:t>
            </a:r>
            <a:endParaRPr lang="en-US" sz="1600">
              <a:latin typeface="Arial" pitchFamily="34"/>
            </a:endParaRPr>
          </a:p>
          <a:p>
            <a:pPr marL="0" lvl="0" indent="0" hangingPunct="0">
              <a:lnSpc>
                <a:spcPct val="100000"/>
              </a:lnSpc>
              <a:spcBef>
                <a:spcPts val="0"/>
              </a:spcBef>
            </a:pPr>
            <a:r>
              <a:rPr lang="en-US" sz="1600">
                <a:solidFill>
                  <a:srgbClr val="222222"/>
                </a:solidFill>
                <a:latin typeface="Arial" pitchFamily="34"/>
                <a:cs typeface="Arial" pitchFamily="34"/>
              </a:rPr>
              <a:t>You can view the 12 minute briefing video here: </a:t>
            </a:r>
            <a:r>
              <a:rPr lang="en-US" sz="1600">
                <a:solidFill>
                  <a:srgbClr val="1155CC"/>
                </a:solidFill>
                <a:latin typeface="Arial" pitchFamily="34"/>
                <a:cs typeface="Arial" pitchFamily="34"/>
                <a:hlinkClick r:id="rId2"/>
              </a:rPr>
              <a:t>https://www.youtube.com/watch?v=S4m9sa1hZgg</a:t>
            </a:r>
            <a:endParaRPr lang="en-US" sz="1600">
              <a:solidFill>
                <a:srgbClr val="222222"/>
              </a:solidFill>
              <a:latin typeface="Times New Roman" pitchFamily="18"/>
              <a:cs typeface="Times New Roman" pitchFamily="18"/>
            </a:endParaRPr>
          </a:p>
          <a:p>
            <a:pPr marL="0" lvl="0" indent="0" hangingPunct="0">
              <a:lnSpc>
                <a:spcPct val="100000"/>
              </a:lnSpc>
              <a:spcBef>
                <a:spcPts val="0"/>
              </a:spcBef>
            </a:pPr>
            <a:r>
              <a:rPr lang="en-US" sz="1600">
                <a:solidFill>
                  <a:srgbClr val="222222"/>
                </a:solidFill>
                <a:latin typeface="Arial" pitchFamily="34"/>
                <a:cs typeface="Arial" pitchFamily="34"/>
              </a:rPr>
              <a:t>Multi-agency Training on Early Help Assessment skills is available via the Early Help Partnership Training offer </a:t>
            </a:r>
            <a:r>
              <a:rPr lang="en-US" sz="1600">
                <a:solidFill>
                  <a:srgbClr val="1155CC"/>
                </a:solidFill>
                <a:latin typeface="Times New Roman" pitchFamily="18"/>
                <a:cs typeface="Times New Roman" pitchFamily="18"/>
                <a:hlinkClick r:id="rId3"/>
              </a:rPr>
              <a:t>Early Help Workforce Training | Sheffield (sheffielddirectory.org.uk)</a:t>
            </a:r>
            <a:endParaRPr lang="en-US" sz="1600">
              <a:solidFill>
                <a:srgbClr val="222222"/>
              </a:solidFill>
              <a:latin typeface="Times New Roman" pitchFamily="18"/>
              <a:cs typeface="Times New Roman" pitchFamily="18"/>
            </a:endParaRPr>
          </a:p>
          <a:p>
            <a:pPr marL="0" lvl="0" indent="0" hangingPunct="0">
              <a:lnSpc>
                <a:spcPct val="100000"/>
              </a:lnSpc>
              <a:spcBef>
                <a:spcPts val="0"/>
              </a:spcBef>
            </a:pPr>
            <a:r>
              <a:rPr lang="en-US" sz="1600">
                <a:solidFill>
                  <a:srgbClr val="222222"/>
                </a:solidFill>
                <a:latin typeface="Arial" pitchFamily="34"/>
                <a:cs typeface="Arial" pitchFamily="34"/>
              </a:rPr>
              <a:t>More information about the Early Help Assessment including guidance notes for completion and the Sheffield Threshold of Need guidance document is available here: </a:t>
            </a:r>
            <a:r>
              <a:rPr lang="en-US" sz="1600">
                <a:solidFill>
                  <a:srgbClr val="1155CC"/>
                </a:solidFill>
                <a:latin typeface="Arial" pitchFamily="34"/>
                <a:cs typeface="Arial" pitchFamily="34"/>
                <a:hlinkClick r:id="rId4" tooltip="https://www.safeguardingsheffieldchildren.org/scsp/processes/early-help-thresholds-of-need"/>
              </a:rPr>
              <a:t>Sheffield Children Safeguarding Partnership - Early Help, the Early Help Assessment &amp; Thresholds of Need (safeguardingsheffieldchildren.org)</a:t>
            </a:r>
            <a:r>
              <a:rPr lang="en-US" sz="1600">
                <a:solidFill>
                  <a:srgbClr val="222222"/>
                </a:solidFill>
                <a:latin typeface="Arial" pitchFamily="34"/>
                <a:cs typeface="Arial" pitchFamily="34"/>
              </a:rPr>
              <a:t>.</a:t>
            </a:r>
            <a:endParaRPr lang="en-US" sz="1600">
              <a:solidFill>
                <a:srgbClr val="222222"/>
              </a:solidFill>
              <a:latin typeface="Times New Roman" pitchFamily="18"/>
              <a:cs typeface="Times New Roman" pitchFamily="18"/>
            </a:endParaRPr>
          </a:p>
          <a:p>
            <a:pPr marL="0" lvl="0" indent="0" hangingPunct="0">
              <a:lnSpc>
                <a:spcPct val="100000"/>
              </a:lnSpc>
              <a:spcBef>
                <a:spcPts val="0"/>
              </a:spcBef>
            </a:pPr>
            <a:r>
              <a:rPr lang="en-US" sz="1600">
                <a:solidFill>
                  <a:srgbClr val="222222"/>
                </a:solidFill>
                <a:latin typeface="Arial" pitchFamily="34"/>
                <a:cs typeface="Arial" pitchFamily="34"/>
              </a:rPr>
              <a:t>If you would like to request single-agency training on Early Help Assessment Skills for your organisation, please contact your link worker or link manager from the Family Intervention Service.</a:t>
            </a:r>
          </a:p>
          <a:p>
            <a:pPr marL="0" lvl="0" indent="0" hangingPunct="0">
              <a:lnSpc>
                <a:spcPct val="100000"/>
              </a:lnSpc>
              <a:spcBef>
                <a:spcPts val="0"/>
              </a:spcBef>
              <a:buNone/>
            </a:pPr>
            <a:r>
              <a:rPr lang="en-US" sz="1100">
                <a:solidFill>
                  <a:srgbClr val="222222"/>
                </a:solidFill>
                <a:latin typeface="Arial" pitchFamily="34"/>
                <a:cs typeface="Arial" pitchFamily="34"/>
              </a:rPr>
              <a:t> </a:t>
            </a:r>
            <a:endParaRPr lang="en-US" sz="800">
              <a:latin typeface="Arial" pitchFamily="34"/>
            </a:endParaRPr>
          </a:p>
          <a:p>
            <a:pPr marL="0" lvl="0" indent="0" hangingPunct="0">
              <a:lnSpc>
                <a:spcPct val="100000"/>
              </a:lnSpc>
              <a:spcBef>
                <a:spcPts val="0"/>
              </a:spcBef>
              <a:buNone/>
            </a:pPr>
            <a:r>
              <a:rPr lang="en-US" sz="1400" b="1">
                <a:solidFill>
                  <a:srgbClr val="222222"/>
                </a:solidFill>
                <a:latin typeface="Arial" pitchFamily="34"/>
                <a:cs typeface="Arial" pitchFamily="34"/>
              </a:rPr>
              <a:t> </a:t>
            </a:r>
            <a:endParaRPr lang="en-US" sz="1800">
              <a:latin typeface="Arial" pitchFamily="34"/>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EE650-7D73-4AC8-3AEC-9F6093652941}"/>
              </a:ext>
            </a:extLst>
          </p:cNvPr>
          <p:cNvSpPr txBox="1">
            <a:spLocks noGrp="1"/>
          </p:cNvSpPr>
          <p:nvPr>
            <p:ph type="title"/>
          </p:nvPr>
        </p:nvSpPr>
        <p:spPr/>
        <p:txBody>
          <a:bodyPr/>
          <a:lstStyle/>
          <a:p>
            <a:endParaRPr lang="en-US"/>
          </a:p>
        </p:txBody>
      </p:sp>
      <p:sp>
        <p:nvSpPr>
          <p:cNvPr id="3" name="Rectangle 1">
            <a:extLst>
              <a:ext uri="{FF2B5EF4-FFF2-40B4-BE49-F238E27FC236}">
                <a16:creationId xmlns:a16="http://schemas.microsoft.com/office/drawing/2014/main" id="{DD26117D-06E0-B5AC-84BA-9043343B77E2}"/>
              </a:ext>
            </a:extLst>
          </p:cNvPr>
          <p:cNvSpPr txBox="1">
            <a:spLocks noGrp="1"/>
          </p:cNvSpPr>
          <p:nvPr>
            <p:ph idx="1"/>
          </p:nvPr>
        </p:nvSpPr>
        <p:spPr>
          <a:xfrm>
            <a:off x="838203" y="1177847"/>
            <a:ext cx="10054404" cy="3539432"/>
          </a:xfrm>
          <a:solidFill>
            <a:srgbClr val="FFFFFF"/>
          </a:solidFill>
        </p:spPr>
        <p:txBody>
          <a:bodyPr anchor="ctr">
            <a:spAutoFit/>
          </a:bodyPr>
          <a:lstStyle/>
          <a:p>
            <a:pPr marL="0" lvl="0" indent="0" hangingPunct="0">
              <a:lnSpc>
                <a:spcPct val="100000"/>
              </a:lnSpc>
              <a:spcBef>
                <a:spcPts val="0"/>
              </a:spcBef>
              <a:buNone/>
            </a:pPr>
            <a:r>
              <a:rPr lang="en-US" sz="1600" b="1">
                <a:solidFill>
                  <a:srgbClr val="222222"/>
                </a:solidFill>
                <a:latin typeface="Arial" pitchFamily="34"/>
                <a:cs typeface="Arial" pitchFamily="34"/>
              </a:rPr>
              <a:t> </a:t>
            </a:r>
            <a:endParaRPr lang="en-US" sz="1600">
              <a:latin typeface="Arial" pitchFamily="34"/>
            </a:endParaRPr>
          </a:p>
          <a:p>
            <a:pPr marL="0" lvl="0" indent="0" hangingPunct="0">
              <a:lnSpc>
                <a:spcPct val="100000"/>
              </a:lnSpc>
              <a:spcBef>
                <a:spcPts val="0"/>
              </a:spcBef>
              <a:buNone/>
            </a:pPr>
            <a:r>
              <a:rPr lang="en-US" sz="1600" b="1">
                <a:solidFill>
                  <a:srgbClr val="222222"/>
                </a:solidFill>
                <a:latin typeface="Arial" pitchFamily="34"/>
                <a:cs typeface="Arial" pitchFamily="34"/>
              </a:rPr>
              <a:t>Implementation is from December 2023 to March 2024</a:t>
            </a:r>
          </a:p>
          <a:p>
            <a:pPr marL="0" lvl="0" indent="0" hangingPunct="0">
              <a:lnSpc>
                <a:spcPct val="100000"/>
              </a:lnSpc>
              <a:spcBef>
                <a:spcPts val="0"/>
              </a:spcBef>
              <a:buNone/>
            </a:pPr>
            <a:endParaRPr lang="en-US" sz="1600">
              <a:latin typeface="Arial" pitchFamily="34"/>
            </a:endParaRPr>
          </a:p>
          <a:p>
            <a:pPr marL="0" lvl="0" indent="0" hangingPunct="0">
              <a:lnSpc>
                <a:spcPct val="100000"/>
              </a:lnSpc>
              <a:spcBef>
                <a:spcPts val="0"/>
              </a:spcBef>
            </a:pPr>
            <a:r>
              <a:rPr lang="en-US" sz="1600">
                <a:solidFill>
                  <a:srgbClr val="222222"/>
                </a:solidFill>
                <a:latin typeface="Arial" pitchFamily="34"/>
                <a:cs typeface="Arial" pitchFamily="34"/>
              </a:rPr>
              <a:t>From now until 31.3.24 Early Help services will accept both old referral form and the new Early Help Assessment. These should be sent to </a:t>
            </a:r>
            <a:r>
              <a:rPr lang="en-US" sz="1600">
                <a:solidFill>
                  <a:srgbClr val="1155CC"/>
                </a:solidFill>
                <a:latin typeface="Arial" pitchFamily="34"/>
                <a:cs typeface="Arial" pitchFamily="34"/>
                <a:hlinkClick r:id="rId2"/>
              </a:rPr>
              <a:t>EarlyHelpAssessment@sheffield.gov.uk</a:t>
            </a:r>
            <a:endParaRPr lang="en-US" sz="1600">
              <a:solidFill>
                <a:srgbClr val="222222"/>
              </a:solidFill>
              <a:latin typeface="Times New Roman" pitchFamily="18"/>
              <a:cs typeface="Times New Roman" pitchFamily="18"/>
            </a:endParaRPr>
          </a:p>
          <a:p>
            <a:pPr marL="0" lvl="0" indent="0" hangingPunct="0">
              <a:lnSpc>
                <a:spcPct val="100000"/>
              </a:lnSpc>
              <a:spcBef>
                <a:spcPts val="0"/>
              </a:spcBef>
            </a:pPr>
            <a:r>
              <a:rPr lang="en-US" sz="1600">
                <a:solidFill>
                  <a:srgbClr val="222222"/>
                </a:solidFill>
                <a:latin typeface="Arial" pitchFamily="34"/>
                <a:cs typeface="Arial" pitchFamily="34"/>
              </a:rPr>
              <a:t>Only the new Early Help Assessment to be accepted as the key referral document for most Early Help Services after 1.4.24.</a:t>
            </a:r>
            <a:endParaRPr lang="en-US" sz="1600">
              <a:solidFill>
                <a:srgbClr val="222222"/>
              </a:solidFill>
              <a:latin typeface="Times New Roman" pitchFamily="18"/>
              <a:cs typeface="Times New Roman" pitchFamily="18"/>
            </a:endParaRPr>
          </a:p>
          <a:p>
            <a:pPr marL="0" lvl="0" indent="0" hangingPunct="0">
              <a:lnSpc>
                <a:spcPct val="100000"/>
              </a:lnSpc>
              <a:spcBef>
                <a:spcPts val="0"/>
              </a:spcBef>
            </a:pPr>
            <a:r>
              <a:rPr lang="en-US" sz="1600">
                <a:solidFill>
                  <a:srgbClr val="222222"/>
                </a:solidFill>
                <a:latin typeface="Arial" pitchFamily="34"/>
                <a:cs typeface="Arial" pitchFamily="34"/>
              </a:rPr>
              <a:t>For schools using the Extended Support plan as part of the graduated response to SEND, please start any new plans using the updated EXSP, which is available on the Learn Sheffield website. This should mean that the old templates naturally phase out over the academic year.</a:t>
            </a:r>
            <a:endParaRPr lang="en-US" sz="1600">
              <a:solidFill>
                <a:srgbClr val="222222"/>
              </a:solidFill>
              <a:latin typeface="Times New Roman" pitchFamily="18"/>
              <a:cs typeface="Times New Roman" pitchFamily="18"/>
            </a:endParaRPr>
          </a:p>
          <a:p>
            <a:pPr marL="0" lvl="0" indent="0" hangingPunct="0">
              <a:lnSpc>
                <a:spcPct val="100000"/>
              </a:lnSpc>
              <a:spcBef>
                <a:spcPts val="0"/>
              </a:spcBef>
            </a:pPr>
            <a:r>
              <a:rPr lang="en-US" sz="1600">
                <a:solidFill>
                  <a:srgbClr val="222222"/>
                </a:solidFill>
                <a:latin typeface="Arial" pitchFamily="34"/>
                <a:cs typeface="Arial" pitchFamily="34"/>
              </a:rPr>
              <a:t>There has been fantastic feedback from practitioners in health, education and early help service who have tested using the new form and are ready to implement immediately – thank-you to all those who have given such positive feedback and enthusiasm for this.</a:t>
            </a:r>
          </a:p>
          <a:p>
            <a:pPr marL="0" lvl="0" indent="0" hangingPunct="0">
              <a:lnSpc>
                <a:spcPct val="100000"/>
              </a:lnSpc>
              <a:spcBef>
                <a:spcPts val="0"/>
              </a:spcBef>
              <a:buNone/>
            </a:pPr>
            <a:endParaRPr lang="en-US" sz="1600">
              <a:latin typeface="Arial" pitchFamily="3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95040-80C5-B83E-E6E3-683C4D2E2F02}"/>
              </a:ext>
            </a:extLst>
          </p:cNvPr>
          <p:cNvSpPr txBox="1">
            <a:spLocks noGrp="1"/>
          </p:cNvSpPr>
          <p:nvPr>
            <p:ph type="title"/>
          </p:nvPr>
        </p:nvSpPr>
        <p:spPr>
          <a:xfrm>
            <a:off x="804672" y="2053641"/>
            <a:ext cx="3669158" cy="2760098"/>
          </a:xfrm>
        </p:spPr>
        <p:txBody>
          <a:bodyPr/>
          <a:lstStyle/>
          <a:p>
            <a:pPr lvl="0"/>
            <a:r>
              <a:rPr lang="en-GB" sz="3700">
                <a:solidFill>
                  <a:srgbClr val="44546A"/>
                </a:solidFill>
              </a:rPr>
              <a:t>Why are we implementing a new Sheffield Early Help SEND Assessment form?</a:t>
            </a:r>
          </a:p>
        </p:txBody>
      </p:sp>
      <p:sp>
        <p:nvSpPr>
          <p:cNvPr id="3" name="Content Placeholder 2">
            <a:extLst>
              <a:ext uri="{FF2B5EF4-FFF2-40B4-BE49-F238E27FC236}">
                <a16:creationId xmlns:a16="http://schemas.microsoft.com/office/drawing/2014/main" id="{476F1486-41E7-D095-C1A2-20B61C64DB64}"/>
              </a:ext>
            </a:extLst>
          </p:cNvPr>
          <p:cNvSpPr txBox="1">
            <a:spLocks noGrp="1"/>
          </p:cNvSpPr>
          <p:nvPr>
            <p:ph idx="1"/>
          </p:nvPr>
        </p:nvSpPr>
        <p:spPr>
          <a:xfrm>
            <a:off x="4473830" y="801864"/>
            <a:ext cx="6922821" cy="5230633"/>
          </a:xfrm>
        </p:spPr>
        <p:txBody>
          <a:bodyPr anchor="ctr"/>
          <a:lstStyle/>
          <a:p>
            <a:pPr lvl="0"/>
            <a:r>
              <a:rPr lang="en-GB" sz="1800">
                <a:solidFill>
                  <a:srgbClr val="44546A"/>
                </a:solidFill>
              </a:rPr>
              <a:t>The SEND Graduated Response has evolved and improved over time, and this newest version is intended to combine the new Sheffield Early Help Assessment with the SEND Extended Support plan.</a:t>
            </a:r>
          </a:p>
          <a:p>
            <a:pPr lvl="0"/>
            <a:r>
              <a:rPr lang="en-GB" sz="1800" b="1">
                <a:solidFill>
                  <a:srgbClr val="44546A"/>
                </a:solidFill>
              </a:rPr>
              <a:t>The Extended Support Plan sections are all contained within this updated form, just slightly rejigged into a different order, to fit with the Early Help assessment form requirements.  </a:t>
            </a:r>
            <a:endParaRPr lang="en-GB" sz="1800">
              <a:solidFill>
                <a:srgbClr val="44546A"/>
              </a:solidFill>
            </a:endParaRPr>
          </a:p>
          <a:p>
            <a:pPr lvl="0"/>
            <a:r>
              <a:rPr lang="en-GB" sz="1800">
                <a:solidFill>
                  <a:srgbClr val="44546A"/>
                </a:solidFill>
              </a:rPr>
              <a:t>The new form is essentially the new Sheffield Early Help Assessment + a bolt-on extended support plan, where this is helpful. </a:t>
            </a:r>
          </a:p>
          <a:p>
            <a:pPr lvl="0"/>
            <a:r>
              <a:rPr lang="en-GB" sz="1800" b="1">
                <a:solidFill>
                  <a:srgbClr val="44546A"/>
                </a:solidFill>
              </a:rPr>
              <a:t>Where an Extended Support Plan is required on it’s own, this form in its entirety will be used. </a:t>
            </a:r>
          </a:p>
          <a:p>
            <a:pPr lvl="0"/>
            <a:r>
              <a:rPr lang="en-GB" sz="1800">
                <a:solidFill>
                  <a:srgbClr val="44546A"/>
                </a:solidFill>
              </a:rPr>
              <a:t>The new form incorporates;</a:t>
            </a:r>
          </a:p>
          <a:p>
            <a:pPr lvl="1"/>
            <a:r>
              <a:rPr lang="en-GB" sz="1800">
                <a:solidFill>
                  <a:srgbClr val="44546A"/>
                </a:solidFill>
              </a:rPr>
              <a:t> the Signs of Safety Strength Based approach, </a:t>
            </a:r>
          </a:p>
          <a:p>
            <a:pPr lvl="1"/>
            <a:r>
              <a:rPr lang="en-GB" sz="1800">
                <a:solidFill>
                  <a:srgbClr val="44546A"/>
                </a:solidFill>
              </a:rPr>
              <a:t>the Preparation for Adulthood Pillars, </a:t>
            </a:r>
          </a:p>
          <a:p>
            <a:pPr lvl="1"/>
            <a:r>
              <a:rPr lang="en-GB" sz="1800">
                <a:solidFill>
                  <a:srgbClr val="44546A"/>
                </a:solidFill>
              </a:rPr>
              <a:t>the voice of the child(ren)</a:t>
            </a:r>
          </a:p>
          <a:p>
            <a:pPr lvl="1"/>
            <a:r>
              <a:rPr lang="en-GB" sz="1800">
                <a:solidFill>
                  <a:srgbClr val="44546A"/>
                </a:solidFill>
              </a:rPr>
              <a:t>To prompt identification of significant life events that may be impacting a family, Young Carers, and contextual safeguarding factors.</a:t>
            </a:r>
          </a:p>
        </p:txBody>
      </p:sp>
    </p:spTree>
  </p:cSld>
  <p:clrMapOvr>
    <a:masterClrMapping/>
  </p:clrMapOvr>
  <mc:AlternateContent xmlns:mc="http://schemas.openxmlformats.org/markup-compatibility/2006">
    <mc:Choice xmlns:p14="http://schemas.microsoft.com/office/powerpoint/2010/main" Requires="p14">
      <p:transition spd="slow" p14:dur="2000" advTm="66200"/>
    </mc:Choice>
    <mc:Fallback>
      <p:transition spd="slow" advTm="662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E96DC-6BEE-768E-3063-F84EF3B76259}"/>
              </a:ext>
            </a:extLst>
          </p:cNvPr>
          <p:cNvSpPr txBox="1">
            <a:spLocks noGrp="1"/>
          </p:cNvSpPr>
          <p:nvPr>
            <p:ph type="title"/>
          </p:nvPr>
        </p:nvSpPr>
        <p:spPr>
          <a:xfrm>
            <a:off x="838203" y="365129"/>
            <a:ext cx="5393359" cy="1325559"/>
          </a:xfrm>
        </p:spPr>
        <p:txBody>
          <a:bodyPr/>
          <a:lstStyle/>
          <a:p>
            <a:pPr lvl="0"/>
            <a:r>
              <a:rPr lang="en-GB"/>
              <a:t>What are the changes?</a:t>
            </a:r>
          </a:p>
        </p:txBody>
      </p:sp>
      <p:sp>
        <p:nvSpPr>
          <p:cNvPr id="3" name="Content Placeholder 12">
            <a:extLst>
              <a:ext uri="{FF2B5EF4-FFF2-40B4-BE49-F238E27FC236}">
                <a16:creationId xmlns:a16="http://schemas.microsoft.com/office/drawing/2014/main" id="{8E5F73B9-DF0A-5E92-E6FE-6A89349E81A6}"/>
              </a:ext>
            </a:extLst>
          </p:cNvPr>
          <p:cNvSpPr txBox="1">
            <a:spLocks noGrp="1"/>
          </p:cNvSpPr>
          <p:nvPr>
            <p:ph idx="1"/>
          </p:nvPr>
        </p:nvSpPr>
        <p:spPr>
          <a:xfrm>
            <a:off x="384249" y="1690689"/>
            <a:ext cx="5393359" cy="5148602"/>
          </a:xfrm>
        </p:spPr>
        <p:txBody>
          <a:bodyPr/>
          <a:lstStyle/>
          <a:p>
            <a:pPr marL="0" lvl="0" indent="0">
              <a:lnSpc>
                <a:spcPct val="70000"/>
              </a:lnSpc>
              <a:buNone/>
            </a:pPr>
            <a:r>
              <a:rPr lang="en-US" sz="2200"/>
              <a:t>The first section is the Early Help Assessment – a 3-page assessment form has been co-designed with multiple agencies  to replace;</a:t>
            </a:r>
          </a:p>
          <a:p>
            <a:pPr marL="0" lvl="0" indent="0">
              <a:lnSpc>
                <a:spcPct val="70000"/>
              </a:lnSpc>
              <a:buNone/>
            </a:pPr>
            <a:endParaRPr lang="en-US" sz="2200"/>
          </a:p>
          <a:p>
            <a:pPr lvl="0">
              <a:lnSpc>
                <a:spcPct val="70000"/>
              </a:lnSpc>
            </a:pPr>
            <a:r>
              <a:rPr lang="en-US" sz="2200"/>
              <a:t>The FCAF</a:t>
            </a:r>
          </a:p>
          <a:p>
            <a:pPr lvl="0">
              <a:lnSpc>
                <a:spcPct val="70000"/>
              </a:lnSpc>
            </a:pPr>
            <a:r>
              <a:rPr lang="en-US" sz="2200"/>
              <a:t>The Early Help Part 1 Form</a:t>
            </a:r>
          </a:p>
          <a:p>
            <a:pPr lvl="0">
              <a:lnSpc>
                <a:spcPct val="70000"/>
              </a:lnSpc>
            </a:pPr>
            <a:r>
              <a:rPr lang="en-US" sz="2200"/>
              <a:t>The first section of the MyPlan/Extended Support plan</a:t>
            </a:r>
          </a:p>
          <a:p>
            <a:pPr lvl="0">
              <a:lnSpc>
                <a:spcPct val="70000"/>
              </a:lnSpc>
            </a:pPr>
            <a:r>
              <a:rPr lang="en-GB" sz="2200">
                <a:latin typeface="Calibri" pitchFamily="34"/>
              </a:rPr>
              <a:t>As many of the existing referral forms/routes to Early Help services as possible</a:t>
            </a:r>
          </a:p>
          <a:p>
            <a:pPr lvl="0">
              <a:lnSpc>
                <a:spcPct val="70000"/>
              </a:lnSpc>
            </a:pPr>
            <a:endParaRPr lang="en-GB" sz="2200">
              <a:latin typeface="Calibri" pitchFamily="34"/>
            </a:endParaRPr>
          </a:p>
          <a:p>
            <a:pPr marL="0" lvl="0" indent="0">
              <a:lnSpc>
                <a:spcPct val="70000"/>
              </a:lnSpc>
              <a:buNone/>
            </a:pPr>
            <a:r>
              <a:rPr lang="en-US" sz="2200"/>
              <a:t>The ‘Bolt-on’ Extended Support plan is essentially the current Extended support plan with any elements already covered by the Early Help Assessment removed.</a:t>
            </a:r>
          </a:p>
        </p:txBody>
      </p:sp>
      <p:pic>
        <p:nvPicPr>
          <p:cNvPr id="4" name="Picture 6">
            <a:extLst>
              <a:ext uri="{FF2B5EF4-FFF2-40B4-BE49-F238E27FC236}">
                <a16:creationId xmlns:a16="http://schemas.microsoft.com/office/drawing/2014/main" id="{A2A77A6B-E5A9-7681-D8BC-CBA2293E6075}"/>
              </a:ext>
            </a:extLst>
          </p:cNvPr>
          <p:cNvPicPr>
            <a:picLocks noChangeAspect="1"/>
          </p:cNvPicPr>
          <p:nvPr/>
        </p:nvPicPr>
        <p:blipFill>
          <a:blip r:embed="rId2"/>
          <a:stretch>
            <a:fillRect/>
          </a:stretch>
        </p:blipFill>
        <p:spPr>
          <a:xfrm>
            <a:off x="6021845" y="2397913"/>
            <a:ext cx="3289380" cy="2335459"/>
          </a:xfrm>
          <a:prstGeom prst="rect">
            <a:avLst/>
          </a:prstGeom>
          <a:noFill/>
          <a:ln cap="flat">
            <a:noFill/>
          </a:ln>
        </p:spPr>
      </p:pic>
      <p:pic>
        <p:nvPicPr>
          <p:cNvPr id="5" name="Picture 8">
            <a:extLst>
              <a:ext uri="{FF2B5EF4-FFF2-40B4-BE49-F238E27FC236}">
                <a16:creationId xmlns:a16="http://schemas.microsoft.com/office/drawing/2014/main" id="{81562A0B-2560-4000-3471-68A969436BAB}"/>
              </a:ext>
            </a:extLst>
          </p:cNvPr>
          <p:cNvPicPr>
            <a:picLocks noChangeAspect="1"/>
          </p:cNvPicPr>
          <p:nvPr/>
        </p:nvPicPr>
        <p:blipFill>
          <a:blip r:embed="rId3"/>
          <a:stretch>
            <a:fillRect/>
          </a:stretch>
        </p:blipFill>
        <p:spPr>
          <a:xfrm>
            <a:off x="8884410" y="4535497"/>
            <a:ext cx="3348331" cy="2358475"/>
          </a:xfrm>
          <a:prstGeom prst="rect">
            <a:avLst/>
          </a:prstGeom>
          <a:noFill/>
          <a:ln cap="flat">
            <a:noFill/>
          </a:ln>
        </p:spPr>
      </p:pic>
      <p:pic>
        <p:nvPicPr>
          <p:cNvPr id="6" name="Content Placeholder 4">
            <a:extLst>
              <a:ext uri="{FF2B5EF4-FFF2-40B4-BE49-F238E27FC236}">
                <a16:creationId xmlns:a16="http://schemas.microsoft.com/office/drawing/2014/main" id="{2507E6CC-B2AC-EF04-D976-1F0840C367AC}"/>
              </a:ext>
            </a:extLst>
          </p:cNvPr>
          <p:cNvPicPr>
            <a:picLocks noChangeAspect="1"/>
          </p:cNvPicPr>
          <p:nvPr/>
        </p:nvPicPr>
        <p:blipFill>
          <a:blip r:embed="rId4"/>
          <a:stretch>
            <a:fillRect/>
          </a:stretch>
        </p:blipFill>
        <p:spPr>
          <a:xfrm>
            <a:off x="8866717" y="235046"/>
            <a:ext cx="3348331" cy="2335459"/>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advTm="28927"/>
    </mc:Choice>
    <mc:Fallback>
      <p:transition spd="slow" advTm="2892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1B1764A-5F76-CFBC-CDC3-9E9DCB3A67CF}"/>
              </a:ext>
            </a:extLst>
          </p:cNvPr>
          <p:cNvPicPr>
            <a:picLocks noChangeAspect="1"/>
          </p:cNvPicPr>
          <p:nvPr/>
        </p:nvPicPr>
        <p:blipFill>
          <a:blip r:embed="rId2"/>
          <a:stretch>
            <a:fillRect/>
          </a:stretch>
        </p:blipFill>
        <p:spPr>
          <a:xfrm>
            <a:off x="2358063" y="777011"/>
            <a:ext cx="7475869" cy="5303977"/>
          </a:xfrm>
          <a:prstGeom prst="rect">
            <a:avLst/>
          </a:prstGeom>
          <a:noFill/>
          <a:ln cap="flat">
            <a:noFill/>
          </a:ln>
        </p:spPr>
      </p:pic>
      <p:sp>
        <p:nvSpPr>
          <p:cNvPr id="3" name="TextBox 3">
            <a:extLst>
              <a:ext uri="{FF2B5EF4-FFF2-40B4-BE49-F238E27FC236}">
                <a16:creationId xmlns:a16="http://schemas.microsoft.com/office/drawing/2014/main" id="{13527255-C14A-1ACF-0977-FA9F00C83216}"/>
              </a:ext>
            </a:extLst>
          </p:cNvPr>
          <p:cNvSpPr txBox="1"/>
          <p:nvPr/>
        </p:nvSpPr>
        <p:spPr>
          <a:xfrm>
            <a:off x="625641" y="352921"/>
            <a:ext cx="4267203"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EH part 1 form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2483D4F-F36C-F0C5-E50D-7C6A65E639BF}"/>
              </a:ext>
            </a:extLst>
          </p:cNvPr>
          <p:cNvPicPr>
            <a:picLocks noChangeAspect="1"/>
          </p:cNvPicPr>
          <p:nvPr/>
        </p:nvPicPr>
        <p:blipFill>
          <a:blip r:embed="rId2"/>
          <a:stretch>
            <a:fillRect/>
          </a:stretch>
        </p:blipFill>
        <p:spPr>
          <a:xfrm>
            <a:off x="2411409" y="799871"/>
            <a:ext cx="7369177" cy="5258257"/>
          </a:xfrm>
          <a:prstGeom prst="rect">
            <a:avLst/>
          </a:prstGeom>
          <a:noFill/>
          <a:ln cap="flat">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B98FA8F-3698-BFDE-E6B1-BCA8A523FC6A}"/>
              </a:ext>
            </a:extLst>
          </p:cNvPr>
          <p:cNvPicPr>
            <a:picLocks noChangeAspect="1"/>
          </p:cNvPicPr>
          <p:nvPr/>
        </p:nvPicPr>
        <p:blipFill>
          <a:blip r:embed="rId2"/>
          <a:stretch>
            <a:fillRect/>
          </a:stretch>
        </p:blipFill>
        <p:spPr>
          <a:xfrm>
            <a:off x="2476186" y="845600"/>
            <a:ext cx="7239624" cy="5166808"/>
          </a:xfrm>
          <a:prstGeom prst="rect">
            <a:avLst/>
          </a:prstGeom>
          <a:noFill/>
          <a:ln cap="flat">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8E24E-A690-9895-DA46-F93CDED02AFB}"/>
              </a:ext>
            </a:extLst>
          </p:cNvPr>
          <p:cNvSpPr txBox="1">
            <a:spLocks noGrp="1"/>
          </p:cNvSpPr>
          <p:nvPr>
            <p:ph type="title"/>
          </p:nvPr>
        </p:nvSpPr>
        <p:spPr/>
        <p:txBody>
          <a:bodyPr/>
          <a:lstStyle/>
          <a:p>
            <a:pPr lvl="0"/>
            <a:r>
              <a:rPr lang="en-GB"/>
              <a:t>Who is the EH assessment form for? </a:t>
            </a:r>
          </a:p>
        </p:txBody>
      </p:sp>
      <p:sp>
        <p:nvSpPr>
          <p:cNvPr id="3" name="Content Placeholder 2">
            <a:extLst>
              <a:ext uri="{FF2B5EF4-FFF2-40B4-BE49-F238E27FC236}">
                <a16:creationId xmlns:a16="http://schemas.microsoft.com/office/drawing/2014/main" id="{DE3BF66D-7B9D-90CD-B6F5-7BB08E4D2E96}"/>
              </a:ext>
            </a:extLst>
          </p:cNvPr>
          <p:cNvSpPr txBox="1">
            <a:spLocks noGrp="1"/>
          </p:cNvSpPr>
          <p:nvPr>
            <p:ph idx="1"/>
          </p:nvPr>
        </p:nvSpPr>
        <p:spPr/>
        <p:txBody>
          <a:bodyPr/>
          <a:lstStyle/>
          <a:p>
            <a:pPr marL="0" lvl="0" indent="0">
              <a:lnSpc>
                <a:spcPct val="70000"/>
              </a:lnSpc>
              <a:buNone/>
            </a:pPr>
            <a:r>
              <a:rPr lang="en-GB" sz="2600"/>
              <a:t>Pastoral teams/learning mentors/staff supporting a referral for Early Help support will be expected to complete the Early Help assessment form.  It can be submitted through the Early Help channels if support is being sought for the family. </a:t>
            </a:r>
          </a:p>
          <a:p>
            <a:pPr marL="0" lvl="0" indent="0">
              <a:lnSpc>
                <a:spcPct val="70000"/>
              </a:lnSpc>
              <a:buNone/>
            </a:pPr>
            <a:endParaRPr lang="en-GB" sz="2600"/>
          </a:p>
          <a:p>
            <a:pPr marL="0" lvl="0" indent="0">
              <a:lnSpc>
                <a:spcPct val="70000"/>
              </a:lnSpc>
              <a:buNone/>
            </a:pPr>
            <a:r>
              <a:rPr lang="en-GB" sz="2600"/>
              <a:t>SENCOs will be expected to use the Extended Support Plan as discussed in training sessions, for young people who would benefit from the more detailed document. The rejigged EXSP is available in its entirety on the Learn Sheffield website. </a:t>
            </a:r>
          </a:p>
          <a:p>
            <a:pPr marL="0" lvl="0" indent="0">
              <a:lnSpc>
                <a:spcPct val="70000"/>
              </a:lnSpc>
              <a:buNone/>
            </a:pPr>
            <a:endParaRPr lang="en-GB" sz="2600"/>
          </a:p>
          <a:p>
            <a:pPr marL="0" lvl="0" indent="0">
              <a:lnSpc>
                <a:spcPct val="70000"/>
              </a:lnSpc>
              <a:buNone/>
            </a:pPr>
            <a:r>
              <a:rPr lang="en-GB" sz="2600"/>
              <a:t>If an EXSP has been completed for a young person, it can of course be used as the Early Help referral if this is appropriate.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2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649F-CED4-0917-447C-77711C373011}"/>
              </a:ext>
            </a:extLst>
          </p:cNvPr>
          <p:cNvSpPr txBox="1">
            <a:spLocks noGrp="1"/>
          </p:cNvSpPr>
          <p:nvPr>
            <p:ph type="title"/>
          </p:nvPr>
        </p:nvSpPr>
        <p:spPr>
          <a:xfrm>
            <a:off x="838203" y="3998021"/>
            <a:ext cx="3981855" cy="2216514"/>
          </a:xfrm>
        </p:spPr>
        <p:txBody>
          <a:bodyPr/>
          <a:lstStyle/>
          <a:p>
            <a:pPr lvl="0"/>
            <a:r>
              <a:rPr lang="en-GB" b="1">
                <a:latin typeface="Calibri" pitchFamily="34"/>
                <a:cs typeface="Times New Roman" pitchFamily="18"/>
              </a:rPr>
              <a:t>Purpose of the form</a:t>
            </a:r>
            <a:br>
              <a:rPr lang="en-GB">
                <a:latin typeface="Calibri" pitchFamily="34"/>
                <a:cs typeface="Times New Roman" pitchFamily="18"/>
              </a:rPr>
            </a:br>
            <a:endParaRPr lang="en-GB"/>
          </a:p>
        </p:txBody>
      </p:sp>
      <p:pic>
        <p:nvPicPr>
          <p:cNvPr id="3" name="Graphic 6" descr="Family">
            <a:extLst>
              <a:ext uri="{FF2B5EF4-FFF2-40B4-BE49-F238E27FC236}">
                <a16:creationId xmlns:a16="http://schemas.microsoft.com/office/drawing/2014/main" id="{2E9058AD-1069-407F-D817-99B99A7FBD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17262" y="704499"/>
            <a:ext cx="2957471" cy="2957471"/>
          </a:xfrm>
          <a:prstGeom prst="rect">
            <a:avLst/>
          </a:prstGeom>
          <a:noFill/>
          <a:ln cap="flat">
            <a:noFill/>
          </a:ln>
        </p:spPr>
      </p:pic>
      <p:sp>
        <p:nvSpPr>
          <p:cNvPr id="4" name="Content Placeholder 2">
            <a:extLst>
              <a:ext uri="{FF2B5EF4-FFF2-40B4-BE49-F238E27FC236}">
                <a16:creationId xmlns:a16="http://schemas.microsoft.com/office/drawing/2014/main" id="{015707FC-92F9-6933-EC68-2872B59EAFE5}"/>
              </a:ext>
            </a:extLst>
          </p:cNvPr>
          <p:cNvSpPr txBox="1">
            <a:spLocks noGrp="1"/>
          </p:cNvSpPr>
          <p:nvPr>
            <p:ph idx="1"/>
          </p:nvPr>
        </p:nvSpPr>
        <p:spPr>
          <a:xfrm>
            <a:off x="4970833" y="3998021"/>
            <a:ext cx="6382969" cy="2216514"/>
          </a:xfrm>
        </p:spPr>
        <p:txBody>
          <a:bodyPr/>
          <a:lstStyle/>
          <a:p>
            <a:pPr lvl="0">
              <a:spcAft>
                <a:spcPts val="800"/>
              </a:spcAft>
              <a:tabLst>
                <a:tab pos="895353" algn="l"/>
              </a:tabLst>
            </a:pPr>
            <a:r>
              <a:rPr lang="en-GB" sz="1500">
                <a:latin typeface="Calibri" pitchFamily="34"/>
                <a:cs typeface="Times New Roman" pitchFamily="18"/>
              </a:rPr>
              <a:t>When you undertake this assessment, it is likely to be for a specific purpose. This may be for use by your agency only, to determine what additional support your agency may be able to offer the child, young person or family. Or you may be undertaking this assessment to explore what additional support may be needed from other Early Help Services. </a:t>
            </a:r>
          </a:p>
          <a:p>
            <a:pPr lvl="0">
              <a:spcAft>
                <a:spcPts val="800"/>
              </a:spcAft>
              <a:tabLst>
                <a:tab pos="895353" algn="l"/>
              </a:tabLst>
            </a:pPr>
            <a:r>
              <a:rPr lang="en-GB" sz="1500">
                <a:latin typeface="Calibri" pitchFamily="34"/>
                <a:cs typeface="Times New Roman" pitchFamily="18"/>
              </a:rPr>
              <a:t>Discuss your intended purpose with the family and state this on the form to ensure we have informed consent from the family.</a:t>
            </a:r>
          </a:p>
          <a:p>
            <a:pPr lvl="0"/>
            <a:endParaRPr lang="en-GB" sz="1500"/>
          </a:p>
        </p:txBody>
      </p:sp>
      <p:sp>
        <p:nvSpPr>
          <p:cNvPr id="5" name="TextBox 4">
            <a:extLst>
              <a:ext uri="{FF2B5EF4-FFF2-40B4-BE49-F238E27FC236}">
                <a16:creationId xmlns:a16="http://schemas.microsoft.com/office/drawing/2014/main" id="{BC3784E9-DC32-1494-7E0E-76AA18C8BBC0}"/>
              </a:ext>
            </a:extLst>
          </p:cNvPr>
          <p:cNvSpPr txBox="1"/>
          <p:nvPr/>
        </p:nvSpPr>
        <p:spPr>
          <a:xfrm>
            <a:off x="298167" y="643463"/>
            <a:ext cx="4672666" cy="1200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libri"/>
              </a:rPr>
              <a:t>Information for Pastoral Teams/school staff completing the Early Help Assessment Form. </a:t>
            </a:r>
          </a:p>
        </p:txBody>
      </p:sp>
    </p:spTree>
  </p:cSld>
  <p:clrMapOvr>
    <a:masterClrMapping/>
  </p:clrMapOvr>
  <mc:AlternateContent xmlns:mc="http://schemas.openxmlformats.org/markup-compatibility/2006">
    <mc:Choice xmlns:p14="http://schemas.microsoft.com/office/powerpoint/2010/main" Requires="p14">
      <p:transition spd="slow" p14:dur="2000" advTm="31497"/>
    </mc:Choice>
    <mc:Fallback>
      <p:transition spd="slow" advTm="31497"/>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7617</TotalTime>
  <Words>1909</Words>
  <Application>Microsoft Macintosh PowerPoint</Application>
  <PresentationFormat>Widescreen</PresentationFormat>
  <Paragraphs>154</Paragraphs>
  <Slides>23</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     Briefing for SENCOs -  Sheffield Early Help Assessment form   How the updated EH assessment form is now combined with the Extended Support Plan.  </vt:lpstr>
      <vt:lpstr>Links with the Early Help assessment form</vt:lpstr>
      <vt:lpstr>Why are we implementing a new Sheffield Early Help SEND Assessment form?</vt:lpstr>
      <vt:lpstr>What are the changes?</vt:lpstr>
      <vt:lpstr>PowerPoint Presentation</vt:lpstr>
      <vt:lpstr>PowerPoint Presentation</vt:lpstr>
      <vt:lpstr>PowerPoint Presentation</vt:lpstr>
      <vt:lpstr>Who is the EH assessment form for? </vt:lpstr>
      <vt:lpstr>Purpose of the form </vt:lpstr>
      <vt:lpstr>How should it be completed</vt:lpstr>
      <vt:lpstr>What to do with the completed assessment</vt:lpstr>
      <vt:lpstr>Next steps…</vt:lpstr>
      <vt:lpstr>EXSP ‘bolt on’</vt:lpstr>
      <vt:lpstr>Where do the sections from the EXSP sit now? </vt:lpstr>
      <vt:lpstr>EXSP bolt on sections  </vt:lpstr>
      <vt:lpstr>PowerPoint Presentation</vt:lpstr>
      <vt:lpstr>PowerPoint Presentation</vt:lpstr>
      <vt:lpstr>For an Extended Support Plan… </vt:lpstr>
      <vt:lpstr>For an Annual Review… </vt:lpstr>
      <vt:lpstr>Sessions for support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Sheffield Early Help Assessment form https://www.youtube.com/watch?v=S4m9sa1hZgg</dc:title>
  <dc:creator>Zoe Wilson</dc:creator>
  <cp:lastModifiedBy>John Redhead</cp:lastModifiedBy>
  <cp:revision>4</cp:revision>
  <dcterms:created xsi:type="dcterms:W3CDTF">2024-01-06T14:06:37Z</dcterms:created>
  <dcterms:modified xsi:type="dcterms:W3CDTF">2024-01-22T11:00:47Z</dcterms:modified>
</cp:coreProperties>
</file>