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58" r:id="rId2"/>
    <p:sldId id="367" r:id="rId3"/>
    <p:sldId id="365" r:id="rId4"/>
    <p:sldId id="362" r:id="rId5"/>
    <p:sldId id="373" r:id="rId6"/>
    <p:sldId id="363" r:id="rId7"/>
    <p:sldId id="364" r:id="rId8"/>
    <p:sldId id="368" r:id="rId9"/>
    <p:sldId id="366" r:id="rId10"/>
    <p:sldId id="372" r:id="rId11"/>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32787"/>
    <p:restoredTop sz="87086" autoAdjust="0"/>
  </p:normalViewPr>
  <p:slideViewPr>
    <p:cSldViewPr>
      <p:cViewPr>
        <p:scale>
          <a:sx n="62" d="100"/>
          <a:sy n="62" d="100"/>
        </p:scale>
        <p:origin x="-1362"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3EFEF1-7AEB-4FB2-9BB2-FB99C89810FF}" type="datetimeFigureOut">
              <a:rPr lang="en-GB" smtClean="0"/>
              <a:t>03/02/2016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41EFA3-635B-48A1-852D-6F8DF47FFBA1}" type="slidenum">
              <a:rPr lang="en-GB" smtClean="0"/>
              <a:t>‹#›</a:t>
            </a:fld>
            <a:endParaRPr lang="en-GB"/>
          </a:p>
        </p:txBody>
      </p:sp>
    </p:spTree>
    <p:extLst>
      <p:ext uri="{BB962C8B-B14F-4D97-AF65-F5344CB8AC3E}">
        <p14:creationId xmlns:p14="http://schemas.microsoft.com/office/powerpoint/2010/main" val="3437070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2E576F40-6CC8-4CD1-9FCB-CA29602830B6}" type="slidenum">
              <a:rPr lang="en-GB"/>
              <a:pPr/>
              <a:t>‹#›</a:t>
            </a:fld>
            <a:endParaRPr lang="en-GB"/>
          </a:p>
        </p:txBody>
      </p:sp>
    </p:spTree>
    <p:extLst>
      <p:ext uri="{BB962C8B-B14F-4D97-AF65-F5344CB8AC3E}">
        <p14:creationId xmlns:p14="http://schemas.microsoft.com/office/powerpoint/2010/main" val="2908963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1D162E4F-3BB1-4F99-8897-8DEAFE5B9871}" type="slidenum">
              <a:rPr lang="en-GB"/>
              <a:pPr/>
              <a:t>‹#›</a:t>
            </a:fld>
            <a:endParaRPr lang="en-GB"/>
          </a:p>
        </p:txBody>
      </p:sp>
    </p:spTree>
    <p:extLst>
      <p:ext uri="{BB962C8B-B14F-4D97-AF65-F5344CB8AC3E}">
        <p14:creationId xmlns:p14="http://schemas.microsoft.com/office/powerpoint/2010/main" val="3955122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5A5D1CB7-FC1C-4AF5-92E8-DEA6E3CFBAD9}" type="slidenum">
              <a:rPr lang="en-GB"/>
              <a:pPr/>
              <a:t>‹#›</a:t>
            </a:fld>
            <a:endParaRPr lang="en-GB"/>
          </a:p>
        </p:txBody>
      </p:sp>
    </p:spTree>
    <p:extLst>
      <p:ext uri="{BB962C8B-B14F-4D97-AF65-F5344CB8AC3E}">
        <p14:creationId xmlns:p14="http://schemas.microsoft.com/office/powerpoint/2010/main" val="1472294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91A1C698-AF13-42B1-BB89-F74105CA2B2E}" type="slidenum">
              <a:rPr lang="en-GB"/>
              <a:pPr/>
              <a:t>‹#›</a:t>
            </a:fld>
            <a:endParaRPr lang="en-GB"/>
          </a:p>
        </p:txBody>
      </p:sp>
    </p:spTree>
    <p:extLst>
      <p:ext uri="{BB962C8B-B14F-4D97-AF65-F5344CB8AC3E}">
        <p14:creationId xmlns:p14="http://schemas.microsoft.com/office/powerpoint/2010/main" val="3705103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771A4E43-0097-45A2-8449-DB50FFAE4016}" type="slidenum">
              <a:rPr lang="en-GB"/>
              <a:pPr/>
              <a:t>‹#›</a:t>
            </a:fld>
            <a:endParaRPr lang="en-GB"/>
          </a:p>
        </p:txBody>
      </p:sp>
    </p:spTree>
    <p:extLst>
      <p:ext uri="{BB962C8B-B14F-4D97-AF65-F5344CB8AC3E}">
        <p14:creationId xmlns:p14="http://schemas.microsoft.com/office/powerpoint/2010/main" val="1566592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D95C7D9F-7B24-4734-86A4-84C5831B7148}" type="slidenum">
              <a:rPr lang="en-GB"/>
              <a:pPr/>
              <a:t>‹#›</a:t>
            </a:fld>
            <a:endParaRPr lang="en-GB"/>
          </a:p>
        </p:txBody>
      </p:sp>
    </p:spTree>
    <p:extLst>
      <p:ext uri="{BB962C8B-B14F-4D97-AF65-F5344CB8AC3E}">
        <p14:creationId xmlns:p14="http://schemas.microsoft.com/office/powerpoint/2010/main" val="2852896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02FE9007-3A5D-4D2A-B582-DC8C483CA653}" type="slidenum">
              <a:rPr lang="en-GB"/>
              <a:pPr/>
              <a:t>‹#›</a:t>
            </a:fld>
            <a:endParaRPr lang="en-GB"/>
          </a:p>
        </p:txBody>
      </p:sp>
    </p:spTree>
    <p:extLst>
      <p:ext uri="{BB962C8B-B14F-4D97-AF65-F5344CB8AC3E}">
        <p14:creationId xmlns:p14="http://schemas.microsoft.com/office/powerpoint/2010/main" val="1802064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5C099676-D157-4570-88AD-B9ACE42FF0B7}" type="slidenum">
              <a:rPr lang="en-GB"/>
              <a:pPr/>
              <a:t>‹#›</a:t>
            </a:fld>
            <a:endParaRPr lang="en-GB"/>
          </a:p>
        </p:txBody>
      </p:sp>
    </p:spTree>
    <p:extLst>
      <p:ext uri="{BB962C8B-B14F-4D97-AF65-F5344CB8AC3E}">
        <p14:creationId xmlns:p14="http://schemas.microsoft.com/office/powerpoint/2010/main" val="1642271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6FDAA3BE-0AAE-4157-B384-AC994EF62515}" type="slidenum">
              <a:rPr lang="en-GB"/>
              <a:pPr/>
              <a:t>‹#›</a:t>
            </a:fld>
            <a:endParaRPr lang="en-GB"/>
          </a:p>
        </p:txBody>
      </p:sp>
    </p:spTree>
    <p:extLst>
      <p:ext uri="{BB962C8B-B14F-4D97-AF65-F5344CB8AC3E}">
        <p14:creationId xmlns:p14="http://schemas.microsoft.com/office/powerpoint/2010/main" val="2944094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FEA6212E-4454-4CCC-8B8F-F117DC4169F2}" type="slidenum">
              <a:rPr lang="en-GB"/>
              <a:pPr/>
              <a:t>‹#›</a:t>
            </a:fld>
            <a:endParaRPr lang="en-GB"/>
          </a:p>
        </p:txBody>
      </p:sp>
    </p:spTree>
    <p:extLst>
      <p:ext uri="{BB962C8B-B14F-4D97-AF65-F5344CB8AC3E}">
        <p14:creationId xmlns:p14="http://schemas.microsoft.com/office/powerpoint/2010/main" val="987152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F9F13BC-5080-4B8E-BDB7-5D686DB9F28B}" type="slidenum">
              <a:rPr lang="en-GB" smtClean="0"/>
              <a:pPr/>
              <a:t>‹#›</a:t>
            </a:fld>
            <a:endParaRPr lang="en-GB"/>
          </a:p>
        </p:txBody>
      </p:sp>
    </p:spTree>
    <p:extLst>
      <p:ext uri="{BB962C8B-B14F-4D97-AF65-F5344CB8AC3E}">
        <p14:creationId xmlns:p14="http://schemas.microsoft.com/office/powerpoint/2010/main" val="3903362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0B389C87-ED98-4C29-A990-BA6A0B5D9547}" type="slidenum">
              <a:rPr lang="en-GB"/>
              <a:pPr/>
              <a:t>‹#›</a:t>
            </a:fld>
            <a:endParaRPr lang="en-GB"/>
          </a:p>
        </p:txBody>
      </p:sp>
    </p:spTree>
    <p:extLst>
      <p:ext uri="{BB962C8B-B14F-4D97-AF65-F5344CB8AC3E}">
        <p14:creationId xmlns:p14="http://schemas.microsoft.com/office/powerpoint/2010/main" val="2334766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DDDDDD"/>
                </a:solidFill>
              </a:defRPr>
            </a:lvl1pPr>
          </a:lstStyle>
          <a:p>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DDDDDD"/>
                </a:solidFill>
              </a:defRPr>
            </a:lvl1pPr>
          </a:lstStyle>
          <a:p>
            <a:endParaRPr lang="en-GB"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DDDDDD"/>
                </a:solidFill>
              </a:defRPr>
            </a:lvl1pPr>
          </a:lstStyle>
          <a:p>
            <a:fld id="{3F9F13BC-5080-4B8E-BDB7-5D686DB9F28B}"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txStyles>
    <p:titleStyle>
      <a:lvl1pPr algn="ctr" rtl="0" eaLnBrk="1" fontAlgn="base" hangingPunct="1">
        <a:spcBef>
          <a:spcPct val="0"/>
        </a:spcBef>
        <a:spcAft>
          <a:spcPct val="0"/>
        </a:spcAft>
        <a:defRPr sz="4400">
          <a:solidFill>
            <a:srgbClr val="DDDDDD"/>
          </a:solidFill>
          <a:latin typeface="+mj-lt"/>
          <a:ea typeface="+mj-ea"/>
          <a:cs typeface="+mj-cs"/>
        </a:defRPr>
      </a:lvl1pPr>
      <a:lvl2pPr algn="ctr" rtl="0" eaLnBrk="1" fontAlgn="base" hangingPunct="1">
        <a:spcBef>
          <a:spcPct val="0"/>
        </a:spcBef>
        <a:spcAft>
          <a:spcPct val="0"/>
        </a:spcAft>
        <a:defRPr sz="4400">
          <a:solidFill>
            <a:srgbClr val="DDDDDD"/>
          </a:solidFill>
          <a:latin typeface="Times New Roman" charset="0"/>
        </a:defRPr>
      </a:lvl2pPr>
      <a:lvl3pPr algn="ctr" rtl="0" eaLnBrk="1" fontAlgn="base" hangingPunct="1">
        <a:spcBef>
          <a:spcPct val="0"/>
        </a:spcBef>
        <a:spcAft>
          <a:spcPct val="0"/>
        </a:spcAft>
        <a:defRPr sz="4400">
          <a:solidFill>
            <a:srgbClr val="DDDDDD"/>
          </a:solidFill>
          <a:latin typeface="Times New Roman" charset="0"/>
        </a:defRPr>
      </a:lvl3pPr>
      <a:lvl4pPr algn="ctr" rtl="0" eaLnBrk="1" fontAlgn="base" hangingPunct="1">
        <a:spcBef>
          <a:spcPct val="0"/>
        </a:spcBef>
        <a:spcAft>
          <a:spcPct val="0"/>
        </a:spcAft>
        <a:defRPr sz="4400">
          <a:solidFill>
            <a:srgbClr val="DDDDDD"/>
          </a:solidFill>
          <a:latin typeface="Times New Roman" charset="0"/>
        </a:defRPr>
      </a:lvl4pPr>
      <a:lvl5pPr algn="ctr" rtl="0" eaLnBrk="1" fontAlgn="base" hangingPunct="1">
        <a:spcBef>
          <a:spcPct val="0"/>
        </a:spcBef>
        <a:spcAft>
          <a:spcPct val="0"/>
        </a:spcAft>
        <a:defRPr sz="4400">
          <a:solidFill>
            <a:srgbClr val="DDDDDD"/>
          </a:solidFill>
          <a:latin typeface="Times New Roman" charset="0"/>
        </a:defRPr>
      </a:lvl5pPr>
      <a:lvl6pPr marL="457200" algn="ctr" rtl="0" eaLnBrk="1" fontAlgn="base" hangingPunct="1">
        <a:spcBef>
          <a:spcPct val="0"/>
        </a:spcBef>
        <a:spcAft>
          <a:spcPct val="0"/>
        </a:spcAft>
        <a:defRPr sz="4400">
          <a:solidFill>
            <a:srgbClr val="DDDDDD"/>
          </a:solidFill>
          <a:latin typeface="Times New Roman" charset="0"/>
        </a:defRPr>
      </a:lvl6pPr>
      <a:lvl7pPr marL="914400" algn="ctr" rtl="0" eaLnBrk="1" fontAlgn="base" hangingPunct="1">
        <a:spcBef>
          <a:spcPct val="0"/>
        </a:spcBef>
        <a:spcAft>
          <a:spcPct val="0"/>
        </a:spcAft>
        <a:defRPr sz="4400">
          <a:solidFill>
            <a:srgbClr val="DDDDDD"/>
          </a:solidFill>
          <a:latin typeface="Times New Roman" charset="0"/>
        </a:defRPr>
      </a:lvl7pPr>
      <a:lvl8pPr marL="1371600" algn="ctr" rtl="0" eaLnBrk="1" fontAlgn="base" hangingPunct="1">
        <a:spcBef>
          <a:spcPct val="0"/>
        </a:spcBef>
        <a:spcAft>
          <a:spcPct val="0"/>
        </a:spcAft>
        <a:defRPr sz="4400">
          <a:solidFill>
            <a:srgbClr val="DDDDDD"/>
          </a:solidFill>
          <a:latin typeface="Times New Roman" charset="0"/>
        </a:defRPr>
      </a:lvl8pPr>
      <a:lvl9pPr marL="1828800" algn="ctr" rtl="0" eaLnBrk="1" fontAlgn="base" hangingPunct="1">
        <a:spcBef>
          <a:spcPct val="0"/>
        </a:spcBef>
        <a:spcAft>
          <a:spcPct val="0"/>
        </a:spcAft>
        <a:defRPr sz="4400">
          <a:solidFill>
            <a:srgbClr val="DDDDDD"/>
          </a:solidFill>
          <a:latin typeface="Times New Roman" charset="0"/>
        </a:defRPr>
      </a:lvl9pPr>
    </p:titleStyle>
    <p:bodyStyle>
      <a:lvl1pPr marL="342900" indent="-342900" algn="l" rtl="0" eaLnBrk="1" fontAlgn="base" hangingPunct="1">
        <a:spcBef>
          <a:spcPct val="20000"/>
        </a:spcBef>
        <a:spcAft>
          <a:spcPct val="0"/>
        </a:spcAft>
        <a:buChar char="•"/>
        <a:defRPr sz="3200">
          <a:solidFill>
            <a:srgbClr val="DDDDDD"/>
          </a:solidFill>
          <a:latin typeface="+mn-lt"/>
          <a:ea typeface="+mn-ea"/>
          <a:cs typeface="+mn-cs"/>
        </a:defRPr>
      </a:lvl1pPr>
      <a:lvl2pPr marL="742950" indent="-285750" algn="l" rtl="0" eaLnBrk="1" fontAlgn="base" hangingPunct="1">
        <a:spcBef>
          <a:spcPct val="20000"/>
        </a:spcBef>
        <a:spcAft>
          <a:spcPct val="0"/>
        </a:spcAft>
        <a:buChar char="–"/>
        <a:defRPr sz="2800">
          <a:solidFill>
            <a:srgbClr val="DDDDDD"/>
          </a:solidFill>
          <a:latin typeface="+mn-lt"/>
        </a:defRPr>
      </a:lvl2pPr>
      <a:lvl3pPr marL="1143000" indent="-228600" algn="l" rtl="0" eaLnBrk="1" fontAlgn="base" hangingPunct="1">
        <a:spcBef>
          <a:spcPct val="20000"/>
        </a:spcBef>
        <a:spcAft>
          <a:spcPct val="0"/>
        </a:spcAft>
        <a:buChar char="•"/>
        <a:defRPr sz="2400">
          <a:solidFill>
            <a:srgbClr val="DDDDDD"/>
          </a:solidFill>
          <a:latin typeface="+mn-lt"/>
        </a:defRPr>
      </a:lvl3pPr>
      <a:lvl4pPr marL="1600200" indent="-228600" algn="l" rtl="0" eaLnBrk="1" fontAlgn="base" hangingPunct="1">
        <a:spcBef>
          <a:spcPct val="20000"/>
        </a:spcBef>
        <a:spcAft>
          <a:spcPct val="0"/>
        </a:spcAft>
        <a:buChar char="–"/>
        <a:defRPr sz="2000">
          <a:solidFill>
            <a:srgbClr val="DDDDDD"/>
          </a:solidFill>
          <a:latin typeface="+mn-lt"/>
        </a:defRPr>
      </a:lvl4pPr>
      <a:lvl5pPr marL="2057400" indent="-228600" algn="l" rtl="0" eaLnBrk="1" fontAlgn="base" hangingPunct="1">
        <a:spcBef>
          <a:spcPct val="20000"/>
        </a:spcBef>
        <a:spcAft>
          <a:spcPct val="0"/>
        </a:spcAft>
        <a:buChar char="»"/>
        <a:defRPr sz="2000">
          <a:solidFill>
            <a:srgbClr val="DDDDDD"/>
          </a:solidFill>
          <a:latin typeface="+mn-lt"/>
        </a:defRPr>
      </a:lvl5pPr>
      <a:lvl6pPr marL="2514600" indent="-228600" algn="l" rtl="0" eaLnBrk="1" fontAlgn="base" hangingPunct="1">
        <a:spcBef>
          <a:spcPct val="20000"/>
        </a:spcBef>
        <a:spcAft>
          <a:spcPct val="0"/>
        </a:spcAft>
        <a:buChar char="»"/>
        <a:defRPr sz="2000">
          <a:solidFill>
            <a:srgbClr val="DDDDDD"/>
          </a:solidFill>
          <a:latin typeface="+mn-lt"/>
        </a:defRPr>
      </a:lvl6pPr>
      <a:lvl7pPr marL="2971800" indent="-228600" algn="l" rtl="0" eaLnBrk="1" fontAlgn="base" hangingPunct="1">
        <a:spcBef>
          <a:spcPct val="20000"/>
        </a:spcBef>
        <a:spcAft>
          <a:spcPct val="0"/>
        </a:spcAft>
        <a:buChar char="»"/>
        <a:defRPr sz="2000">
          <a:solidFill>
            <a:srgbClr val="DDDDDD"/>
          </a:solidFill>
          <a:latin typeface="+mn-lt"/>
        </a:defRPr>
      </a:lvl7pPr>
      <a:lvl8pPr marL="3429000" indent="-228600" algn="l" rtl="0" eaLnBrk="1" fontAlgn="base" hangingPunct="1">
        <a:spcBef>
          <a:spcPct val="20000"/>
        </a:spcBef>
        <a:spcAft>
          <a:spcPct val="0"/>
        </a:spcAft>
        <a:buChar char="»"/>
        <a:defRPr sz="2000">
          <a:solidFill>
            <a:srgbClr val="DDDDDD"/>
          </a:solidFill>
          <a:latin typeface="+mn-lt"/>
        </a:defRPr>
      </a:lvl8pPr>
      <a:lvl9pPr marL="3886200" indent="-228600" algn="l" rtl="0" eaLnBrk="1" fontAlgn="base" hangingPunct="1">
        <a:spcBef>
          <a:spcPct val="20000"/>
        </a:spcBef>
        <a:spcAft>
          <a:spcPct val="0"/>
        </a:spcAft>
        <a:buChar char="»"/>
        <a:defRPr sz="2000">
          <a:solidFill>
            <a:srgbClr val="DDDDDD"/>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130425"/>
            <a:ext cx="7774632" cy="2162671"/>
          </a:xfrm>
        </p:spPr>
        <p:txBody>
          <a:bodyPr/>
          <a:lstStyle/>
          <a:p>
            <a:r>
              <a:rPr lang="en-GB" b="1" dirty="0" smtClean="0"/>
              <a:t>Looked After Children</a:t>
            </a:r>
            <a:endParaRPr lang="en-GB" dirty="0"/>
          </a:p>
        </p:txBody>
      </p:sp>
    </p:spTree>
    <p:extLst>
      <p:ext uri="{BB962C8B-B14F-4D97-AF65-F5344CB8AC3E}">
        <p14:creationId xmlns:p14="http://schemas.microsoft.com/office/powerpoint/2010/main" val="23298310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3238855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455190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Priorities for the VSH</a:t>
            </a:r>
            <a:endParaRPr lang="en-GB" dirty="0"/>
          </a:p>
        </p:txBody>
      </p:sp>
      <p:sp>
        <p:nvSpPr>
          <p:cNvPr id="3" name="Content Placeholder 2"/>
          <p:cNvSpPr>
            <a:spLocks noGrp="1"/>
          </p:cNvSpPr>
          <p:nvPr>
            <p:ph idx="1"/>
          </p:nvPr>
        </p:nvSpPr>
        <p:spPr>
          <a:xfrm>
            <a:off x="395536" y="1844824"/>
            <a:ext cx="8206680" cy="4114800"/>
          </a:xfrm>
        </p:spPr>
        <p:txBody>
          <a:bodyPr/>
          <a:lstStyle/>
          <a:p>
            <a:pPr lvl="0"/>
            <a:r>
              <a:rPr lang="en-GB" sz="3600" dirty="0"/>
              <a:t>In the short term, and as far as possible, support further improvements in the outcomes of all Looked After Children (LAC) and in particularly those in Y6 and </a:t>
            </a:r>
            <a:r>
              <a:rPr lang="en-GB" sz="3600" dirty="0" smtClean="0"/>
              <a:t>Y11.</a:t>
            </a:r>
            <a:endParaRPr lang="en-GB" sz="3600" dirty="0"/>
          </a:p>
          <a:p>
            <a:pPr lvl="0"/>
            <a:r>
              <a:rPr lang="en-GB" sz="3600" dirty="0"/>
              <a:t>Review and evaluate the current structure and the provision associated with LAC</a:t>
            </a:r>
          </a:p>
          <a:p>
            <a:endParaRPr lang="en-GB" dirty="0"/>
          </a:p>
        </p:txBody>
      </p:sp>
    </p:spTree>
    <p:extLst>
      <p:ext uri="{BB962C8B-B14F-4D97-AF65-F5344CB8AC3E}">
        <p14:creationId xmlns:p14="http://schemas.microsoft.com/office/powerpoint/2010/main" val="15999600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04664"/>
            <a:ext cx="7772400" cy="803176"/>
          </a:xfrm>
        </p:spPr>
        <p:txBody>
          <a:bodyPr/>
          <a:lstStyle/>
          <a:p>
            <a:r>
              <a:rPr lang="en-GB" dirty="0" smtClean="0"/>
              <a:t>Review 2014 -15</a:t>
            </a:r>
            <a:br>
              <a:rPr lang="en-GB" dirty="0" smtClean="0"/>
            </a:br>
            <a:endParaRPr lang="en-GB" dirty="0"/>
          </a:p>
        </p:txBody>
      </p:sp>
      <p:sp>
        <p:nvSpPr>
          <p:cNvPr id="3" name="Content Placeholder 2"/>
          <p:cNvSpPr>
            <a:spLocks noGrp="1"/>
          </p:cNvSpPr>
          <p:nvPr>
            <p:ph idx="1"/>
          </p:nvPr>
        </p:nvSpPr>
        <p:spPr>
          <a:xfrm>
            <a:off x="179512" y="980728"/>
            <a:ext cx="8424936" cy="4114800"/>
          </a:xfrm>
        </p:spPr>
        <p:txBody>
          <a:bodyPr/>
          <a:lstStyle/>
          <a:p>
            <a:pPr lvl="0"/>
            <a:r>
              <a:rPr lang="en-US" dirty="0"/>
              <a:t>Challenge and support schools to improve standards of attainment of LAC</a:t>
            </a:r>
            <a:endParaRPr lang="en-GB" dirty="0"/>
          </a:p>
          <a:p>
            <a:pPr lvl="0"/>
            <a:r>
              <a:rPr lang="en-US" dirty="0"/>
              <a:t>Challenge and support school Headteachers and GBs to have a more holistic approach to meeting the needs of children in care</a:t>
            </a:r>
            <a:endParaRPr lang="en-GB" dirty="0"/>
          </a:p>
          <a:p>
            <a:pPr lvl="0"/>
            <a:r>
              <a:rPr lang="en-US" dirty="0"/>
              <a:t>Establish and extended the VS: </a:t>
            </a:r>
            <a:r>
              <a:rPr lang="en-US" dirty="0" smtClean="0"/>
              <a:t>early years </a:t>
            </a:r>
            <a:r>
              <a:rPr lang="en-US" dirty="0"/>
              <a:t>and post-16</a:t>
            </a:r>
            <a:endParaRPr lang="en-GB" dirty="0"/>
          </a:p>
          <a:p>
            <a:pPr lvl="0"/>
            <a:r>
              <a:rPr lang="en-US" dirty="0"/>
              <a:t>Develop schools’ knowledge and understanding of EHW of LAC including attachment disorder</a:t>
            </a:r>
            <a:endParaRPr lang="en-GB" dirty="0"/>
          </a:p>
          <a:p>
            <a:pPr lvl="0"/>
            <a:r>
              <a:rPr lang="en-US" dirty="0"/>
              <a:t>Focus on SEN</a:t>
            </a:r>
            <a:endParaRPr lang="en-GB" dirty="0"/>
          </a:p>
          <a:p>
            <a:endParaRPr lang="en-GB" dirty="0"/>
          </a:p>
        </p:txBody>
      </p:sp>
    </p:spTree>
    <p:extLst>
      <p:ext uri="{BB962C8B-B14F-4D97-AF65-F5344CB8AC3E}">
        <p14:creationId xmlns:p14="http://schemas.microsoft.com/office/powerpoint/2010/main" val="1963725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33828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7772400" cy="1143000"/>
          </a:xfrm>
        </p:spPr>
        <p:txBody>
          <a:bodyPr/>
          <a:lstStyle/>
          <a:p>
            <a:r>
              <a:rPr lang="en-GB" sz="4000" dirty="0" smtClean="0"/>
              <a:t>What do schools want from the Virtual School?</a:t>
            </a:r>
            <a:endParaRPr lang="en-GB" sz="4000" dirty="0"/>
          </a:p>
        </p:txBody>
      </p:sp>
      <p:sp>
        <p:nvSpPr>
          <p:cNvPr id="3" name="Content Placeholder 2"/>
          <p:cNvSpPr>
            <a:spLocks noGrp="1"/>
          </p:cNvSpPr>
          <p:nvPr>
            <p:ph idx="1"/>
          </p:nvPr>
        </p:nvSpPr>
        <p:spPr>
          <a:xfrm>
            <a:off x="395536" y="1628800"/>
            <a:ext cx="8424936" cy="4114800"/>
          </a:xfrm>
        </p:spPr>
        <p:txBody>
          <a:bodyPr/>
          <a:lstStyle/>
          <a:p>
            <a:r>
              <a:rPr lang="en-GB" dirty="0"/>
              <a:t>Providing sources of information and resources, case studies, references to good practice. </a:t>
            </a:r>
            <a:endParaRPr lang="en-GB" dirty="0" smtClean="0"/>
          </a:p>
          <a:p>
            <a:r>
              <a:rPr lang="en-GB" dirty="0" smtClean="0"/>
              <a:t>Specific </a:t>
            </a:r>
            <a:r>
              <a:rPr lang="en-GB" dirty="0"/>
              <a:t>support for LAC with complex needs, especially around engagement</a:t>
            </a:r>
            <a:r>
              <a:rPr lang="en-GB" dirty="0" smtClean="0"/>
              <a:t>..</a:t>
            </a:r>
            <a:endParaRPr lang="en-GB" dirty="0"/>
          </a:p>
          <a:p>
            <a:r>
              <a:rPr lang="en-GB" dirty="0"/>
              <a:t>Training – using the experience and expertise within the VS to provide training either at a whole-staff level or more targeted at those staff who have most dealing with </a:t>
            </a:r>
            <a:r>
              <a:rPr lang="en-GB" dirty="0" smtClean="0"/>
              <a:t>LAC.</a:t>
            </a:r>
            <a:endParaRPr lang="en-GB" dirty="0"/>
          </a:p>
          <a:p>
            <a:endParaRPr lang="en-GB" dirty="0"/>
          </a:p>
        </p:txBody>
      </p:sp>
    </p:spTree>
    <p:extLst>
      <p:ext uri="{BB962C8B-B14F-4D97-AF65-F5344CB8AC3E}">
        <p14:creationId xmlns:p14="http://schemas.microsoft.com/office/powerpoint/2010/main" val="351276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do schools want from the Virtual School?</a:t>
            </a:r>
            <a:endParaRPr lang="en-GB" dirty="0"/>
          </a:p>
        </p:txBody>
      </p:sp>
      <p:sp>
        <p:nvSpPr>
          <p:cNvPr id="3" name="Content Placeholder 2"/>
          <p:cNvSpPr>
            <a:spLocks noGrp="1"/>
          </p:cNvSpPr>
          <p:nvPr>
            <p:ph idx="1"/>
          </p:nvPr>
        </p:nvSpPr>
        <p:spPr/>
        <p:txBody>
          <a:bodyPr/>
          <a:lstStyle/>
          <a:p>
            <a:r>
              <a:rPr lang="en-GB" dirty="0" smtClean="0"/>
              <a:t>Specific </a:t>
            </a:r>
            <a:r>
              <a:rPr lang="en-GB" dirty="0"/>
              <a:t>support/training around attachment disorders and emotional/social issues.</a:t>
            </a:r>
          </a:p>
          <a:p>
            <a:r>
              <a:rPr lang="en-GB" dirty="0"/>
              <a:t>Independent review of a school’s systems and provision for LAC (‘health check’), acting as critical friend.</a:t>
            </a:r>
          </a:p>
          <a:p>
            <a:r>
              <a:rPr lang="en-GB" dirty="0"/>
              <a:t>Support for post-16 transition.</a:t>
            </a:r>
          </a:p>
          <a:p>
            <a:endParaRPr lang="en-GB" dirty="0"/>
          </a:p>
        </p:txBody>
      </p:sp>
    </p:spTree>
    <p:extLst>
      <p:ext uri="{BB962C8B-B14F-4D97-AF65-F5344CB8AC3E}">
        <p14:creationId xmlns:p14="http://schemas.microsoft.com/office/powerpoint/2010/main" val="3766668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LAC and VS - Primary </a:t>
            </a:r>
            <a:endParaRPr lang="en-GB" dirty="0"/>
          </a:p>
        </p:txBody>
      </p:sp>
      <p:sp>
        <p:nvSpPr>
          <p:cNvPr id="3" name="Content Placeholder 2"/>
          <p:cNvSpPr>
            <a:spLocks noGrp="1"/>
          </p:cNvSpPr>
          <p:nvPr>
            <p:ph idx="1"/>
          </p:nvPr>
        </p:nvSpPr>
        <p:spPr>
          <a:xfrm>
            <a:off x="467544" y="1981200"/>
            <a:ext cx="7990656" cy="4114800"/>
          </a:xfrm>
        </p:spPr>
        <p:txBody>
          <a:bodyPr/>
          <a:lstStyle/>
          <a:p>
            <a:r>
              <a:rPr lang="en-GB" sz="3600" dirty="0"/>
              <a:t>C</a:t>
            </a:r>
            <a:r>
              <a:rPr lang="en-GB" sz="3600" dirty="0" smtClean="0"/>
              <a:t>urrently </a:t>
            </a:r>
            <a:r>
              <a:rPr lang="en-GB" sz="3600" dirty="0"/>
              <a:t>140 </a:t>
            </a:r>
            <a:r>
              <a:rPr lang="en-GB" sz="3600" dirty="0" smtClean="0"/>
              <a:t>children </a:t>
            </a:r>
            <a:r>
              <a:rPr lang="en-GB" sz="3600" dirty="0"/>
              <a:t>(reception to </a:t>
            </a:r>
            <a:r>
              <a:rPr lang="en-GB" sz="3600" dirty="0" smtClean="0"/>
              <a:t>Y6)</a:t>
            </a:r>
          </a:p>
          <a:p>
            <a:r>
              <a:rPr lang="en-GB" sz="3600" dirty="0" smtClean="0"/>
              <a:t>These </a:t>
            </a:r>
            <a:r>
              <a:rPr lang="en-GB" sz="3600" dirty="0"/>
              <a:t>children attend 89 different primary schools (59 in Sheffield and 30 out of city</a:t>
            </a:r>
            <a:r>
              <a:rPr lang="en-GB" sz="3600" dirty="0" smtClean="0"/>
              <a:t>).</a:t>
            </a:r>
          </a:p>
          <a:p>
            <a:r>
              <a:rPr lang="en-GB" sz="3600" dirty="0" smtClean="0"/>
              <a:t>Head Teacher  is DT </a:t>
            </a:r>
            <a:r>
              <a:rPr lang="en-GB" sz="3600" dirty="0"/>
              <a:t>in </a:t>
            </a:r>
            <a:r>
              <a:rPr lang="en-GB" sz="3600" dirty="0" smtClean="0"/>
              <a:t>19 schools (21%)</a:t>
            </a:r>
            <a:endParaRPr lang="en-GB" sz="3600" dirty="0"/>
          </a:p>
        </p:txBody>
      </p:sp>
    </p:spTree>
    <p:extLst>
      <p:ext uri="{BB962C8B-B14F-4D97-AF65-F5344CB8AC3E}">
        <p14:creationId xmlns:p14="http://schemas.microsoft.com/office/powerpoint/2010/main" val="18508597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 for Heads</a:t>
            </a:r>
            <a:endParaRPr lang="en-GB" dirty="0"/>
          </a:p>
        </p:txBody>
      </p:sp>
      <p:sp>
        <p:nvSpPr>
          <p:cNvPr id="3" name="Content Placeholder 2"/>
          <p:cNvSpPr>
            <a:spLocks noGrp="1"/>
          </p:cNvSpPr>
          <p:nvPr>
            <p:ph idx="1"/>
          </p:nvPr>
        </p:nvSpPr>
        <p:spPr>
          <a:xfrm>
            <a:off x="467544" y="1981200"/>
            <a:ext cx="7990656" cy="4114800"/>
          </a:xfrm>
        </p:spPr>
        <p:txBody>
          <a:bodyPr/>
          <a:lstStyle/>
          <a:p>
            <a:r>
              <a:rPr lang="en-GB" dirty="0" smtClean="0"/>
              <a:t>Where should the VS be based? </a:t>
            </a:r>
            <a:endParaRPr lang="en-GB" dirty="0"/>
          </a:p>
          <a:p>
            <a:r>
              <a:rPr lang="en-GB" dirty="0"/>
              <a:t>Should </a:t>
            </a:r>
            <a:r>
              <a:rPr lang="en-GB" dirty="0" smtClean="0"/>
              <a:t>the VS </a:t>
            </a:r>
            <a:r>
              <a:rPr lang="en-GB" dirty="0"/>
              <a:t>provision be extended through retention of higher proportion of PP+?</a:t>
            </a:r>
          </a:p>
          <a:p>
            <a:r>
              <a:rPr lang="en-GB" dirty="0" smtClean="0"/>
              <a:t>Does there need to be more connectivity with Social </a:t>
            </a:r>
            <a:r>
              <a:rPr lang="en-GB" dirty="0"/>
              <a:t>C</a:t>
            </a:r>
            <a:r>
              <a:rPr lang="en-GB" dirty="0" smtClean="0"/>
              <a:t>are and SEN </a:t>
            </a:r>
            <a:r>
              <a:rPr lang="en-GB" dirty="0"/>
              <a:t>provision and EHCPs (a significant proportion of LAC have significant SEN)?</a:t>
            </a:r>
          </a:p>
        </p:txBody>
      </p:sp>
    </p:spTree>
    <p:extLst>
      <p:ext uri="{BB962C8B-B14F-4D97-AF65-F5344CB8AC3E}">
        <p14:creationId xmlns:p14="http://schemas.microsoft.com/office/powerpoint/2010/main" val="1869371128"/>
      </p:ext>
    </p:extLst>
  </p:cSld>
  <p:clrMapOvr>
    <a:masterClrMapping/>
  </p:clrMapOvr>
  <p:timing>
    <p:tnLst>
      <p:par>
        <p:cTn id="1" dur="indefinite" restart="never" nodeType="tmRoot"/>
      </p:par>
    </p:tnLst>
  </p:timing>
</p:sld>
</file>

<file path=ppt/theme/theme1.xml><?xml version="1.0" encoding="utf-8"?>
<a:theme xmlns:a="http://schemas.openxmlformats.org/drawingml/2006/main" name="Gun Metal Gray">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Gun Metal Gray</Template>
  <TotalTime>3322</TotalTime>
  <Words>313</Words>
  <Application>Microsoft Office PowerPoint</Application>
  <PresentationFormat>On-screen Show (4:3)</PresentationFormat>
  <Paragraphs>26</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Gun Metal Gray</vt:lpstr>
      <vt:lpstr>Looked After Children</vt:lpstr>
      <vt:lpstr>PowerPoint Presentation</vt:lpstr>
      <vt:lpstr>Priorities for the VSH</vt:lpstr>
      <vt:lpstr>Review 2014 -15 </vt:lpstr>
      <vt:lpstr>PowerPoint Presentation</vt:lpstr>
      <vt:lpstr>What do schools want from the Virtual School?</vt:lpstr>
      <vt:lpstr>What do schools want from the Virtual School?</vt:lpstr>
      <vt:lpstr>LAC and VS - Primary </vt:lpstr>
      <vt:lpstr>Questions for Heads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Given the challenges ahead for mathematics education how will your leadership ensure that the NCETM Consortium makes the contribution expected of it from the Government and the sector in the short , medium and longer term?</dc:title>
  <dc:creator>B.Sawyer</dc:creator>
  <cp:lastModifiedBy>user1</cp:lastModifiedBy>
  <cp:revision>258</cp:revision>
  <dcterms:created xsi:type="dcterms:W3CDTF">2012-12-14T13:49:55Z</dcterms:created>
  <dcterms:modified xsi:type="dcterms:W3CDTF">2016-02-03T07:41:48Z</dcterms:modified>
</cp:coreProperties>
</file>