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0" r:id="rId2"/>
    <p:sldId id="257" r:id="rId3"/>
    <p:sldId id="258" r:id="rId4"/>
    <p:sldId id="262" r:id="rId5"/>
    <p:sldId id="259" r:id="rId6"/>
    <p:sldId id="261" r:id="rId7"/>
    <p:sldId id="263" r:id="rId8"/>
    <p:sldId id="272" r:id="rId9"/>
    <p:sldId id="260" r:id="rId10"/>
    <p:sldId id="265" r:id="rId11"/>
    <p:sldId id="268" r:id="rId12"/>
    <p:sldId id="269" r:id="rId13"/>
    <p:sldId id="264" r:id="rId14"/>
    <p:sldId id="271" r:id="rId15"/>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0564" autoAdjust="0"/>
  </p:normalViewPr>
  <p:slideViewPr>
    <p:cSldViewPr snapToGrid="0">
      <p:cViewPr varScale="1">
        <p:scale>
          <a:sx n="89" d="100"/>
          <a:sy n="89" d="100"/>
        </p:scale>
        <p:origin x="1320" y="96"/>
      </p:cViewPr>
      <p:guideLst/>
    </p:cSldViewPr>
  </p:slideViewPr>
  <p:notesTextViewPr>
    <p:cViewPr>
      <p:scale>
        <a:sx n="1" d="1"/>
        <a:sy n="1" d="1"/>
      </p:scale>
      <p:origin x="0" y="0"/>
    </p:cViewPr>
  </p:notesTextViewPr>
  <p:sorterViewPr>
    <p:cViewPr>
      <p:scale>
        <a:sx n="100" d="100"/>
        <a:sy n="100" d="100"/>
      </p:scale>
      <p:origin x="0" y="-7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7A1E7419-64B4-4613-85E5-41AFABB274B2}" type="datetimeFigureOut">
              <a:rPr lang="en-GB" smtClean="0"/>
              <a:t>06/10/2018</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02B37DF2-C00A-43DF-A16B-54A4A639FC8C}" type="slidenum">
              <a:rPr lang="en-GB" smtClean="0"/>
              <a:t>‹#›</a:t>
            </a:fld>
            <a:endParaRPr lang="en-GB"/>
          </a:p>
        </p:txBody>
      </p:sp>
    </p:spTree>
    <p:extLst>
      <p:ext uri="{BB962C8B-B14F-4D97-AF65-F5344CB8AC3E}">
        <p14:creationId xmlns:p14="http://schemas.microsoft.com/office/powerpoint/2010/main" val="312099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a:t>
            </a:r>
            <a:r>
              <a:rPr lang="en-GB" baseline="0" dirty="0" smtClean="0"/>
              <a:t> has been provided for all schools/academies who either subscribe the Learn Sheffield Subscription Offer (which includes the Governance Training programme) or subscribe to the programme specifically. </a:t>
            </a:r>
          </a:p>
          <a:p>
            <a:endParaRPr lang="en-GB" baseline="0" dirty="0" smtClean="0"/>
          </a:p>
          <a:p>
            <a:r>
              <a:rPr lang="en-GB" baseline="0" dirty="0" smtClean="0"/>
              <a:t>The information on the following slides is an overview of the </a:t>
            </a:r>
            <a:r>
              <a:rPr lang="en-GB" baseline="0" dirty="0" smtClean="0"/>
              <a:t>Governance Training programme</a:t>
            </a:r>
            <a:r>
              <a:rPr lang="en-GB" baseline="0" dirty="0" smtClean="0"/>
              <a:t>. </a:t>
            </a:r>
          </a:p>
          <a:p>
            <a:endParaRPr lang="en-GB" baseline="0" dirty="0" smtClean="0"/>
          </a:p>
          <a:p>
            <a:r>
              <a:rPr lang="en-GB" baseline="0" dirty="0" smtClean="0"/>
              <a:t>It is designed to be shared with governors and trustees at relevant meetings in your school or academy setting and contains information about the programme, including what is on offer and how to book places.</a:t>
            </a:r>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1</a:t>
            </a:fld>
            <a:endParaRPr lang="en-GB"/>
          </a:p>
        </p:txBody>
      </p:sp>
    </p:spTree>
    <p:extLst>
      <p:ext uri="{BB962C8B-B14F-4D97-AF65-F5344CB8AC3E}">
        <p14:creationId xmlns:p14="http://schemas.microsoft.com/office/powerpoint/2010/main" val="3091003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The information about the 2018 Sheffield Governance Conference is online.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The question</a:t>
            </a:r>
            <a:r>
              <a:rPr lang="en-GB" sz="1200" b="0" baseline="0" dirty="0" smtClean="0"/>
              <a:t> for the conference is ‘What are the key governance priorities now?’ and will seek to consider the priorities for governance at this pivotal time in education.</a:t>
            </a:r>
            <a:endParaRPr lang="en-GB"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The first keynote speaker has been announced – Emma Knights (CEO of the National Governance Association). A second key note and the venue (which will be in the centre of Sheffield) will be confirmed soon.</a:t>
            </a:r>
          </a:p>
          <a:p>
            <a:endParaRPr lang="en-GB"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Each subscribing school has two tickets for the conference</a:t>
            </a:r>
            <a:r>
              <a:rPr lang="en-GB" sz="1200" b="0" baseline="0" dirty="0" smtClean="0"/>
              <a:t> (which will cost £150 each to non-subscribing schools).</a:t>
            </a:r>
            <a:endParaRPr lang="en-GB" sz="1200" b="0" dirty="0" smtClean="0"/>
          </a:p>
          <a:p>
            <a:endParaRPr lang="en-GB" b="0" dirty="0"/>
          </a:p>
        </p:txBody>
      </p:sp>
      <p:sp>
        <p:nvSpPr>
          <p:cNvPr id="4" name="Slide Number Placeholder 3"/>
          <p:cNvSpPr>
            <a:spLocks noGrp="1"/>
          </p:cNvSpPr>
          <p:nvPr>
            <p:ph type="sldNum" sz="quarter" idx="10"/>
          </p:nvPr>
        </p:nvSpPr>
        <p:spPr/>
        <p:txBody>
          <a:bodyPr/>
          <a:lstStyle/>
          <a:p>
            <a:fld id="{02B37DF2-C00A-43DF-A16B-54A4A639FC8C}" type="slidenum">
              <a:rPr lang="en-GB" smtClean="0"/>
              <a:t>10</a:t>
            </a:fld>
            <a:endParaRPr lang="en-GB"/>
          </a:p>
        </p:txBody>
      </p:sp>
    </p:spTree>
    <p:extLst>
      <p:ext uri="{BB962C8B-B14F-4D97-AF65-F5344CB8AC3E}">
        <p14:creationId xmlns:p14="http://schemas.microsoft.com/office/powerpoint/2010/main" val="1948765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online learning package for governance is provided via the National Governors</a:t>
            </a:r>
            <a:r>
              <a:rPr lang="en-GB" baseline="0" dirty="0" smtClean="0"/>
              <a:t> Association (NGA) ‘</a:t>
            </a:r>
            <a:r>
              <a:rPr lang="en-GB" baseline="0" dirty="0" err="1" smtClean="0"/>
              <a:t>learninglink</a:t>
            </a:r>
            <a:r>
              <a:rPr lang="en-GB" baseline="0" dirty="0" smtClean="0"/>
              <a:t>’, which they have developed in partnership with Virtual College.</a:t>
            </a:r>
          </a:p>
          <a:p>
            <a:endParaRPr lang="en-GB" baseline="0" dirty="0" smtClean="0"/>
          </a:p>
          <a:p>
            <a:r>
              <a:rPr lang="en-GB" baseline="0" dirty="0" smtClean="0"/>
              <a:t>This is included within the Governance Training package at no additional cost, but can be purchased separately by non-subscribing schools.</a:t>
            </a:r>
          </a:p>
          <a:p>
            <a:endParaRPr lang="en-GB" baseline="0" dirty="0" smtClean="0"/>
          </a:p>
          <a:p>
            <a:r>
              <a:rPr lang="en-GB" baseline="0" dirty="0" smtClean="0"/>
              <a:t>The training can be accessed via any online device and clicking on the link on the Learn Sheffield website provides information about registering to get login details.</a:t>
            </a:r>
          </a:p>
          <a:p>
            <a:endParaRPr lang="en-GB" baseline="0" dirty="0" smtClean="0"/>
          </a:p>
          <a:p>
            <a:r>
              <a:rPr lang="en-GB" baseline="0" dirty="0" smtClean="0"/>
              <a:t>It also includes where to go for support (in addition to Learn Sheffield) – www.nga.org.uk/learninglink … learninglink@ngaorg.uk … 0121 237 4600 </a:t>
            </a:r>
            <a:endParaRPr lang="en-GB" dirty="0"/>
          </a:p>
        </p:txBody>
      </p:sp>
      <p:sp>
        <p:nvSpPr>
          <p:cNvPr id="4" name="Slide Number Placeholder 3"/>
          <p:cNvSpPr>
            <a:spLocks noGrp="1"/>
          </p:cNvSpPr>
          <p:nvPr>
            <p:ph type="sldNum" sz="quarter" idx="10"/>
          </p:nvPr>
        </p:nvSpPr>
        <p:spPr/>
        <p:txBody>
          <a:bodyPr/>
          <a:lstStyle/>
          <a:p>
            <a:fld id="{02B37DF2-C00A-43DF-A16B-54A4A639FC8C}" type="slidenum">
              <a:rPr lang="en-GB" smtClean="0"/>
              <a:t>11</a:t>
            </a:fld>
            <a:endParaRPr lang="en-GB"/>
          </a:p>
        </p:txBody>
      </p:sp>
    </p:spTree>
    <p:extLst>
      <p:ext uri="{BB962C8B-B14F-4D97-AF65-F5344CB8AC3E}">
        <p14:creationId xmlns:p14="http://schemas.microsoft.com/office/powerpoint/2010/main" val="56479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We have not included safeguarding training elsewhere in this offer because we would want all Sheffield governors to access their safeguarding training through the Sheffield Safeguarding Children’s Board.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This ensures that, in this critical area, there is consistency of message and procedure across the city.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The programme of training session for 2018-2019 is on the website along with the electronic booking form.</a:t>
            </a:r>
          </a:p>
          <a:p>
            <a:endParaRPr lang="en-GB" b="0" dirty="0"/>
          </a:p>
        </p:txBody>
      </p:sp>
      <p:sp>
        <p:nvSpPr>
          <p:cNvPr id="4" name="Slide Number Placeholder 3"/>
          <p:cNvSpPr>
            <a:spLocks noGrp="1"/>
          </p:cNvSpPr>
          <p:nvPr>
            <p:ph type="sldNum" sz="quarter" idx="10"/>
          </p:nvPr>
        </p:nvSpPr>
        <p:spPr/>
        <p:txBody>
          <a:bodyPr/>
          <a:lstStyle/>
          <a:p>
            <a:fld id="{02B37DF2-C00A-43DF-A16B-54A4A639FC8C}" type="slidenum">
              <a:rPr lang="en-GB" smtClean="0"/>
              <a:t>12</a:t>
            </a:fld>
            <a:endParaRPr lang="en-GB"/>
          </a:p>
        </p:txBody>
      </p:sp>
    </p:spTree>
    <p:extLst>
      <p:ext uri="{BB962C8B-B14F-4D97-AF65-F5344CB8AC3E}">
        <p14:creationId xmlns:p14="http://schemas.microsoft.com/office/powerpoint/2010/main" val="46065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 Sheffield can provide bespoke governance training for schools and academies – some examples are given on the slide. </a:t>
            </a:r>
          </a:p>
          <a:p>
            <a:endParaRPr lang="en-GB" dirty="0" smtClean="0"/>
          </a:p>
          <a:p>
            <a:r>
              <a:rPr lang="en-GB" dirty="0" smtClean="0"/>
              <a:t>This can include organising for a session in this booklet to be delivered on site or designing and delivering a bespoke session to meet the specific training needs of a governing body or trust boards. This bespoke training is not part of the subscription offer and will therefore carry an additional cost, with the price being dependent on the delivery required. </a:t>
            </a:r>
          </a:p>
          <a:p>
            <a:endParaRPr lang="en-GB" dirty="0" smtClean="0"/>
          </a:p>
          <a:p>
            <a:r>
              <a:rPr lang="en-GB" dirty="0" smtClean="0"/>
              <a:t>Learn Sheffield can also offer mentorship or consultancy packages to support the development of governance. </a:t>
            </a:r>
          </a:p>
        </p:txBody>
      </p:sp>
      <p:sp>
        <p:nvSpPr>
          <p:cNvPr id="4" name="Slide Number Placeholder 3"/>
          <p:cNvSpPr>
            <a:spLocks noGrp="1"/>
          </p:cNvSpPr>
          <p:nvPr>
            <p:ph type="sldNum" sz="quarter" idx="10"/>
          </p:nvPr>
        </p:nvSpPr>
        <p:spPr/>
        <p:txBody>
          <a:bodyPr/>
          <a:lstStyle/>
          <a:p>
            <a:fld id="{02B37DF2-C00A-43DF-A16B-54A4A639FC8C}" type="slidenum">
              <a:rPr lang="en-GB" smtClean="0"/>
              <a:t>13</a:t>
            </a:fld>
            <a:endParaRPr lang="en-GB"/>
          </a:p>
        </p:txBody>
      </p:sp>
    </p:spTree>
    <p:extLst>
      <p:ext uri="{BB962C8B-B14F-4D97-AF65-F5344CB8AC3E}">
        <p14:creationId xmlns:p14="http://schemas.microsoft.com/office/powerpoint/2010/main" val="1206039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more information please visit the website</a:t>
            </a:r>
            <a:r>
              <a:rPr lang="en-GB" baseline="0" dirty="0" smtClean="0"/>
              <a:t> or contact Learn Sheffield.</a:t>
            </a:r>
            <a:endParaRPr lang="en-GB" dirty="0"/>
          </a:p>
        </p:txBody>
      </p:sp>
      <p:sp>
        <p:nvSpPr>
          <p:cNvPr id="4" name="Slide Number Placeholder 3"/>
          <p:cNvSpPr>
            <a:spLocks noGrp="1"/>
          </p:cNvSpPr>
          <p:nvPr>
            <p:ph type="sldNum" sz="quarter" idx="10"/>
          </p:nvPr>
        </p:nvSpPr>
        <p:spPr/>
        <p:txBody>
          <a:bodyPr/>
          <a:lstStyle/>
          <a:p>
            <a:fld id="{F2D0A7B4-5AA9-4B38-B0AD-55FAA15BFDD8}" type="slidenum">
              <a:rPr lang="en-GB" smtClean="0"/>
              <a:pPr/>
              <a:t>14</a:t>
            </a:fld>
            <a:endParaRPr lang="en-GB"/>
          </a:p>
        </p:txBody>
      </p:sp>
    </p:spTree>
    <p:extLst>
      <p:ext uri="{BB962C8B-B14F-4D97-AF65-F5344CB8AC3E}">
        <p14:creationId xmlns:p14="http://schemas.microsoft.com/office/powerpoint/2010/main" val="1517755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delivery of the networks is commissioned to teaching schools and specialist providers – as</a:t>
            </a:r>
            <a:r>
              <a:rPr lang="en-GB" baseline="0" dirty="0" smtClean="0"/>
              <a:t> described on the slide</a:t>
            </a:r>
            <a:r>
              <a:rPr lang="en-GB"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programme is included within the Learn</a:t>
            </a:r>
            <a:r>
              <a:rPr lang="en-GB" baseline="0" dirty="0" smtClean="0"/>
              <a:t> Sheffield Subscription or available at a cost to non-subscribing </a:t>
            </a:r>
            <a:r>
              <a:rPr lang="en-GB" baseline="0" dirty="0" smtClean="0"/>
              <a:t>schools (£</a:t>
            </a:r>
            <a:r>
              <a:rPr lang="en-GB" baseline="0" dirty="0" smtClean="0"/>
              <a:t>95 per session / £150 per conference ticket / £750 full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Learn Sheffield website hosts the information about the programme – and is also the main way to book places.</a:t>
            </a:r>
            <a:endParaRPr lang="en-GB" dirty="0"/>
          </a:p>
        </p:txBody>
      </p:sp>
      <p:sp>
        <p:nvSpPr>
          <p:cNvPr id="4" name="Slide Number Placeholder 3"/>
          <p:cNvSpPr>
            <a:spLocks noGrp="1"/>
          </p:cNvSpPr>
          <p:nvPr>
            <p:ph type="sldNum" sz="quarter" idx="10"/>
          </p:nvPr>
        </p:nvSpPr>
        <p:spPr/>
        <p:txBody>
          <a:bodyPr/>
          <a:lstStyle/>
          <a:p>
            <a:fld id="{02B37DF2-C00A-43DF-A16B-54A4A639FC8C}" type="slidenum">
              <a:rPr lang="en-GB" smtClean="0"/>
              <a:t>2</a:t>
            </a:fld>
            <a:endParaRPr lang="en-GB"/>
          </a:p>
        </p:txBody>
      </p:sp>
    </p:spTree>
    <p:extLst>
      <p:ext uri="{BB962C8B-B14F-4D97-AF65-F5344CB8AC3E}">
        <p14:creationId xmlns:p14="http://schemas.microsoft.com/office/powerpoint/2010/main" val="412063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elements that make up the Governance Training offer</a:t>
            </a:r>
            <a:r>
              <a:rPr lang="en-GB" baseline="0" dirty="0" smtClean="0"/>
              <a:t>. </a:t>
            </a:r>
          </a:p>
          <a:p>
            <a:endParaRPr lang="en-GB" baseline="0" dirty="0" smtClean="0"/>
          </a:p>
          <a:p>
            <a:pPr marL="0" indent="0">
              <a:buNone/>
            </a:pPr>
            <a:r>
              <a:rPr lang="en-GB" sz="2000" dirty="0" smtClean="0">
                <a:latin typeface="+mn-lt"/>
              </a:rPr>
              <a:t>The programme for 2018/19 includes:</a:t>
            </a:r>
          </a:p>
          <a:p>
            <a:pPr marL="342900" lvl="0" indent="-342900">
              <a:buFont typeface="Arial" panose="020B0604020202020204" pitchFamily="34" charset="0"/>
              <a:buChar char="•"/>
            </a:pPr>
            <a:r>
              <a:rPr lang="en-GB" sz="2000" dirty="0" smtClean="0">
                <a:latin typeface="+mn-lt"/>
              </a:rPr>
              <a:t>Induction Training</a:t>
            </a:r>
          </a:p>
          <a:p>
            <a:pPr marL="342900" lvl="0" indent="-342900">
              <a:buFont typeface="Arial" panose="020B0604020202020204" pitchFamily="34" charset="0"/>
              <a:buChar char="•"/>
            </a:pPr>
            <a:r>
              <a:rPr lang="en-GB" sz="2000" dirty="0" smtClean="0">
                <a:latin typeface="+mn-lt"/>
              </a:rPr>
              <a:t>Governance Training Courses</a:t>
            </a:r>
          </a:p>
          <a:p>
            <a:pPr marL="342900" lvl="0" indent="-342900">
              <a:buFont typeface="Arial" panose="020B0604020202020204" pitchFamily="34" charset="0"/>
              <a:buChar char="•"/>
            </a:pPr>
            <a:r>
              <a:rPr lang="en-GB" sz="2000" dirty="0" smtClean="0">
                <a:latin typeface="+mn-lt"/>
              </a:rPr>
              <a:t>Termly Governance Briefings</a:t>
            </a:r>
          </a:p>
          <a:p>
            <a:pPr marL="342900" lvl="0" indent="-342900">
              <a:buFont typeface="Arial" panose="020B0604020202020204" pitchFamily="34" charset="0"/>
              <a:buChar char="•"/>
            </a:pPr>
            <a:r>
              <a:rPr lang="en-GB" sz="2000" dirty="0" smtClean="0">
                <a:latin typeface="+mn-lt"/>
              </a:rPr>
              <a:t>Annual Governance Conference</a:t>
            </a:r>
          </a:p>
          <a:p>
            <a:pPr marL="342900" lvl="0" indent="-342900">
              <a:buFont typeface="Arial" panose="020B0604020202020204" pitchFamily="34" charset="0"/>
              <a:buChar char="•"/>
            </a:pPr>
            <a:r>
              <a:rPr lang="en-GB" sz="2000" dirty="0" smtClean="0">
                <a:latin typeface="+mn-lt"/>
              </a:rPr>
              <a:t>Online Learning Package</a:t>
            </a:r>
          </a:p>
          <a:p>
            <a:pPr marL="342900" lvl="0" indent="-342900">
              <a:buFont typeface="Arial" panose="020B0604020202020204" pitchFamily="34" charset="0"/>
              <a:buChar char="•"/>
            </a:pPr>
            <a:r>
              <a:rPr lang="en-GB" sz="2000" dirty="0" smtClean="0">
                <a:latin typeface="+mn-lt"/>
              </a:rPr>
              <a:t>Safeguarding Training </a:t>
            </a:r>
            <a:r>
              <a:rPr lang="en-GB" sz="1800" dirty="0" smtClean="0">
                <a:latin typeface="+mn-lt"/>
              </a:rPr>
              <a:t>(link to the Sheffield Safeguarding Children’s Board)</a:t>
            </a:r>
          </a:p>
          <a:p>
            <a:pPr marL="342900" lvl="0" indent="-342900">
              <a:buFont typeface="Arial" panose="020B0604020202020204" pitchFamily="34" charset="0"/>
              <a:buChar char="•"/>
            </a:pPr>
            <a:r>
              <a:rPr lang="en-GB" sz="2000" dirty="0" smtClean="0">
                <a:latin typeface="+mn-lt"/>
              </a:rPr>
              <a:t>Bespoke Training Information</a:t>
            </a:r>
          </a:p>
          <a:p>
            <a:endParaRPr lang="en-GB" baseline="0" dirty="0" smtClean="0"/>
          </a:p>
          <a:p>
            <a:r>
              <a:rPr lang="en-GB" baseline="0" dirty="0" smtClean="0"/>
              <a:t>Each school/academy has unlimited places at each of these </a:t>
            </a:r>
            <a:r>
              <a:rPr lang="en-GB" baseline="0" dirty="0" smtClean="0"/>
              <a:t>sessions </a:t>
            </a:r>
            <a:r>
              <a:rPr lang="en-GB" baseline="0" dirty="0" smtClean="0"/>
              <a:t>but the places must be booked in advance.</a:t>
            </a:r>
          </a:p>
        </p:txBody>
      </p:sp>
      <p:sp>
        <p:nvSpPr>
          <p:cNvPr id="4" name="Slide Number Placeholder 3"/>
          <p:cNvSpPr>
            <a:spLocks noGrp="1"/>
          </p:cNvSpPr>
          <p:nvPr>
            <p:ph type="sldNum" sz="quarter" idx="10"/>
          </p:nvPr>
        </p:nvSpPr>
        <p:spPr/>
        <p:txBody>
          <a:bodyPr/>
          <a:lstStyle/>
          <a:p>
            <a:fld id="{02B37DF2-C00A-43DF-A16B-54A4A639FC8C}" type="slidenum">
              <a:rPr lang="en-GB" smtClean="0"/>
              <a:t>3</a:t>
            </a:fld>
            <a:endParaRPr lang="en-GB"/>
          </a:p>
        </p:txBody>
      </p:sp>
    </p:spTree>
    <p:extLst>
      <p:ext uri="{BB962C8B-B14F-4D97-AF65-F5344CB8AC3E}">
        <p14:creationId xmlns:p14="http://schemas.microsoft.com/office/powerpoint/2010/main" val="4045531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Follow the steps to access and book the training: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1. Click on ‘Services to Schools’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2. Click on Governance training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3. This will take you to the Governance training page which has buttons for each type of training.</a:t>
            </a:r>
          </a:p>
          <a:p>
            <a:endParaRPr lang="en-GB" dirty="0"/>
          </a:p>
        </p:txBody>
      </p:sp>
      <p:sp>
        <p:nvSpPr>
          <p:cNvPr id="4" name="Slide Number Placeholder 3"/>
          <p:cNvSpPr>
            <a:spLocks noGrp="1"/>
          </p:cNvSpPr>
          <p:nvPr>
            <p:ph type="sldNum" sz="quarter" idx="10"/>
          </p:nvPr>
        </p:nvSpPr>
        <p:spPr/>
        <p:txBody>
          <a:bodyPr/>
          <a:lstStyle/>
          <a:p>
            <a:fld id="{02B37DF2-C00A-43DF-A16B-54A4A639FC8C}" type="slidenum">
              <a:rPr lang="en-GB" smtClean="0"/>
              <a:t>4</a:t>
            </a:fld>
            <a:endParaRPr lang="en-GB"/>
          </a:p>
        </p:txBody>
      </p:sp>
    </p:spTree>
    <p:extLst>
      <p:ext uri="{BB962C8B-B14F-4D97-AF65-F5344CB8AC3E}">
        <p14:creationId xmlns:p14="http://schemas.microsoft.com/office/powerpoint/2010/main" val="2791778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solidFill>
                  <a:schemeClr val="tx1"/>
                </a:solidFill>
              </a:rPr>
              <a:t>The final steps</a:t>
            </a:r>
            <a:r>
              <a:rPr lang="en-GB" sz="1200" b="0" baseline="0" dirty="0" smtClean="0">
                <a:solidFill>
                  <a:schemeClr val="tx1"/>
                </a:solidFill>
              </a:rPr>
              <a:t> in the booking process are</a:t>
            </a:r>
            <a:r>
              <a:rPr lang="en-GB" sz="1200" b="0" dirty="0" smtClean="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t>4. Click ‘Book Now’ for selected training – each session or cohort (e.g. a series of sessions) can be booked in this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smtClean="0"/>
              <a:t>5. Click ‘Register’ to book – on the Eventbrite page in order to book the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p:txBody>
      </p:sp>
      <p:sp>
        <p:nvSpPr>
          <p:cNvPr id="4" name="Slide Number Placeholder 3"/>
          <p:cNvSpPr>
            <a:spLocks noGrp="1"/>
          </p:cNvSpPr>
          <p:nvPr>
            <p:ph type="sldNum" sz="quarter" idx="10"/>
          </p:nvPr>
        </p:nvSpPr>
        <p:spPr/>
        <p:txBody>
          <a:bodyPr/>
          <a:lstStyle/>
          <a:p>
            <a:fld id="{02B37DF2-C00A-43DF-A16B-54A4A639FC8C}" type="slidenum">
              <a:rPr lang="en-GB" smtClean="0"/>
              <a:t>5</a:t>
            </a:fld>
            <a:endParaRPr lang="en-GB"/>
          </a:p>
        </p:txBody>
      </p:sp>
    </p:spTree>
    <p:extLst>
      <p:ext uri="{BB962C8B-B14F-4D97-AF65-F5344CB8AC3E}">
        <p14:creationId xmlns:p14="http://schemas.microsoft.com/office/powerpoint/2010/main" val="425073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Induction training</a:t>
            </a:r>
            <a:r>
              <a:rPr lang="en-GB" b="0" baseline="0" dirty="0" smtClean="0"/>
              <a:t> is available to support new governors and trustees.</a:t>
            </a:r>
          </a:p>
          <a:p>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Induction training can either be accessed as four twilight sessions or a full day Saturday session.</a:t>
            </a:r>
          </a:p>
          <a:p>
            <a:endParaRPr lang="en-GB" b="0" dirty="0" smtClean="0"/>
          </a:p>
          <a:p>
            <a:r>
              <a:rPr lang="en-GB" b="0" dirty="0" smtClean="0"/>
              <a:t>Colleagues should</a:t>
            </a:r>
            <a:r>
              <a:rPr lang="en-GB" b="0" baseline="0" dirty="0" smtClean="0"/>
              <a:t> choose a cohort that is structured in the best way for them.</a:t>
            </a:r>
            <a:endParaRPr lang="en-GB" b="0" dirty="0"/>
          </a:p>
        </p:txBody>
      </p:sp>
      <p:sp>
        <p:nvSpPr>
          <p:cNvPr id="4" name="Slide Number Placeholder 3"/>
          <p:cNvSpPr>
            <a:spLocks noGrp="1"/>
          </p:cNvSpPr>
          <p:nvPr>
            <p:ph type="sldNum" sz="quarter" idx="10"/>
          </p:nvPr>
        </p:nvSpPr>
        <p:spPr/>
        <p:txBody>
          <a:bodyPr/>
          <a:lstStyle/>
          <a:p>
            <a:fld id="{02B37DF2-C00A-43DF-A16B-54A4A639FC8C}" type="slidenum">
              <a:rPr lang="en-GB" smtClean="0"/>
              <a:t>6</a:t>
            </a:fld>
            <a:endParaRPr lang="en-GB"/>
          </a:p>
        </p:txBody>
      </p:sp>
    </p:spTree>
    <p:extLst>
      <p:ext uri="{BB962C8B-B14F-4D97-AF65-F5344CB8AC3E}">
        <p14:creationId xmlns:p14="http://schemas.microsoft.com/office/powerpoint/2010/main" val="334654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course information for all training</a:t>
            </a:r>
            <a:r>
              <a:rPr lang="en-GB" baseline="0" dirty="0" smtClean="0"/>
              <a:t> courses can be found in the offer booklet and online … http://www.learnsheffield.co.uk/Services-To-Schools/Governance-Training-2018-2019</a:t>
            </a:r>
          </a:p>
          <a:p>
            <a:endParaRPr lang="en-GB" baseline="0" dirty="0" smtClean="0"/>
          </a:p>
          <a:p>
            <a:r>
              <a:rPr lang="en-GB" baseline="0" dirty="0" smtClean="0"/>
              <a:t>The index of courses lists the titles and also provides a way to ‘jump’ to that course in the list for booking. </a:t>
            </a:r>
            <a:endParaRPr lang="en-GB" dirty="0"/>
          </a:p>
        </p:txBody>
      </p:sp>
      <p:sp>
        <p:nvSpPr>
          <p:cNvPr id="4" name="Slide Number Placeholder 3"/>
          <p:cNvSpPr>
            <a:spLocks noGrp="1"/>
          </p:cNvSpPr>
          <p:nvPr>
            <p:ph type="sldNum" sz="quarter" idx="10"/>
          </p:nvPr>
        </p:nvSpPr>
        <p:spPr/>
        <p:txBody>
          <a:bodyPr/>
          <a:lstStyle/>
          <a:p>
            <a:fld id="{02B37DF2-C00A-43DF-A16B-54A4A639FC8C}" type="slidenum">
              <a:rPr lang="en-GB" smtClean="0"/>
              <a:t>7</a:t>
            </a:fld>
            <a:endParaRPr lang="en-GB"/>
          </a:p>
        </p:txBody>
      </p:sp>
    </p:spTree>
    <p:extLst>
      <p:ext uri="{BB962C8B-B14F-4D97-AF65-F5344CB8AC3E}">
        <p14:creationId xmlns:p14="http://schemas.microsoft.com/office/powerpoint/2010/main" val="1680316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Each course contains course information which describes the purpose of the training. </a:t>
            </a:r>
          </a:p>
          <a:p>
            <a:endParaRPr lang="en-GB" b="0" dirty="0" smtClean="0"/>
          </a:p>
          <a:p>
            <a:r>
              <a:rPr lang="en-GB" sz="1200" b="0" dirty="0" smtClean="0"/>
              <a:t>Once you have identified the course, clicking on the Book Now button enables a place to be booked on the cohort with the venue, date and time that works for you</a:t>
            </a:r>
            <a:endParaRPr lang="en-GB" b="0" dirty="0"/>
          </a:p>
        </p:txBody>
      </p:sp>
      <p:sp>
        <p:nvSpPr>
          <p:cNvPr id="4" name="Slide Number Placeholder 3"/>
          <p:cNvSpPr>
            <a:spLocks noGrp="1"/>
          </p:cNvSpPr>
          <p:nvPr>
            <p:ph type="sldNum" sz="quarter" idx="10"/>
          </p:nvPr>
        </p:nvSpPr>
        <p:spPr/>
        <p:txBody>
          <a:bodyPr/>
          <a:lstStyle/>
          <a:p>
            <a:fld id="{02B37DF2-C00A-43DF-A16B-54A4A639FC8C}" type="slidenum">
              <a:rPr lang="en-GB" smtClean="0"/>
              <a:t>8</a:t>
            </a:fld>
            <a:endParaRPr lang="en-GB"/>
          </a:p>
        </p:txBody>
      </p:sp>
    </p:spTree>
    <p:extLst>
      <p:ext uri="{BB962C8B-B14F-4D97-AF65-F5344CB8AC3E}">
        <p14:creationId xmlns:p14="http://schemas.microsoft.com/office/powerpoint/2010/main" val="6084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dates of the three termly</a:t>
            </a:r>
            <a:r>
              <a:rPr lang="en-GB" baseline="0" dirty="0" smtClean="0"/>
              <a:t> Governance Briefings for 2018-19 are on the slide.</a:t>
            </a:r>
          </a:p>
          <a:p>
            <a:endParaRPr lang="en-GB" baseline="0" dirty="0" smtClean="0"/>
          </a:p>
          <a:p>
            <a:r>
              <a:rPr lang="en-GB" baseline="0" dirty="0" smtClean="0"/>
              <a:t>The agenda for each briefing is sent out via email and through other communication channels closer to the date – for example via twitter, on the opportunities bulletin, etc.</a:t>
            </a:r>
            <a:endParaRPr lang="en-GB" dirty="0"/>
          </a:p>
        </p:txBody>
      </p:sp>
      <p:sp>
        <p:nvSpPr>
          <p:cNvPr id="4" name="Slide Number Placeholder 3"/>
          <p:cNvSpPr>
            <a:spLocks noGrp="1"/>
          </p:cNvSpPr>
          <p:nvPr>
            <p:ph type="sldNum" sz="quarter" idx="10"/>
          </p:nvPr>
        </p:nvSpPr>
        <p:spPr/>
        <p:txBody>
          <a:bodyPr/>
          <a:lstStyle/>
          <a:p>
            <a:fld id="{02B37DF2-C00A-43DF-A16B-54A4A639FC8C}" type="slidenum">
              <a:rPr lang="en-GB" smtClean="0"/>
              <a:t>9</a:t>
            </a:fld>
            <a:endParaRPr lang="en-GB"/>
          </a:p>
        </p:txBody>
      </p:sp>
    </p:spTree>
    <p:extLst>
      <p:ext uri="{BB962C8B-B14F-4D97-AF65-F5344CB8AC3E}">
        <p14:creationId xmlns:p14="http://schemas.microsoft.com/office/powerpoint/2010/main" val="471575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98EB34-771A-4EDB-AA2C-9086F4AC846E}" type="datetimeFigureOut">
              <a:rPr lang="en-GB" smtClean="0"/>
              <a:t>06/10/2018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AA0BBC-D355-43C8-911D-55145240750F}" type="slidenum">
              <a:rPr lang="en-GB" smtClean="0"/>
              <a:t>‹#›</a:t>
            </a:fld>
            <a:endParaRPr lang="en-GB"/>
          </a:p>
        </p:txBody>
      </p:sp>
    </p:spTree>
    <p:extLst>
      <p:ext uri="{BB962C8B-B14F-4D97-AF65-F5344CB8AC3E}">
        <p14:creationId xmlns:p14="http://schemas.microsoft.com/office/powerpoint/2010/main" val="230213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98EB34-771A-4EDB-AA2C-9086F4AC846E}" type="datetimeFigureOut">
              <a:rPr lang="en-GB" smtClean="0"/>
              <a:t>06/10/2018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AA0BBC-D355-43C8-911D-55145240750F}" type="slidenum">
              <a:rPr lang="en-GB" smtClean="0"/>
              <a:t>‹#›</a:t>
            </a:fld>
            <a:endParaRPr lang="en-GB"/>
          </a:p>
        </p:txBody>
      </p:sp>
    </p:spTree>
    <p:extLst>
      <p:ext uri="{BB962C8B-B14F-4D97-AF65-F5344CB8AC3E}">
        <p14:creationId xmlns:p14="http://schemas.microsoft.com/office/powerpoint/2010/main" val="219080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98EB34-771A-4EDB-AA2C-9086F4AC846E}" type="datetimeFigureOut">
              <a:rPr lang="en-GB" smtClean="0"/>
              <a:t>06/10/2018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AA0BBC-D355-43C8-911D-55145240750F}" type="slidenum">
              <a:rPr lang="en-GB" smtClean="0"/>
              <a:t>‹#›</a:t>
            </a:fld>
            <a:endParaRPr lang="en-GB"/>
          </a:p>
        </p:txBody>
      </p:sp>
    </p:spTree>
    <p:extLst>
      <p:ext uri="{BB962C8B-B14F-4D97-AF65-F5344CB8AC3E}">
        <p14:creationId xmlns:p14="http://schemas.microsoft.com/office/powerpoint/2010/main" val="254820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2" name="Title 1"/>
          <p:cNvSpPr>
            <a:spLocks noGrp="1"/>
          </p:cNvSpPr>
          <p:nvPr>
            <p:ph type="title"/>
          </p:nvPr>
        </p:nvSpPr>
        <p:spPr>
          <a:xfrm>
            <a:off x="445041" y="405599"/>
            <a:ext cx="11301917" cy="790922"/>
          </a:xfrm>
          <a:prstGeom prst="rect">
            <a:avLst/>
          </a:prstGeom>
        </p:spPr>
        <p:txBody>
          <a:bodyPr>
            <a:normAutofit/>
          </a:bodyPr>
          <a:lstStyle>
            <a:lvl1pPr algn="l">
              <a:defRPr sz="2800" b="1">
                <a:solidFill>
                  <a:srgbClr val="4A8679"/>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endParaRPr lang="en-GB" dirty="0"/>
          </a:p>
        </p:txBody>
      </p:sp>
      <p:sp>
        <p:nvSpPr>
          <p:cNvPr id="8" name="Rectangle 7">
            <a:extLst>
              <a:ext uri="{FF2B5EF4-FFF2-40B4-BE49-F238E27FC236}">
                <a16:creationId xmlns:a16="http://schemas.microsoft.com/office/drawing/2014/main" id="{6B85EF1D-95FF-4D0E-A772-3F70122D8736}"/>
              </a:ext>
            </a:extLst>
          </p:cNvPr>
          <p:cNvSpPr/>
          <p:nvPr userDrawn="1"/>
        </p:nvSpPr>
        <p:spPr>
          <a:xfrm>
            <a:off x="0" y="0"/>
            <a:ext cx="12192000" cy="170902"/>
          </a:xfrm>
          <a:prstGeom prst="rect">
            <a:avLst/>
          </a:prstGeom>
          <a:solidFill>
            <a:srgbClr val="B02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7521609-CAD8-450A-ACF7-21FF661182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255" y="6059986"/>
            <a:ext cx="2409790" cy="646730"/>
          </a:xfrm>
          <a:prstGeom prst="rect">
            <a:avLst/>
          </a:prstGeom>
        </p:spPr>
      </p:pic>
      <p:sp>
        <p:nvSpPr>
          <p:cNvPr id="10" name="Rectangle 9">
            <a:extLst>
              <a:ext uri="{FF2B5EF4-FFF2-40B4-BE49-F238E27FC236}">
                <a16:creationId xmlns:a16="http://schemas.microsoft.com/office/drawing/2014/main" id="{FA8F2A04-35B8-4F4A-84BD-F5AFFC6CC7A5}"/>
              </a:ext>
            </a:extLst>
          </p:cNvPr>
          <p:cNvSpPr/>
          <p:nvPr userDrawn="1"/>
        </p:nvSpPr>
        <p:spPr>
          <a:xfrm>
            <a:off x="0" y="5959226"/>
            <a:ext cx="12193200" cy="4762"/>
          </a:xfrm>
          <a:prstGeom prst="rect">
            <a:avLst/>
          </a:prstGeom>
          <a:solidFill>
            <a:srgbClr val="B02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26BFCB0-ECDE-46B9-970D-13024DED9057}"/>
              </a:ext>
            </a:extLst>
          </p:cNvPr>
          <p:cNvSpPr txBox="1"/>
          <p:nvPr userDrawn="1"/>
        </p:nvSpPr>
        <p:spPr>
          <a:xfrm>
            <a:off x="10436399" y="6198685"/>
            <a:ext cx="1401346" cy="369332"/>
          </a:xfrm>
          <a:prstGeom prst="rect">
            <a:avLst/>
          </a:prstGeom>
          <a:noFill/>
        </p:spPr>
        <p:txBody>
          <a:bodyPr wrap="none" rtlCol="0">
            <a:spAutoFit/>
          </a:bodyPr>
          <a:lstStyle/>
          <a:p>
            <a:r>
              <a:rPr lang="en-GB" dirty="0">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r>
              <a:rPr lang="en-GB" dirty="0" err="1">
                <a:latin typeface="Open Sans Condensed Light" panose="020B0306030504020204" pitchFamily="34" charset="0"/>
                <a:ea typeface="Open Sans Condensed Light" panose="020B0306030504020204" pitchFamily="34" charset="0"/>
                <a:cs typeface="Open Sans Condensed Light" panose="020B0306030504020204" pitchFamily="34" charset="0"/>
              </a:rPr>
              <a:t>LearnSheffield</a:t>
            </a:r>
            <a:endParaRPr lang="en-GB" dirty="0">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12" name="Content Placeholder 2">
            <a:extLst>
              <a:ext uri="{FF2B5EF4-FFF2-40B4-BE49-F238E27FC236}">
                <a16:creationId xmlns:a16="http://schemas.microsoft.com/office/drawing/2014/main" id="{E83376FC-FE71-464F-B884-415FC45DCE0E}"/>
              </a:ext>
            </a:extLst>
          </p:cNvPr>
          <p:cNvSpPr>
            <a:spLocks noGrp="1"/>
          </p:cNvSpPr>
          <p:nvPr>
            <p:ph idx="1"/>
          </p:nvPr>
        </p:nvSpPr>
        <p:spPr>
          <a:xfrm>
            <a:off x="1669312" y="1196521"/>
            <a:ext cx="10077646" cy="4482834"/>
          </a:xfrm>
          <a:prstGeom prst="rect">
            <a:avLst/>
          </a:prstGeom>
        </p:spPr>
        <p:txBody>
          <a:bodyPr/>
          <a:lstStyle>
            <a:lvl1pPr>
              <a:defRPr sz="26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2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2119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98EB34-771A-4EDB-AA2C-9086F4AC846E}" type="datetimeFigureOut">
              <a:rPr lang="en-GB" smtClean="0"/>
              <a:t>06/10/2018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AA0BBC-D355-43C8-911D-55145240750F}" type="slidenum">
              <a:rPr lang="en-GB" smtClean="0"/>
              <a:t>‹#›</a:t>
            </a:fld>
            <a:endParaRPr lang="en-GB"/>
          </a:p>
        </p:txBody>
      </p:sp>
    </p:spTree>
    <p:extLst>
      <p:ext uri="{BB962C8B-B14F-4D97-AF65-F5344CB8AC3E}">
        <p14:creationId xmlns:p14="http://schemas.microsoft.com/office/powerpoint/2010/main" val="905118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98EB34-771A-4EDB-AA2C-9086F4AC846E}" type="datetimeFigureOut">
              <a:rPr lang="en-GB" smtClean="0"/>
              <a:t>06/10/2018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AA0BBC-D355-43C8-911D-55145240750F}" type="slidenum">
              <a:rPr lang="en-GB" smtClean="0"/>
              <a:t>‹#›</a:t>
            </a:fld>
            <a:endParaRPr lang="en-GB"/>
          </a:p>
        </p:txBody>
      </p:sp>
    </p:spTree>
    <p:extLst>
      <p:ext uri="{BB962C8B-B14F-4D97-AF65-F5344CB8AC3E}">
        <p14:creationId xmlns:p14="http://schemas.microsoft.com/office/powerpoint/2010/main" val="358325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98EB34-771A-4EDB-AA2C-9086F4AC846E}" type="datetimeFigureOut">
              <a:rPr lang="en-GB" smtClean="0"/>
              <a:t>06/10/2018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AA0BBC-D355-43C8-911D-55145240750F}" type="slidenum">
              <a:rPr lang="en-GB" smtClean="0"/>
              <a:t>‹#›</a:t>
            </a:fld>
            <a:endParaRPr lang="en-GB"/>
          </a:p>
        </p:txBody>
      </p:sp>
    </p:spTree>
    <p:extLst>
      <p:ext uri="{BB962C8B-B14F-4D97-AF65-F5344CB8AC3E}">
        <p14:creationId xmlns:p14="http://schemas.microsoft.com/office/powerpoint/2010/main" val="387241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98EB34-771A-4EDB-AA2C-9086F4AC846E}" type="datetimeFigureOut">
              <a:rPr lang="en-GB" smtClean="0"/>
              <a:t>06/10/2018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AA0BBC-D355-43C8-911D-55145240750F}" type="slidenum">
              <a:rPr lang="en-GB" smtClean="0"/>
              <a:t>‹#›</a:t>
            </a:fld>
            <a:endParaRPr lang="en-GB"/>
          </a:p>
        </p:txBody>
      </p:sp>
    </p:spTree>
    <p:extLst>
      <p:ext uri="{BB962C8B-B14F-4D97-AF65-F5344CB8AC3E}">
        <p14:creationId xmlns:p14="http://schemas.microsoft.com/office/powerpoint/2010/main" val="393611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98EB34-771A-4EDB-AA2C-9086F4AC846E}" type="datetimeFigureOut">
              <a:rPr lang="en-GB" smtClean="0"/>
              <a:t>06/10/2018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AA0BBC-D355-43C8-911D-55145240750F}" type="slidenum">
              <a:rPr lang="en-GB" smtClean="0"/>
              <a:t>‹#›</a:t>
            </a:fld>
            <a:endParaRPr lang="en-GB"/>
          </a:p>
        </p:txBody>
      </p:sp>
    </p:spTree>
    <p:extLst>
      <p:ext uri="{BB962C8B-B14F-4D97-AF65-F5344CB8AC3E}">
        <p14:creationId xmlns:p14="http://schemas.microsoft.com/office/powerpoint/2010/main" val="402967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8EB34-771A-4EDB-AA2C-9086F4AC846E}" type="datetimeFigureOut">
              <a:rPr lang="en-GB" smtClean="0"/>
              <a:t>06/10/2018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AA0BBC-D355-43C8-911D-55145240750F}" type="slidenum">
              <a:rPr lang="en-GB" smtClean="0"/>
              <a:t>‹#›</a:t>
            </a:fld>
            <a:endParaRPr lang="en-GB"/>
          </a:p>
        </p:txBody>
      </p:sp>
    </p:spTree>
    <p:extLst>
      <p:ext uri="{BB962C8B-B14F-4D97-AF65-F5344CB8AC3E}">
        <p14:creationId xmlns:p14="http://schemas.microsoft.com/office/powerpoint/2010/main" val="72166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98EB34-771A-4EDB-AA2C-9086F4AC846E}" type="datetimeFigureOut">
              <a:rPr lang="en-GB" smtClean="0"/>
              <a:t>06/10/2018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AA0BBC-D355-43C8-911D-55145240750F}" type="slidenum">
              <a:rPr lang="en-GB" smtClean="0"/>
              <a:t>‹#›</a:t>
            </a:fld>
            <a:endParaRPr lang="en-GB"/>
          </a:p>
        </p:txBody>
      </p:sp>
    </p:spTree>
    <p:extLst>
      <p:ext uri="{BB962C8B-B14F-4D97-AF65-F5344CB8AC3E}">
        <p14:creationId xmlns:p14="http://schemas.microsoft.com/office/powerpoint/2010/main" val="193324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98EB34-771A-4EDB-AA2C-9086F4AC846E}" type="datetimeFigureOut">
              <a:rPr lang="en-GB" smtClean="0"/>
              <a:t>06/10/2018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AA0BBC-D355-43C8-911D-55145240750F}" type="slidenum">
              <a:rPr lang="en-GB" smtClean="0"/>
              <a:t>‹#›</a:t>
            </a:fld>
            <a:endParaRPr lang="en-GB"/>
          </a:p>
        </p:txBody>
      </p:sp>
    </p:spTree>
    <p:extLst>
      <p:ext uri="{BB962C8B-B14F-4D97-AF65-F5344CB8AC3E}">
        <p14:creationId xmlns:p14="http://schemas.microsoft.com/office/powerpoint/2010/main" val="2817634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8EB34-771A-4EDB-AA2C-9086F4AC846E}" type="datetimeFigureOut">
              <a:rPr lang="en-GB" smtClean="0"/>
              <a:t>06/10/2018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A0BBC-D355-43C8-911D-55145240750F}" type="slidenum">
              <a:rPr lang="en-GB" smtClean="0"/>
              <a:t>‹#›</a:t>
            </a:fld>
            <a:endParaRPr lang="en-GB"/>
          </a:p>
        </p:txBody>
      </p:sp>
    </p:spTree>
    <p:extLst>
      <p:ext uri="{BB962C8B-B14F-4D97-AF65-F5344CB8AC3E}">
        <p14:creationId xmlns:p14="http://schemas.microsoft.com/office/powerpoint/2010/main" val="2101920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learnsheffield.co.uk/Services-To-Schools/Governance-Training-2018-201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www.learnsheffield.co.uk/Services-To-Schools/Governance-Training-2018-2019"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mailto:governance@learnsheffield.co.uk"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29" y="225087"/>
            <a:ext cx="11408898" cy="6417505"/>
          </a:xfrm>
          <a:prstGeom prst="rect">
            <a:avLst/>
          </a:prstGeom>
        </p:spPr>
      </p:pic>
      <p:sp>
        <p:nvSpPr>
          <p:cNvPr id="2" name="TextBox 1"/>
          <p:cNvSpPr txBox="1"/>
          <p:nvPr/>
        </p:nvSpPr>
        <p:spPr>
          <a:xfrm>
            <a:off x="882127" y="358094"/>
            <a:ext cx="10434918" cy="769441"/>
          </a:xfrm>
          <a:prstGeom prst="rect">
            <a:avLst/>
          </a:prstGeom>
          <a:solidFill>
            <a:schemeClr val="bg1">
              <a:lumMod val="85000"/>
            </a:schemeClr>
          </a:solidFill>
        </p:spPr>
        <p:txBody>
          <a:bodyPr wrap="square" rtlCol="0">
            <a:spAutoFit/>
          </a:bodyPr>
          <a:lstStyle/>
          <a:p>
            <a:r>
              <a:rPr lang="en-GB" sz="4400" dirty="0" smtClean="0">
                <a:solidFill>
                  <a:schemeClr val="bg1">
                    <a:lumMod val="95000"/>
                  </a:schemeClr>
                </a:solidFill>
                <a:effectLst>
                  <a:outerShdw blurRad="38100" dist="38100" dir="2700000" algn="tl">
                    <a:srgbClr val="000000">
                      <a:alpha val="43137"/>
                    </a:srgbClr>
                  </a:outerShdw>
                </a:effectLst>
              </a:rPr>
              <a:t>                      </a:t>
            </a:r>
            <a:r>
              <a:rPr lang="en-GB" sz="4400" dirty="0" smtClean="0">
                <a:solidFill>
                  <a:schemeClr val="tx1">
                    <a:lumMod val="65000"/>
                    <a:lumOff val="35000"/>
                  </a:schemeClr>
                </a:solidFill>
                <a:effectLst>
                  <a:outerShdw blurRad="38100" dist="38100" dir="2700000" algn="tl">
                    <a:srgbClr val="000000">
                      <a:alpha val="43137"/>
                    </a:srgbClr>
                  </a:outerShdw>
                </a:effectLst>
              </a:rPr>
              <a:t>Governance Training 2018-2019  </a:t>
            </a:r>
            <a:endParaRPr lang="en-GB" sz="4400" dirty="0">
              <a:solidFill>
                <a:schemeClr val="tx1">
                  <a:lumMod val="65000"/>
                  <a:lumOff val="35000"/>
                </a:schemeClr>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a:stretch>
            <a:fillRect/>
          </a:stretch>
        </p:blipFill>
        <p:spPr>
          <a:xfrm>
            <a:off x="7196866" y="1479156"/>
            <a:ext cx="3903372" cy="48118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041" y="453076"/>
            <a:ext cx="2186026" cy="493975"/>
          </a:xfrm>
          <a:prstGeom prst="rect">
            <a:avLst/>
          </a:prstGeom>
        </p:spPr>
      </p:pic>
    </p:spTree>
    <p:extLst>
      <p:ext uri="{BB962C8B-B14F-4D97-AF65-F5344CB8AC3E}">
        <p14:creationId xmlns:p14="http://schemas.microsoft.com/office/powerpoint/2010/main" val="2482305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8F6-929E-4EC5-99F8-5A17DC810A88}"/>
              </a:ext>
            </a:extLst>
          </p:cNvPr>
          <p:cNvSpPr>
            <a:spLocks noGrp="1"/>
          </p:cNvSpPr>
          <p:nvPr>
            <p:ph type="title"/>
          </p:nvPr>
        </p:nvSpPr>
        <p:spPr>
          <a:xfrm>
            <a:off x="229888" y="265750"/>
            <a:ext cx="11301917" cy="790922"/>
          </a:xfrm>
        </p:spPr>
        <p:txBody>
          <a:bodyPr/>
          <a:lstStyle/>
          <a:p>
            <a:r>
              <a:rPr lang="en-GB" dirty="0" smtClean="0">
                <a:latin typeface="+mn-lt"/>
              </a:rPr>
              <a:t>Governance Training – Annual Conference</a:t>
            </a:r>
            <a:endParaRPr lang="en-GB" dirty="0">
              <a:latin typeface="+mn-lt"/>
            </a:endParaRPr>
          </a:p>
        </p:txBody>
      </p:sp>
      <p:sp>
        <p:nvSpPr>
          <p:cNvPr id="5" name="TextBox 4"/>
          <p:cNvSpPr txBox="1"/>
          <p:nvPr/>
        </p:nvSpPr>
        <p:spPr>
          <a:xfrm>
            <a:off x="229888" y="1120970"/>
            <a:ext cx="2388788" cy="1015663"/>
          </a:xfrm>
          <a:prstGeom prst="rect">
            <a:avLst/>
          </a:prstGeom>
          <a:noFill/>
        </p:spPr>
        <p:txBody>
          <a:bodyPr wrap="square" rtlCol="0">
            <a:spAutoFit/>
          </a:bodyPr>
          <a:lstStyle/>
          <a:p>
            <a:pPr algn="ctr"/>
            <a:r>
              <a:rPr lang="en-GB" sz="2000" b="1" dirty="0" smtClean="0"/>
              <a:t>Click </a:t>
            </a:r>
            <a:r>
              <a:rPr lang="en-GB" sz="2000" b="1" dirty="0" smtClean="0"/>
              <a:t>on Governance </a:t>
            </a:r>
            <a:r>
              <a:rPr lang="en-GB" sz="2000" b="1" dirty="0" smtClean="0"/>
              <a:t>Conference to access the information</a:t>
            </a:r>
            <a:endParaRPr lang="en-GB" sz="2000" b="1" dirty="0"/>
          </a:p>
        </p:txBody>
      </p:sp>
      <p:cxnSp>
        <p:nvCxnSpPr>
          <p:cNvPr id="6" name="Straight Arrow Connector 5"/>
          <p:cNvCxnSpPr/>
          <p:nvPr/>
        </p:nvCxnSpPr>
        <p:spPr>
          <a:xfrm flipV="1">
            <a:off x="2321888" y="1679881"/>
            <a:ext cx="937679" cy="1366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59736" y="1000956"/>
            <a:ext cx="5723068" cy="1323439"/>
          </a:xfrm>
          <a:prstGeom prst="rect">
            <a:avLst/>
          </a:prstGeom>
          <a:noFill/>
        </p:spPr>
        <p:txBody>
          <a:bodyPr wrap="square" rtlCol="0">
            <a:spAutoFit/>
          </a:bodyPr>
          <a:lstStyle/>
          <a:p>
            <a:pPr algn="ctr"/>
            <a:r>
              <a:rPr lang="en-GB" sz="2000" b="1" dirty="0" smtClean="0"/>
              <a:t>The information about the 2018 Sheffield Governance Conference is online. The first keynote speaker has been announced – Emma Knights (CEO of the National Governance Association). </a:t>
            </a:r>
            <a:endParaRPr lang="en-GB" sz="2000" b="1" dirty="0"/>
          </a:p>
        </p:txBody>
      </p:sp>
      <p:cxnSp>
        <p:nvCxnSpPr>
          <p:cNvPr id="9" name="Straight Arrow Connector 8"/>
          <p:cNvCxnSpPr/>
          <p:nvPr/>
        </p:nvCxnSpPr>
        <p:spPr>
          <a:xfrm flipH="1">
            <a:off x="5709598" y="2011680"/>
            <a:ext cx="744990" cy="494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3362913" y="1129245"/>
            <a:ext cx="1657350" cy="1095375"/>
          </a:xfrm>
          <a:prstGeom prst="rect">
            <a:avLst/>
          </a:prstGeom>
        </p:spPr>
      </p:pic>
      <p:pic>
        <p:nvPicPr>
          <p:cNvPr id="12" name="Picture 11"/>
          <p:cNvPicPr>
            <a:picLocks noChangeAspect="1"/>
          </p:cNvPicPr>
          <p:nvPr/>
        </p:nvPicPr>
        <p:blipFill rotWithShape="1">
          <a:blip r:embed="rId4"/>
          <a:srcRect b="47576"/>
          <a:stretch/>
        </p:blipFill>
        <p:spPr>
          <a:xfrm>
            <a:off x="391253" y="2532713"/>
            <a:ext cx="5353476" cy="2942930"/>
          </a:xfrm>
          <a:prstGeom prst="rect">
            <a:avLst/>
          </a:prstGeom>
        </p:spPr>
      </p:pic>
      <p:pic>
        <p:nvPicPr>
          <p:cNvPr id="13" name="Picture 12"/>
          <p:cNvPicPr>
            <a:picLocks noChangeAspect="1"/>
          </p:cNvPicPr>
          <p:nvPr/>
        </p:nvPicPr>
        <p:blipFill rotWithShape="1">
          <a:blip r:embed="rId4"/>
          <a:srcRect t="55518"/>
          <a:stretch/>
        </p:blipFill>
        <p:spPr>
          <a:xfrm>
            <a:off x="6036816" y="3165501"/>
            <a:ext cx="5902396" cy="2753127"/>
          </a:xfrm>
          <a:prstGeom prst="rect">
            <a:avLst/>
          </a:prstGeom>
        </p:spPr>
      </p:pic>
      <p:cxnSp>
        <p:nvCxnSpPr>
          <p:cNvPr id="17" name="Straight Arrow Connector 16"/>
          <p:cNvCxnSpPr/>
          <p:nvPr/>
        </p:nvCxnSpPr>
        <p:spPr>
          <a:xfrm>
            <a:off x="7487322" y="2324395"/>
            <a:ext cx="182880" cy="1085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197181" y="2476141"/>
            <a:ext cx="3742031" cy="707886"/>
          </a:xfrm>
          <a:prstGeom prst="rect">
            <a:avLst/>
          </a:prstGeom>
          <a:noFill/>
        </p:spPr>
        <p:txBody>
          <a:bodyPr wrap="square" rtlCol="0">
            <a:spAutoFit/>
          </a:bodyPr>
          <a:lstStyle/>
          <a:p>
            <a:pPr algn="ctr"/>
            <a:r>
              <a:rPr lang="en-GB" sz="2000" b="1" dirty="0" smtClean="0"/>
              <a:t>Each subscribing school has two tickets for the conference.</a:t>
            </a:r>
            <a:endParaRPr lang="en-GB" sz="2000" b="1" dirty="0"/>
          </a:p>
        </p:txBody>
      </p:sp>
    </p:spTree>
    <p:extLst>
      <p:ext uri="{BB962C8B-B14F-4D97-AF65-F5344CB8AC3E}">
        <p14:creationId xmlns:p14="http://schemas.microsoft.com/office/powerpoint/2010/main" val="1234346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8F6-929E-4EC5-99F8-5A17DC810A88}"/>
              </a:ext>
            </a:extLst>
          </p:cNvPr>
          <p:cNvSpPr>
            <a:spLocks noGrp="1"/>
          </p:cNvSpPr>
          <p:nvPr>
            <p:ph type="title"/>
          </p:nvPr>
        </p:nvSpPr>
        <p:spPr>
          <a:xfrm>
            <a:off x="133069" y="274762"/>
            <a:ext cx="11301917" cy="790922"/>
          </a:xfrm>
        </p:spPr>
        <p:txBody>
          <a:bodyPr/>
          <a:lstStyle/>
          <a:p>
            <a:r>
              <a:rPr lang="en-GB" dirty="0" smtClean="0">
                <a:latin typeface="+mn-lt"/>
              </a:rPr>
              <a:t>Governance Training – Online Learning Package</a:t>
            </a:r>
            <a:endParaRPr lang="en-GB" dirty="0">
              <a:latin typeface="+mn-lt"/>
            </a:endParaRPr>
          </a:p>
        </p:txBody>
      </p:sp>
      <p:pic>
        <p:nvPicPr>
          <p:cNvPr id="3" name="Picture 2"/>
          <p:cNvPicPr>
            <a:picLocks noChangeAspect="1"/>
          </p:cNvPicPr>
          <p:nvPr/>
        </p:nvPicPr>
        <p:blipFill>
          <a:blip r:embed="rId3"/>
          <a:stretch>
            <a:fillRect/>
          </a:stretch>
        </p:blipFill>
        <p:spPr>
          <a:xfrm>
            <a:off x="978795" y="1299552"/>
            <a:ext cx="6503898" cy="4318794"/>
          </a:xfrm>
          <a:prstGeom prst="rect">
            <a:avLst/>
          </a:prstGeom>
        </p:spPr>
      </p:pic>
      <p:sp>
        <p:nvSpPr>
          <p:cNvPr id="4" name="TextBox 3"/>
          <p:cNvSpPr txBox="1"/>
          <p:nvPr/>
        </p:nvSpPr>
        <p:spPr>
          <a:xfrm>
            <a:off x="9372276" y="3214728"/>
            <a:ext cx="2192196" cy="1631216"/>
          </a:xfrm>
          <a:prstGeom prst="rect">
            <a:avLst/>
          </a:prstGeom>
          <a:noFill/>
        </p:spPr>
        <p:txBody>
          <a:bodyPr wrap="square" rtlCol="0">
            <a:spAutoFit/>
          </a:bodyPr>
          <a:lstStyle/>
          <a:p>
            <a:pPr algn="ctr"/>
            <a:r>
              <a:rPr lang="en-GB" sz="2000" b="1" dirty="0" smtClean="0"/>
              <a:t>Click on Online Learning package to access the NGA link for online learning</a:t>
            </a:r>
            <a:endParaRPr lang="en-GB" sz="2000" b="1" dirty="0"/>
          </a:p>
        </p:txBody>
      </p:sp>
      <p:cxnSp>
        <p:nvCxnSpPr>
          <p:cNvPr id="5" name="Straight Arrow Connector 4"/>
          <p:cNvCxnSpPr/>
          <p:nvPr/>
        </p:nvCxnSpPr>
        <p:spPr>
          <a:xfrm flipH="1" flipV="1">
            <a:off x="3438659" y="1622738"/>
            <a:ext cx="5933617" cy="176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917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8F6-929E-4EC5-99F8-5A17DC810A88}"/>
              </a:ext>
            </a:extLst>
          </p:cNvPr>
          <p:cNvSpPr>
            <a:spLocks noGrp="1"/>
          </p:cNvSpPr>
          <p:nvPr>
            <p:ph type="title"/>
          </p:nvPr>
        </p:nvSpPr>
        <p:spPr>
          <a:xfrm>
            <a:off x="197615" y="276203"/>
            <a:ext cx="11301917" cy="790922"/>
          </a:xfrm>
        </p:spPr>
        <p:txBody>
          <a:bodyPr/>
          <a:lstStyle/>
          <a:p>
            <a:r>
              <a:rPr lang="en-GB" dirty="0" smtClean="0">
                <a:latin typeface="+mn-lt"/>
              </a:rPr>
              <a:t>Governance Training – Safeguarding Training</a:t>
            </a:r>
            <a:endParaRPr lang="en-GB" dirty="0">
              <a:latin typeface="+mn-lt"/>
            </a:endParaRPr>
          </a:p>
        </p:txBody>
      </p:sp>
      <p:pic>
        <p:nvPicPr>
          <p:cNvPr id="3" name="Picture 2"/>
          <p:cNvPicPr>
            <a:picLocks noChangeAspect="1"/>
          </p:cNvPicPr>
          <p:nvPr/>
        </p:nvPicPr>
        <p:blipFill rotWithShape="1">
          <a:blip r:embed="rId3"/>
          <a:srcRect b="17789"/>
          <a:stretch/>
        </p:blipFill>
        <p:spPr>
          <a:xfrm>
            <a:off x="428587" y="1265358"/>
            <a:ext cx="5419986" cy="3751996"/>
          </a:xfrm>
          <a:prstGeom prst="rect">
            <a:avLst/>
          </a:prstGeom>
        </p:spPr>
      </p:pic>
      <p:sp>
        <p:nvSpPr>
          <p:cNvPr id="4" name="TextBox 3"/>
          <p:cNvSpPr txBox="1"/>
          <p:nvPr/>
        </p:nvSpPr>
        <p:spPr>
          <a:xfrm>
            <a:off x="6952591" y="1015233"/>
            <a:ext cx="4784001" cy="1323439"/>
          </a:xfrm>
          <a:prstGeom prst="rect">
            <a:avLst/>
          </a:prstGeom>
          <a:noFill/>
        </p:spPr>
        <p:txBody>
          <a:bodyPr wrap="square" rtlCol="0">
            <a:spAutoFit/>
          </a:bodyPr>
          <a:lstStyle/>
          <a:p>
            <a:pPr marL="342900" indent="-342900">
              <a:buFont typeface="Arial" panose="020B0604020202020204" pitchFamily="34" charset="0"/>
              <a:buChar char="•"/>
            </a:pPr>
            <a:r>
              <a:rPr lang="en-GB" sz="2000" b="1" dirty="0" smtClean="0"/>
              <a:t>Safeguarding </a:t>
            </a:r>
            <a:r>
              <a:rPr lang="en-GB" sz="2000" b="1" dirty="0"/>
              <a:t>training </a:t>
            </a:r>
            <a:r>
              <a:rPr lang="en-GB" sz="2000" b="1" dirty="0" smtClean="0"/>
              <a:t>is provided by the </a:t>
            </a:r>
            <a:r>
              <a:rPr lang="en-GB" sz="2000" b="1" dirty="0"/>
              <a:t>Sheffield Safeguarding Children’s Board. </a:t>
            </a:r>
            <a:endParaRPr lang="en-GB" sz="2000" b="1" dirty="0" smtClean="0"/>
          </a:p>
          <a:p>
            <a:pPr marL="342900" indent="-342900">
              <a:buFont typeface="Arial" panose="020B0604020202020204" pitchFamily="34" charset="0"/>
              <a:buChar char="•"/>
            </a:pPr>
            <a:r>
              <a:rPr lang="en-GB" sz="2000" b="1" dirty="0" smtClean="0"/>
              <a:t>This </a:t>
            </a:r>
            <a:r>
              <a:rPr lang="en-GB" sz="2000" b="1" dirty="0"/>
              <a:t>ensures </a:t>
            </a:r>
            <a:r>
              <a:rPr lang="en-GB" sz="2000" b="1" dirty="0" smtClean="0"/>
              <a:t>that there </a:t>
            </a:r>
            <a:r>
              <a:rPr lang="en-GB" sz="2000" b="1" dirty="0"/>
              <a:t>is consistency of message and procedure across the city.</a:t>
            </a:r>
            <a:endParaRPr lang="en-GB" sz="2000" b="1" dirty="0"/>
          </a:p>
        </p:txBody>
      </p:sp>
      <p:cxnSp>
        <p:nvCxnSpPr>
          <p:cNvPr id="5" name="Straight Arrow Connector 4"/>
          <p:cNvCxnSpPr/>
          <p:nvPr/>
        </p:nvCxnSpPr>
        <p:spPr>
          <a:xfrm flipH="1">
            <a:off x="5325036" y="1430767"/>
            <a:ext cx="1818042" cy="1043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6579757" y="2702314"/>
            <a:ext cx="4919775" cy="3089647"/>
          </a:xfrm>
          <a:prstGeom prst="rect">
            <a:avLst/>
          </a:prstGeom>
        </p:spPr>
      </p:pic>
    </p:spTree>
    <p:extLst>
      <p:ext uri="{BB962C8B-B14F-4D97-AF65-F5344CB8AC3E}">
        <p14:creationId xmlns:p14="http://schemas.microsoft.com/office/powerpoint/2010/main" val="954020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8F6-929E-4EC5-99F8-5A17DC810A88}"/>
              </a:ext>
            </a:extLst>
          </p:cNvPr>
          <p:cNvSpPr>
            <a:spLocks noGrp="1"/>
          </p:cNvSpPr>
          <p:nvPr>
            <p:ph type="title"/>
          </p:nvPr>
        </p:nvSpPr>
        <p:spPr>
          <a:xfrm>
            <a:off x="197615" y="260478"/>
            <a:ext cx="11301917" cy="790922"/>
          </a:xfrm>
        </p:spPr>
        <p:txBody>
          <a:bodyPr/>
          <a:lstStyle/>
          <a:p>
            <a:r>
              <a:rPr lang="en-GB" dirty="0" smtClean="0">
                <a:latin typeface="+mn-lt"/>
              </a:rPr>
              <a:t>Governance Training – Bespoke Training </a:t>
            </a:r>
            <a:endParaRPr lang="en-GB" dirty="0">
              <a:latin typeface="+mn-lt"/>
            </a:endParaRPr>
          </a:p>
        </p:txBody>
      </p:sp>
      <p:pic>
        <p:nvPicPr>
          <p:cNvPr id="3" name="Picture 2"/>
          <p:cNvPicPr>
            <a:picLocks noChangeAspect="1"/>
          </p:cNvPicPr>
          <p:nvPr/>
        </p:nvPicPr>
        <p:blipFill rotWithShape="1">
          <a:blip r:embed="rId3"/>
          <a:srcRect l="70636" t="27184" r="7235" b="65273"/>
          <a:stretch/>
        </p:blipFill>
        <p:spPr>
          <a:xfrm>
            <a:off x="4702635" y="1615626"/>
            <a:ext cx="2248348" cy="576025"/>
          </a:xfrm>
          <a:prstGeom prst="rect">
            <a:avLst/>
          </a:prstGeom>
        </p:spPr>
      </p:pic>
      <p:sp>
        <p:nvSpPr>
          <p:cNvPr id="4" name="TextBox 3"/>
          <p:cNvSpPr txBox="1"/>
          <p:nvPr/>
        </p:nvSpPr>
        <p:spPr>
          <a:xfrm>
            <a:off x="740551" y="1239475"/>
            <a:ext cx="3367295" cy="1323439"/>
          </a:xfrm>
          <a:prstGeom prst="rect">
            <a:avLst/>
          </a:prstGeom>
          <a:noFill/>
        </p:spPr>
        <p:txBody>
          <a:bodyPr wrap="square" rtlCol="0">
            <a:spAutoFit/>
          </a:bodyPr>
          <a:lstStyle/>
          <a:p>
            <a:pPr algn="ctr"/>
            <a:r>
              <a:rPr lang="en-GB" sz="2000" b="1" dirty="0" smtClean="0"/>
              <a:t>Click on </a:t>
            </a:r>
            <a:r>
              <a:rPr lang="en-GB" sz="2000" b="1" dirty="0" smtClean="0"/>
              <a:t>the bespoke </a:t>
            </a:r>
            <a:r>
              <a:rPr lang="en-GB" sz="2000" b="1" dirty="0" smtClean="0"/>
              <a:t>training </a:t>
            </a:r>
            <a:r>
              <a:rPr lang="en-GB" sz="2000" b="1" dirty="0" smtClean="0"/>
              <a:t>button to </a:t>
            </a:r>
            <a:r>
              <a:rPr lang="en-GB" sz="2000" b="1" dirty="0" smtClean="0"/>
              <a:t>see examples of how support can be offered and next steps</a:t>
            </a:r>
            <a:endParaRPr lang="en-GB" sz="2000" b="1" dirty="0"/>
          </a:p>
        </p:txBody>
      </p:sp>
      <p:cxnSp>
        <p:nvCxnSpPr>
          <p:cNvPr id="5" name="Straight Arrow Connector 4"/>
          <p:cNvCxnSpPr>
            <a:endCxn id="3" idx="1"/>
          </p:cNvCxnSpPr>
          <p:nvPr/>
        </p:nvCxnSpPr>
        <p:spPr>
          <a:xfrm>
            <a:off x="3890433" y="1736331"/>
            <a:ext cx="812202" cy="1673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426835" y="2876582"/>
            <a:ext cx="7190164" cy="2262074"/>
          </a:xfrm>
          <a:prstGeom prst="rect">
            <a:avLst/>
          </a:prstGeom>
        </p:spPr>
      </p:pic>
      <p:sp>
        <p:nvSpPr>
          <p:cNvPr id="9" name="TextBox 8"/>
          <p:cNvSpPr txBox="1"/>
          <p:nvPr/>
        </p:nvSpPr>
        <p:spPr>
          <a:xfrm>
            <a:off x="7987944" y="1615626"/>
            <a:ext cx="3511587" cy="4031873"/>
          </a:xfrm>
          <a:prstGeom prst="rect">
            <a:avLst/>
          </a:prstGeom>
          <a:noFill/>
        </p:spPr>
        <p:txBody>
          <a:bodyPr wrap="square" rtlCol="0">
            <a:spAutoFit/>
          </a:bodyPr>
          <a:lstStyle/>
          <a:p>
            <a:pPr algn="ctr"/>
            <a:r>
              <a:rPr lang="en-GB" sz="2000" b="1" dirty="0" smtClean="0"/>
              <a:t>Bespoke </a:t>
            </a:r>
            <a:r>
              <a:rPr lang="en-GB" sz="2000" b="1" dirty="0" smtClean="0"/>
              <a:t>training </a:t>
            </a:r>
            <a:r>
              <a:rPr lang="en-GB" sz="2000" b="1" dirty="0" smtClean="0"/>
              <a:t>can include:</a:t>
            </a:r>
          </a:p>
          <a:p>
            <a:pPr algn="ctr"/>
            <a:endParaRPr lang="en-GB" sz="1200" b="1" dirty="0" smtClean="0"/>
          </a:p>
          <a:p>
            <a:pPr marL="342900" indent="-342900" algn="ctr">
              <a:buFont typeface="Arial" panose="020B0604020202020204" pitchFamily="34" charset="0"/>
              <a:buChar char="•"/>
            </a:pPr>
            <a:r>
              <a:rPr lang="en-GB" sz="2000" b="1" dirty="0" smtClean="0"/>
              <a:t>sessions from the booklet delivered on the school site</a:t>
            </a:r>
          </a:p>
          <a:p>
            <a:pPr algn="ctr"/>
            <a:endParaRPr lang="en-GB" sz="1200" b="1" dirty="0" smtClean="0"/>
          </a:p>
          <a:p>
            <a:pPr marL="342900" indent="-342900" algn="ctr">
              <a:buFont typeface="Arial" panose="020B0604020202020204" pitchFamily="34" charset="0"/>
              <a:buChar char="•"/>
            </a:pPr>
            <a:r>
              <a:rPr lang="en-GB" sz="2000" b="1" dirty="0"/>
              <a:t>s</a:t>
            </a:r>
            <a:r>
              <a:rPr lang="en-GB" sz="2000" b="1" dirty="0" smtClean="0"/>
              <a:t>pecially designed sessions developed to meet the training needs of the governors or trustees</a:t>
            </a:r>
          </a:p>
          <a:p>
            <a:pPr algn="ctr"/>
            <a:endParaRPr lang="en-GB" sz="1200" b="1" dirty="0" smtClean="0"/>
          </a:p>
          <a:p>
            <a:pPr marL="342900" indent="-342900" algn="ctr">
              <a:buFont typeface="Arial" panose="020B0604020202020204" pitchFamily="34" charset="0"/>
              <a:buChar char="•"/>
            </a:pPr>
            <a:r>
              <a:rPr lang="en-GB" sz="2000" b="1" dirty="0" smtClean="0"/>
              <a:t>coaching or mentoring for governors or trustees – often focussed on a specific purpose.</a:t>
            </a:r>
            <a:endParaRPr lang="en-GB" sz="2000" b="1" dirty="0"/>
          </a:p>
        </p:txBody>
      </p:sp>
    </p:spTree>
    <p:extLst>
      <p:ext uri="{BB962C8B-B14F-4D97-AF65-F5344CB8AC3E}">
        <p14:creationId xmlns:p14="http://schemas.microsoft.com/office/powerpoint/2010/main" val="3269471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29" y="225087"/>
            <a:ext cx="11408898" cy="6417505"/>
          </a:xfrm>
          <a:prstGeom prst="rect">
            <a:avLst/>
          </a:prstGeom>
        </p:spPr>
      </p:pic>
      <p:sp>
        <p:nvSpPr>
          <p:cNvPr id="2" name="TextBox 1"/>
          <p:cNvSpPr txBox="1"/>
          <p:nvPr/>
        </p:nvSpPr>
        <p:spPr>
          <a:xfrm>
            <a:off x="882127" y="358094"/>
            <a:ext cx="10434918" cy="769441"/>
          </a:xfrm>
          <a:prstGeom prst="rect">
            <a:avLst/>
          </a:prstGeom>
          <a:solidFill>
            <a:schemeClr val="bg1">
              <a:lumMod val="85000"/>
            </a:schemeClr>
          </a:solidFill>
        </p:spPr>
        <p:txBody>
          <a:bodyPr wrap="square" rtlCol="0">
            <a:spAutoFit/>
          </a:bodyPr>
          <a:lstStyle/>
          <a:p>
            <a:r>
              <a:rPr lang="en-GB" sz="4400" dirty="0" smtClean="0">
                <a:solidFill>
                  <a:schemeClr val="bg1">
                    <a:lumMod val="95000"/>
                  </a:schemeClr>
                </a:solidFill>
                <a:effectLst>
                  <a:outerShdw blurRad="38100" dist="38100" dir="2700000" algn="tl">
                    <a:srgbClr val="000000">
                      <a:alpha val="43137"/>
                    </a:srgbClr>
                  </a:outerShdw>
                </a:effectLst>
              </a:rPr>
              <a:t>                      </a:t>
            </a:r>
            <a:r>
              <a:rPr lang="en-GB" sz="4400" dirty="0" smtClean="0">
                <a:solidFill>
                  <a:schemeClr val="tx1">
                    <a:lumMod val="65000"/>
                    <a:lumOff val="35000"/>
                  </a:schemeClr>
                </a:solidFill>
                <a:effectLst>
                  <a:outerShdw blurRad="38100" dist="38100" dir="2700000" algn="tl">
                    <a:srgbClr val="000000">
                      <a:alpha val="43137"/>
                    </a:srgbClr>
                  </a:outerShdw>
                </a:effectLst>
              </a:rPr>
              <a:t>Governance Training 2018-2019  </a:t>
            </a:r>
            <a:endParaRPr lang="en-GB" sz="4400" dirty="0">
              <a:solidFill>
                <a:schemeClr val="tx1">
                  <a:lumMod val="65000"/>
                  <a:lumOff val="35000"/>
                </a:schemeClr>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4"/>
          <a:stretch>
            <a:fillRect/>
          </a:stretch>
        </p:blipFill>
        <p:spPr>
          <a:xfrm>
            <a:off x="7196866" y="1479156"/>
            <a:ext cx="3903372" cy="481181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041" y="453076"/>
            <a:ext cx="2186026" cy="493975"/>
          </a:xfrm>
          <a:prstGeom prst="rect">
            <a:avLst/>
          </a:prstGeom>
        </p:spPr>
      </p:pic>
    </p:spTree>
    <p:extLst>
      <p:ext uri="{BB962C8B-B14F-4D97-AF65-F5344CB8AC3E}">
        <p14:creationId xmlns:p14="http://schemas.microsoft.com/office/powerpoint/2010/main" val="809840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8F6-929E-4EC5-99F8-5A17DC810A88}"/>
              </a:ext>
            </a:extLst>
          </p:cNvPr>
          <p:cNvSpPr>
            <a:spLocks noGrp="1"/>
          </p:cNvSpPr>
          <p:nvPr>
            <p:ph type="title"/>
          </p:nvPr>
        </p:nvSpPr>
        <p:spPr>
          <a:xfrm>
            <a:off x="197615" y="265750"/>
            <a:ext cx="11301917" cy="790922"/>
          </a:xfrm>
        </p:spPr>
        <p:txBody>
          <a:bodyPr/>
          <a:lstStyle/>
          <a:p>
            <a:r>
              <a:rPr lang="en-GB" dirty="0" smtClean="0">
                <a:latin typeface="+mn-lt"/>
              </a:rPr>
              <a:t>Governance Training &amp; Development Offer 2018/2019</a:t>
            </a:r>
            <a:endParaRPr lang="en-GB" dirty="0">
              <a:latin typeface="+mn-lt"/>
            </a:endParaRPr>
          </a:p>
        </p:txBody>
      </p:sp>
      <p:sp>
        <p:nvSpPr>
          <p:cNvPr id="3" name="Content Placeholder 2">
            <a:extLst>
              <a:ext uri="{FF2B5EF4-FFF2-40B4-BE49-F238E27FC236}">
                <a16:creationId xmlns:a16="http://schemas.microsoft.com/office/drawing/2014/main" id="{BE5AB934-12C7-4673-AB1A-931A0A1BB9DC}"/>
              </a:ext>
            </a:extLst>
          </p:cNvPr>
          <p:cNvSpPr>
            <a:spLocks noGrp="1"/>
          </p:cNvSpPr>
          <p:nvPr>
            <p:ph idx="1"/>
          </p:nvPr>
        </p:nvSpPr>
        <p:spPr>
          <a:xfrm>
            <a:off x="413761" y="1124328"/>
            <a:ext cx="7439321" cy="3689873"/>
          </a:xfrm>
        </p:spPr>
        <p:txBody>
          <a:bodyPr>
            <a:normAutofit fontScale="92500" lnSpcReduction="20000"/>
          </a:bodyPr>
          <a:lstStyle/>
          <a:p>
            <a:r>
              <a:rPr lang="en-GB" sz="2200" dirty="0" smtClean="0">
                <a:latin typeface="+mn-lt"/>
              </a:rPr>
              <a:t>This is the third year that we have published a Learn Sheffield Governance Training &amp; Development Offer.</a:t>
            </a:r>
          </a:p>
          <a:p>
            <a:r>
              <a:rPr lang="en-GB" sz="2200" dirty="0" smtClean="0">
                <a:latin typeface="+mn-lt"/>
              </a:rPr>
              <a:t>The 2018/2019 programme will again be delivered by a wide range of quality assured providers including, amongst others, The National Governance Association (NGA), Teaching Schools, National Leaders of Governance, Universities and Learn Sheffield’s own team. </a:t>
            </a:r>
          </a:p>
          <a:p>
            <a:r>
              <a:rPr lang="en-GB" sz="2200" dirty="0" smtClean="0">
                <a:latin typeface="+mn-lt"/>
              </a:rPr>
              <a:t>We believe it constitutes an offer by the city to the city, and is an excellent example of Sheffield’s school led system at work.</a:t>
            </a:r>
          </a:p>
          <a:p>
            <a:r>
              <a:rPr lang="en-GB" sz="2200" dirty="0">
                <a:latin typeface="+mn-lt"/>
              </a:rPr>
              <a:t>The network programme is included in the Learn Sheffield Subscription, so any subscribing school can send a colleague to any network without any additional charge. </a:t>
            </a:r>
          </a:p>
          <a:p>
            <a:r>
              <a:rPr lang="en-GB" sz="2200" dirty="0">
                <a:latin typeface="+mn-lt"/>
              </a:rPr>
              <a:t>There is a cost for non-subscribing schools – information about this is available on the website.</a:t>
            </a:r>
          </a:p>
          <a:p>
            <a:endParaRPr lang="en-GB" sz="2000" dirty="0" smtClean="0">
              <a:latin typeface="+mn-lt"/>
            </a:endParaRPr>
          </a:p>
          <a:p>
            <a:pPr marL="0" indent="0">
              <a:buNone/>
            </a:pPr>
            <a:endParaRPr lang="en-GB" sz="1800" dirty="0">
              <a:solidFill>
                <a:srgbClr val="FF0000"/>
              </a:solidFill>
              <a:latin typeface="+mn-lt"/>
            </a:endParaRPr>
          </a:p>
        </p:txBody>
      </p:sp>
      <p:pic>
        <p:nvPicPr>
          <p:cNvPr id="5" name="Picture 4"/>
          <p:cNvPicPr>
            <a:picLocks noChangeAspect="1"/>
          </p:cNvPicPr>
          <p:nvPr/>
        </p:nvPicPr>
        <p:blipFill>
          <a:blip r:embed="rId3"/>
          <a:stretch>
            <a:fillRect/>
          </a:stretch>
        </p:blipFill>
        <p:spPr>
          <a:xfrm rot="456888">
            <a:off x="8662945" y="1268957"/>
            <a:ext cx="2406673" cy="3362967"/>
          </a:xfrm>
          <a:prstGeom prst="rect">
            <a:avLst/>
          </a:prstGeom>
        </p:spPr>
      </p:pic>
      <p:sp>
        <p:nvSpPr>
          <p:cNvPr id="6" name="Content Placeholder 2">
            <a:extLst>
              <a:ext uri="{FF2B5EF4-FFF2-40B4-BE49-F238E27FC236}">
                <a16:creationId xmlns:a16="http://schemas.microsoft.com/office/drawing/2014/main" id="{BE5AB934-12C7-4673-AB1A-931A0A1BB9DC}"/>
              </a:ext>
            </a:extLst>
          </p:cNvPr>
          <p:cNvSpPr txBox="1">
            <a:spLocks/>
          </p:cNvSpPr>
          <p:nvPr/>
        </p:nvSpPr>
        <p:spPr>
          <a:xfrm>
            <a:off x="842385" y="4914413"/>
            <a:ext cx="10012376" cy="944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dirty="0" smtClean="0">
                <a:latin typeface="+mn-lt"/>
              </a:rPr>
              <a:t>All Governance training details are available on the Learn Sheffield website</a:t>
            </a:r>
          </a:p>
          <a:p>
            <a:pPr marL="0" indent="0" algn="ctr">
              <a:buNone/>
            </a:pPr>
            <a:r>
              <a:rPr lang="en-GB" sz="2000" dirty="0" smtClean="0">
                <a:solidFill>
                  <a:srgbClr val="FF0000"/>
                </a:solidFill>
                <a:latin typeface="+mn-lt"/>
                <a:hlinkClick r:id="rId4"/>
              </a:rPr>
              <a:t>http://www.learnsheffield.co.uk/Services-To-Schools/Governance-Training-2018-2019</a:t>
            </a:r>
            <a:endParaRPr lang="en-GB" sz="2000" dirty="0" smtClean="0">
              <a:solidFill>
                <a:srgbClr val="FF0000"/>
              </a:solidFill>
              <a:latin typeface="+mn-lt"/>
            </a:endParaRPr>
          </a:p>
          <a:p>
            <a:pPr marL="0" indent="0">
              <a:buFont typeface="Arial" panose="020B0604020202020204" pitchFamily="34" charset="0"/>
              <a:buNone/>
            </a:pPr>
            <a:endParaRPr lang="en-GB" sz="1800" dirty="0">
              <a:solidFill>
                <a:srgbClr val="FF0000"/>
              </a:solidFill>
              <a:latin typeface="+mn-lt"/>
            </a:endParaRPr>
          </a:p>
        </p:txBody>
      </p:sp>
    </p:spTree>
    <p:extLst>
      <p:ext uri="{BB962C8B-B14F-4D97-AF65-F5344CB8AC3E}">
        <p14:creationId xmlns:p14="http://schemas.microsoft.com/office/powerpoint/2010/main" val="3247874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8F6-929E-4EC5-99F8-5A17DC810A88}"/>
              </a:ext>
            </a:extLst>
          </p:cNvPr>
          <p:cNvSpPr>
            <a:spLocks noGrp="1"/>
          </p:cNvSpPr>
          <p:nvPr>
            <p:ph type="title"/>
          </p:nvPr>
        </p:nvSpPr>
        <p:spPr>
          <a:xfrm>
            <a:off x="240645" y="205414"/>
            <a:ext cx="11301917" cy="790922"/>
          </a:xfrm>
        </p:spPr>
        <p:txBody>
          <a:bodyPr/>
          <a:lstStyle/>
          <a:p>
            <a:r>
              <a:rPr lang="en-GB" dirty="0" smtClean="0">
                <a:latin typeface="+mn-lt"/>
              </a:rPr>
              <a:t>Governance Training – Overview </a:t>
            </a:r>
            <a:endParaRPr lang="en-GB" dirty="0">
              <a:latin typeface="+mn-lt"/>
            </a:endParaRPr>
          </a:p>
        </p:txBody>
      </p:sp>
      <p:sp>
        <p:nvSpPr>
          <p:cNvPr id="4" name="Content Placeholder 2"/>
          <p:cNvSpPr>
            <a:spLocks noGrp="1"/>
          </p:cNvSpPr>
          <p:nvPr>
            <p:ph idx="1"/>
          </p:nvPr>
        </p:nvSpPr>
        <p:spPr>
          <a:xfrm>
            <a:off x="445041" y="1013636"/>
            <a:ext cx="4618421" cy="1755276"/>
          </a:xfrm>
        </p:spPr>
        <p:txBody>
          <a:bodyPr>
            <a:normAutofit/>
          </a:bodyPr>
          <a:lstStyle/>
          <a:p>
            <a:pPr marL="0" indent="0">
              <a:buNone/>
            </a:pPr>
            <a:r>
              <a:rPr lang="en-GB" sz="2000" dirty="0" smtClean="0">
                <a:latin typeface="+mn-lt"/>
              </a:rPr>
              <a:t>The programme for 2018/19 includes:</a:t>
            </a:r>
          </a:p>
          <a:p>
            <a:pPr lvl="1"/>
            <a:r>
              <a:rPr lang="en-GB" sz="2000" dirty="0" smtClean="0">
                <a:latin typeface="+mn-lt"/>
              </a:rPr>
              <a:t>Induction Training</a:t>
            </a:r>
          </a:p>
          <a:p>
            <a:pPr lvl="1"/>
            <a:r>
              <a:rPr lang="en-GB" sz="2000" dirty="0" smtClean="0">
                <a:latin typeface="+mn-lt"/>
              </a:rPr>
              <a:t>Governance Training Courses</a:t>
            </a:r>
          </a:p>
          <a:p>
            <a:pPr lvl="1"/>
            <a:r>
              <a:rPr lang="en-GB" sz="2000" dirty="0" smtClean="0">
                <a:latin typeface="+mn-lt"/>
              </a:rPr>
              <a:t>Termly Governance Briefings</a:t>
            </a:r>
          </a:p>
          <a:p>
            <a:pPr lvl="1"/>
            <a:r>
              <a:rPr lang="en-GB" sz="2000" dirty="0" smtClean="0">
                <a:latin typeface="+mn-lt"/>
              </a:rPr>
              <a:t>Annual Governance Conference</a:t>
            </a:r>
          </a:p>
          <a:p>
            <a:pPr marL="457200" lvl="1" indent="0">
              <a:buNone/>
            </a:pPr>
            <a:endParaRPr lang="en-GB" sz="1600" dirty="0" smtClean="0">
              <a:latin typeface="+mn-lt"/>
            </a:endParaRPr>
          </a:p>
          <a:p>
            <a:pPr lvl="1"/>
            <a:endParaRPr lang="en-GB" sz="1600" dirty="0">
              <a:latin typeface="+mn-lt"/>
            </a:endParaRPr>
          </a:p>
        </p:txBody>
      </p:sp>
      <p:pic>
        <p:nvPicPr>
          <p:cNvPr id="5" name="Picture 4"/>
          <p:cNvPicPr>
            <a:picLocks noChangeAspect="1"/>
          </p:cNvPicPr>
          <p:nvPr/>
        </p:nvPicPr>
        <p:blipFill>
          <a:blip r:embed="rId3"/>
          <a:stretch>
            <a:fillRect/>
          </a:stretch>
        </p:blipFill>
        <p:spPr>
          <a:xfrm rot="535962">
            <a:off x="9170146" y="1128821"/>
            <a:ext cx="2474458" cy="3050346"/>
          </a:xfrm>
          <a:prstGeom prst="rect">
            <a:avLst/>
          </a:prstGeom>
        </p:spPr>
      </p:pic>
      <p:grpSp>
        <p:nvGrpSpPr>
          <p:cNvPr id="7" name="Group 6"/>
          <p:cNvGrpSpPr/>
          <p:nvPr/>
        </p:nvGrpSpPr>
        <p:grpSpPr>
          <a:xfrm>
            <a:off x="527070" y="3293874"/>
            <a:ext cx="6228679" cy="2205890"/>
            <a:chOff x="7093884" y="3613728"/>
            <a:chExt cx="6915150" cy="2461597"/>
          </a:xfrm>
        </p:grpSpPr>
        <p:pic>
          <p:nvPicPr>
            <p:cNvPr id="6" name="Picture 5"/>
            <p:cNvPicPr>
              <a:picLocks noChangeAspect="1"/>
            </p:cNvPicPr>
            <p:nvPr/>
          </p:nvPicPr>
          <p:blipFill rotWithShape="1">
            <a:blip r:embed="rId4"/>
            <a:srcRect t="55398"/>
            <a:stretch/>
          </p:blipFill>
          <p:spPr>
            <a:xfrm>
              <a:off x="7093884" y="4023360"/>
              <a:ext cx="6915150" cy="2051965"/>
            </a:xfrm>
            <a:prstGeom prst="rect">
              <a:avLst/>
            </a:prstGeom>
            <a:ln>
              <a:solidFill>
                <a:schemeClr val="accent6">
                  <a:lumMod val="75000"/>
                </a:schemeClr>
              </a:solidFill>
            </a:ln>
          </p:spPr>
        </p:pic>
        <p:pic>
          <p:nvPicPr>
            <p:cNvPr id="3" name="Picture 2"/>
            <p:cNvPicPr>
              <a:picLocks noChangeAspect="1"/>
            </p:cNvPicPr>
            <p:nvPr/>
          </p:nvPicPr>
          <p:blipFill rotWithShape="1">
            <a:blip r:embed="rId4"/>
            <a:srcRect b="91096"/>
            <a:stretch/>
          </p:blipFill>
          <p:spPr>
            <a:xfrm>
              <a:off x="7093884" y="3613728"/>
              <a:ext cx="6915150" cy="409632"/>
            </a:xfrm>
            <a:prstGeom prst="rect">
              <a:avLst/>
            </a:prstGeom>
            <a:ln>
              <a:solidFill>
                <a:schemeClr val="accent6">
                  <a:lumMod val="75000"/>
                </a:schemeClr>
              </a:solidFill>
            </a:ln>
          </p:spPr>
        </p:pic>
      </p:grpSp>
      <p:sp>
        <p:nvSpPr>
          <p:cNvPr id="8" name="Content Placeholder 2"/>
          <p:cNvSpPr txBox="1">
            <a:spLocks/>
          </p:cNvSpPr>
          <p:nvPr/>
        </p:nvSpPr>
        <p:spPr>
          <a:xfrm>
            <a:off x="445041" y="2902631"/>
            <a:ext cx="9338268" cy="3600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latin typeface="+mn-lt"/>
              </a:rPr>
              <a:t>Details are available on the Learn Sheffield website:</a:t>
            </a:r>
          </a:p>
          <a:p>
            <a:pPr lvl="1"/>
            <a:endParaRPr lang="en-GB" sz="1600" dirty="0" smtClean="0">
              <a:latin typeface="+mn-lt"/>
            </a:endParaRPr>
          </a:p>
          <a:p>
            <a:pPr lvl="1"/>
            <a:endParaRPr lang="en-GB" sz="1600" dirty="0">
              <a:latin typeface="+mn-lt"/>
            </a:endParaRPr>
          </a:p>
        </p:txBody>
      </p:sp>
      <p:sp>
        <p:nvSpPr>
          <p:cNvPr id="9" name="Content Placeholder 2"/>
          <p:cNvSpPr txBox="1">
            <a:spLocks/>
          </p:cNvSpPr>
          <p:nvPr/>
        </p:nvSpPr>
        <p:spPr>
          <a:xfrm>
            <a:off x="4517174" y="996990"/>
            <a:ext cx="4618421" cy="22781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smtClean="0">
              <a:latin typeface="+mn-lt"/>
            </a:endParaRPr>
          </a:p>
          <a:p>
            <a:pPr lvl="1"/>
            <a:r>
              <a:rPr lang="en-GB" sz="2000" dirty="0" smtClean="0">
                <a:latin typeface="+mn-lt"/>
              </a:rPr>
              <a:t>Online Learning Package</a:t>
            </a:r>
          </a:p>
          <a:p>
            <a:pPr lvl="1"/>
            <a:r>
              <a:rPr lang="en-GB" sz="2000" dirty="0" smtClean="0">
                <a:latin typeface="+mn-lt"/>
              </a:rPr>
              <a:t>Safeguarding Training </a:t>
            </a:r>
            <a:r>
              <a:rPr lang="en-GB" sz="2000" dirty="0" smtClean="0">
                <a:latin typeface="+mn-lt"/>
              </a:rPr>
              <a:t>(Sheffield </a:t>
            </a:r>
            <a:r>
              <a:rPr lang="en-GB" sz="2000" dirty="0" smtClean="0">
                <a:latin typeface="+mn-lt"/>
              </a:rPr>
              <a:t>Safeguarding Children’s Board)</a:t>
            </a:r>
          </a:p>
          <a:p>
            <a:pPr lvl="1"/>
            <a:r>
              <a:rPr lang="en-GB" sz="2000" dirty="0" smtClean="0">
                <a:latin typeface="+mn-lt"/>
              </a:rPr>
              <a:t>Bespoke Training Information</a:t>
            </a:r>
          </a:p>
          <a:p>
            <a:pPr lvl="1"/>
            <a:endParaRPr lang="en-GB" sz="1600" dirty="0" smtClean="0">
              <a:latin typeface="+mn-lt"/>
            </a:endParaRPr>
          </a:p>
          <a:p>
            <a:pPr lvl="1"/>
            <a:endParaRPr lang="en-GB" sz="1600" dirty="0">
              <a:latin typeface="+mn-lt"/>
            </a:endParaRPr>
          </a:p>
        </p:txBody>
      </p:sp>
      <p:sp>
        <p:nvSpPr>
          <p:cNvPr id="10" name="Content Placeholder 2"/>
          <p:cNvSpPr txBox="1">
            <a:spLocks/>
          </p:cNvSpPr>
          <p:nvPr/>
        </p:nvSpPr>
        <p:spPr>
          <a:xfrm>
            <a:off x="6973456" y="4580359"/>
            <a:ext cx="4784260" cy="7269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smtClean="0">
                <a:solidFill>
                  <a:srgbClr val="FF0000"/>
                </a:solidFill>
                <a:latin typeface="+mj-lt"/>
                <a:hlinkClick r:id="rId5"/>
              </a:rPr>
              <a:t>http://www.learnsheffield.co.uk/Services-To-Schools/Governance-Training-2018-2019</a:t>
            </a:r>
            <a:endParaRPr lang="en-GB" sz="2000" dirty="0" smtClean="0">
              <a:solidFill>
                <a:srgbClr val="FF0000"/>
              </a:solidFill>
              <a:latin typeface="+mj-lt"/>
            </a:endParaRPr>
          </a:p>
          <a:p>
            <a:pPr marL="0" indent="0">
              <a:buFont typeface="Arial" panose="020B0604020202020204" pitchFamily="34" charset="0"/>
              <a:buNone/>
            </a:pPr>
            <a:endParaRPr lang="en-GB" sz="2000" dirty="0" smtClean="0">
              <a:latin typeface="+mn-lt"/>
            </a:endParaRPr>
          </a:p>
          <a:p>
            <a:pPr lvl="1"/>
            <a:endParaRPr lang="en-GB" sz="1600" dirty="0" smtClean="0">
              <a:latin typeface="+mn-lt"/>
            </a:endParaRPr>
          </a:p>
          <a:p>
            <a:pPr lvl="1"/>
            <a:endParaRPr lang="en-GB" sz="1600" dirty="0">
              <a:latin typeface="+mn-lt"/>
            </a:endParaRPr>
          </a:p>
        </p:txBody>
      </p:sp>
    </p:spTree>
    <p:extLst>
      <p:ext uri="{BB962C8B-B14F-4D97-AF65-F5344CB8AC3E}">
        <p14:creationId xmlns:p14="http://schemas.microsoft.com/office/powerpoint/2010/main" val="1506264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8F6-929E-4EC5-99F8-5A17DC810A88}"/>
              </a:ext>
            </a:extLst>
          </p:cNvPr>
          <p:cNvSpPr>
            <a:spLocks noGrp="1"/>
          </p:cNvSpPr>
          <p:nvPr>
            <p:ph type="title"/>
          </p:nvPr>
        </p:nvSpPr>
        <p:spPr>
          <a:xfrm>
            <a:off x="272919" y="309444"/>
            <a:ext cx="11301917" cy="790922"/>
          </a:xfrm>
        </p:spPr>
        <p:txBody>
          <a:bodyPr/>
          <a:lstStyle/>
          <a:p>
            <a:r>
              <a:rPr lang="en-GB" dirty="0" smtClean="0">
                <a:latin typeface="+mn-lt"/>
              </a:rPr>
              <a:t>Governance Training – How to Book</a:t>
            </a:r>
            <a:endParaRPr lang="en-GB" dirty="0">
              <a:latin typeface="+mn-lt"/>
            </a:endParaRPr>
          </a:p>
        </p:txBody>
      </p:sp>
      <p:pic>
        <p:nvPicPr>
          <p:cNvPr id="5" name="Picture 4"/>
          <p:cNvPicPr>
            <a:picLocks noChangeAspect="1"/>
          </p:cNvPicPr>
          <p:nvPr/>
        </p:nvPicPr>
        <p:blipFill rotWithShape="1">
          <a:blip r:embed="rId3"/>
          <a:srcRect b="50763"/>
          <a:stretch/>
        </p:blipFill>
        <p:spPr>
          <a:xfrm>
            <a:off x="339796" y="1220803"/>
            <a:ext cx="8116480" cy="2083321"/>
          </a:xfrm>
          <a:prstGeom prst="rect">
            <a:avLst/>
          </a:prstGeom>
          <a:ln>
            <a:solidFill>
              <a:schemeClr val="accent6">
                <a:lumMod val="50000"/>
              </a:schemeClr>
            </a:solidFill>
          </a:ln>
        </p:spPr>
      </p:pic>
      <p:sp>
        <p:nvSpPr>
          <p:cNvPr id="6" name="TextBox 5"/>
          <p:cNvSpPr txBox="1"/>
          <p:nvPr/>
        </p:nvSpPr>
        <p:spPr>
          <a:xfrm>
            <a:off x="9318976" y="1342278"/>
            <a:ext cx="1578520" cy="1015663"/>
          </a:xfrm>
          <a:prstGeom prst="rect">
            <a:avLst/>
          </a:prstGeom>
          <a:noFill/>
        </p:spPr>
        <p:txBody>
          <a:bodyPr wrap="square" rtlCol="0">
            <a:spAutoFit/>
          </a:bodyPr>
          <a:lstStyle/>
          <a:p>
            <a:pPr algn="ctr"/>
            <a:r>
              <a:rPr lang="en-GB" sz="2000" b="1" dirty="0" smtClean="0"/>
              <a:t>1. Click on ‘Services to Schools’</a:t>
            </a:r>
            <a:endParaRPr lang="en-GB" sz="2000" b="1" dirty="0"/>
          </a:p>
        </p:txBody>
      </p:sp>
      <p:sp>
        <p:nvSpPr>
          <p:cNvPr id="7" name="TextBox 6"/>
          <p:cNvSpPr txBox="1"/>
          <p:nvPr/>
        </p:nvSpPr>
        <p:spPr>
          <a:xfrm>
            <a:off x="9922278" y="2950039"/>
            <a:ext cx="1480827" cy="1015663"/>
          </a:xfrm>
          <a:prstGeom prst="rect">
            <a:avLst/>
          </a:prstGeom>
          <a:noFill/>
        </p:spPr>
        <p:txBody>
          <a:bodyPr wrap="square" rtlCol="0">
            <a:spAutoFit/>
          </a:bodyPr>
          <a:lstStyle/>
          <a:p>
            <a:pPr algn="ctr"/>
            <a:r>
              <a:rPr lang="en-GB" sz="2000" b="1" dirty="0" smtClean="0"/>
              <a:t>2. Click on Governance training</a:t>
            </a:r>
            <a:endParaRPr lang="en-GB" sz="2000" b="1" dirty="0"/>
          </a:p>
        </p:txBody>
      </p:sp>
      <p:cxnSp>
        <p:nvCxnSpPr>
          <p:cNvPr id="8" name="Straight Arrow Connector 7"/>
          <p:cNvCxnSpPr/>
          <p:nvPr/>
        </p:nvCxnSpPr>
        <p:spPr>
          <a:xfrm flipH="1" flipV="1">
            <a:off x="7670202" y="1382009"/>
            <a:ext cx="1572148" cy="251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8108400" y="3039085"/>
            <a:ext cx="1813878" cy="2779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692179" y="4383616"/>
            <a:ext cx="3291840" cy="1323439"/>
          </a:xfrm>
          <a:prstGeom prst="rect">
            <a:avLst/>
          </a:prstGeom>
          <a:noFill/>
        </p:spPr>
        <p:txBody>
          <a:bodyPr wrap="square" rtlCol="0">
            <a:spAutoFit/>
          </a:bodyPr>
          <a:lstStyle/>
          <a:p>
            <a:pPr algn="ctr"/>
            <a:r>
              <a:rPr lang="en-GB" sz="2000" b="1" dirty="0" smtClean="0"/>
              <a:t>3. This will take you to the Governance training page which has buttons for each type of training.</a:t>
            </a:r>
            <a:endParaRPr lang="en-GB" sz="2000" b="1" dirty="0"/>
          </a:p>
        </p:txBody>
      </p:sp>
      <p:pic>
        <p:nvPicPr>
          <p:cNvPr id="12" name="Picture 11"/>
          <p:cNvPicPr>
            <a:picLocks noChangeAspect="1"/>
          </p:cNvPicPr>
          <p:nvPr/>
        </p:nvPicPr>
        <p:blipFill rotWithShape="1">
          <a:blip r:embed="rId4"/>
          <a:srcRect t="55590"/>
          <a:stretch/>
        </p:blipFill>
        <p:spPr>
          <a:xfrm>
            <a:off x="840448" y="3585767"/>
            <a:ext cx="7115175" cy="2072752"/>
          </a:xfrm>
          <a:prstGeom prst="rect">
            <a:avLst/>
          </a:prstGeom>
          <a:ln>
            <a:solidFill>
              <a:schemeClr val="accent6">
                <a:lumMod val="50000"/>
              </a:schemeClr>
            </a:solidFill>
          </a:ln>
        </p:spPr>
      </p:pic>
      <p:cxnSp>
        <p:nvCxnSpPr>
          <p:cNvPr id="15" name="Straight Arrow Connector 14"/>
          <p:cNvCxnSpPr/>
          <p:nvPr/>
        </p:nvCxnSpPr>
        <p:spPr>
          <a:xfrm flipH="1" flipV="1">
            <a:off x="7627848" y="4735860"/>
            <a:ext cx="1064331" cy="309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160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5AB934-12C7-4673-AB1A-931A0A1BB9DC}"/>
              </a:ext>
            </a:extLst>
          </p:cNvPr>
          <p:cNvSpPr>
            <a:spLocks noGrp="1"/>
          </p:cNvSpPr>
          <p:nvPr>
            <p:ph idx="1"/>
          </p:nvPr>
        </p:nvSpPr>
        <p:spPr>
          <a:xfrm>
            <a:off x="396228" y="970610"/>
            <a:ext cx="11055297" cy="2170623"/>
          </a:xfrm>
        </p:spPr>
        <p:txBody>
          <a:bodyPr>
            <a:normAutofit/>
          </a:bodyPr>
          <a:lstStyle/>
          <a:p>
            <a:r>
              <a:rPr lang="en-GB" sz="2000" dirty="0" smtClean="0">
                <a:latin typeface="+mn-lt"/>
              </a:rPr>
              <a:t>Booking places for specific sessions is quick and easy. </a:t>
            </a:r>
          </a:p>
          <a:p>
            <a:r>
              <a:rPr lang="en-GB" sz="2000" dirty="0" smtClean="0">
                <a:latin typeface="+mn-lt"/>
              </a:rPr>
              <a:t>We continue to use Eventbrite via the Learn Sheffield website which enables colleagues to find the session they wish to attend and book a place online. </a:t>
            </a:r>
          </a:p>
          <a:p>
            <a:r>
              <a:rPr lang="en-GB" sz="2000" dirty="0" smtClean="0">
                <a:latin typeface="+mn-lt"/>
              </a:rPr>
              <a:t>They will then receive a confirmation email and a reminder prior to the training.</a:t>
            </a:r>
            <a:endParaRPr lang="en-GB" sz="2000" dirty="0">
              <a:latin typeface="+mn-lt"/>
            </a:endParaRPr>
          </a:p>
          <a:p>
            <a:r>
              <a:rPr lang="en-GB" sz="2000" dirty="0" smtClean="0">
                <a:latin typeface="+mn-lt"/>
              </a:rPr>
              <a:t>Information can also be accessed via Learn Sheffield, by phone (0114 250 7417) or by email (</a:t>
            </a:r>
            <a:r>
              <a:rPr lang="en-GB" sz="2000" dirty="0" smtClean="0">
                <a:latin typeface="+mn-lt"/>
                <a:hlinkClick r:id="rId3"/>
              </a:rPr>
              <a:t>governance@learnsheffield.co.uk</a:t>
            </a:r>
            <a:r>
              <a:rPr lang="en-GB" sz="2000" dirty="0" smtClean="0">
                <a:latin typeface="+mn-lt"/>
              </a:rPr>
              <a:t>)</a:t>
            </a:r>
          </a:p>
          <a:p>
            <a:pPr marL="0" indent="0">
              <a:buNone/>
            </a:pPr>
            <a:endParaRPr lang="en-GB" sz="1800" dirty="0">
              <a:latin typeface="+mn-lt"/>
            </a:endParaRPr>
          </a:p>
        </p:txBody>
      </p:sp>
      <p:pic>
        <p:nvPicPr>
          <p:cNvPr id="4" name="Picture 3"/>
          <p:cNvPicPr>
            <a:picLocks noChangeAspect="1"/>
          </p:cNvPicPr>
          <p:nvPr/>
        </p:nvPicPr>
        <p:blipFill rotWithShape="1">
          <a:blip r:embed="rId4"/>
          <a:srcRect t="-2118" b="-2118"/>
          <a:stretch/>
        </p:blipFill>
        <p:spPr>
          <a:xfrm>
            <a:off x="331979" y="3324113"/>
            <a:ext cx="3782887" cy="2272058"/>
          </a:xfrm>
          <a:prstGeom prst="rect">
            <a:avLst/>
          </a:prstGeom>
        </p:spPr>
      </p:pic>
      <p:pic>
        <p:nvPicPr>
          <p:cNvPr id="5" name="Picture 4"/>
          <p:cNvPicPr>
            <a:picLocks noChangeAspect="1"/>
          </p:cNvPicPr>
          <p:nvPr/>
        </p:nvPicPr>
        <p:blipFill>
          <a:blip r:embed="rId5"/>
          <a:stretch>
            <a:fillRect/>
          </a:stretch>
        </p:blipFill>
        <p:spPr>
          <a:xfrm>
            <a:off x="6402860" y="3583459"/>
            <a:ext cx="3393397" cy="2012711"/>
          </a:xfrm>
          <a:prstGeom prst="rect">
            <a:avLst/>
          </a:prstGeom>
        </p:spPr>
      </p:pic>
      <p:sp>
        <p:nvSpPr>
          <p:cNvPr id="6" name="TextBox 5"/>
          <p:cNvSpPr txBox="1"/>
          <p:nvPr/>
        </p:nvSpPr>
        <p:spPr>
          <a:xfrm>
            <a:off x="4712952" y="3577557"/>
            <a:ext cx="1429669" cy="1323439"/>
          </a:xfrm>
          <a:prstGeom prst="rect">
            <a:avLst/>
          </a:prstGeom>
          <a:noFill/>
        </p:spPr>
        <p:txBody>
          <a:bodyPr wrap="square" rtlCol="0">
            <a:spAutoFit/>
          </a:bodyPr>
          <a:lstStyle/>
          <a:p>
            <a:r>
              <a:rPr lang="en-GB" sz="2000" b="1" dirty="0" smtClean="0"/>
              <a:t>4. Click ‘Book Now’ for selected training</a:t>
            </a:r>
            <a:endParaRPr lang="en-GB" sz="2000" b="1" dirty="0"/>
          </a:p>
        </p:txBody>
      </p:sp>
      <p:sp>
        <p:nvSpPr>
          <p:cNvPr id="7" name="TextBox 6"/>
          <p:cNvSpPr txBox="1"/>
          <p:nvPr/>
        </p:nvSpPr>
        <p:spPr>
          <a:xfrm>
            <a:off x="10340644" y="3583459"/>
            <a:ext cx="1492772" cy="1015663"/>
          </a:xfrm>
          <a:prstGeom prst="rect">
            <a:avLst/>
          </a:prstGeom>
          <a:noFill/>
        </p:spPr>
        <p:txBody>
          <a:bodyPr wrap="square" rtlCol="0">
            <a:spAutoFit/>
          </a:bodyPr>
          <a:lstStyle/>
          <a:p>
            <a:r>
              <a:rPr lang="en-GB" sz="2000" b="1" dirty="0" smtClean="0"/>
              <a:t>5. Click ‘Register’ to book</a:t>
            </a:r>
            <a:endParaRPr lang="en-GB" sz="2000" b="1" dirty="0"/>
          </a:p>
        </p:txBody>
      </p:sp>
      <p:cxnSp>
        <p:nvCxnSpPr>
          <p:cNvPr id="9" name="Straight Arrow Connector 8"/>
          <p:cNvCxnSpPr/>
          <p:nvPr/>
        </p:nvCxnSpPr>
        <p:spPr>
          <a:xfrm flipH="1">
            <a:off x="3693162" y="4230806"/>
            <a:ext cx="1019791" cy="622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608266" y="4416550"/>
            <a:ext cx="670646" cy="4764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E9EED8F6-929E-4EC5-99F8-5A17DC810A88}"/>
              </a:ext>
            </a:extLst>
          </p:cNvPr>
          <p:cNvSpPr txBox="1">
            <a:spLocks/>
          </p:cNvSpPr>
          <p:nvPr/>
        </p:nvSpPr>
        <p:spPr>
          <a:xfrm>
            <a:off x="272919" y="309444"/>
            <a:ext cx="11301917" cy="7909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4A8679"/>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GB" dirty="0" smtClean="0">
                <a:latin typeface="+mn-lt"/>
              </a:rPr>
              <a:t>Governance Training – How to Book</a:t>
            </a:r>
            <a:endParaRPr lang="en-GB" dirty="0">
              <a:latin typeface="+mn-lt"/>
            </a:endParaRPr>
          </a:p>
        </p:txBody>
      </p:sp>
    </p:spTree>
    <p:extLst>
      <p:ext uri="{BB962C8B-B14F-4D97-AF65-F5344CB8AC3E}">
        <p14:creationId xmlns:p14="http://schemas.microsoft.com/office/powerpoint/2010/main" val="1671005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8F6-929E-4EC5-99F8-5A17DC810A88}"/>
              </a:ext>
            </a:extLst>
          </p:cNvPr>
          <p:cNvSpPr>
            <a:spLocks noGrp="1"/>
          </p:cNvSpPr>
          <p:nvPr>
            <p:ph type="title"/>
          </p:nvPr>
        </p:nvSpPr>
        <p:spPr/>
        <p:txBody>
          <a:bodyPr/>
          <a:lstStyle/>
          <a:p>
            <a:r>
              <a:rPr lang="en-GB" dirty="0">
                <a:latin typeface="+mn-lt"/>
              </a:rPr>
              <a:t>Governance </a:t>
            </a:r>
            <a:r>
              <a:rPr lang="en-GB" dirty="0" smtClean="0">
                <a:latin typeface="+mn-lt"/>
              </a:rPr>
              <a:t>Training – Induction Training</a:t>
            </a:r>
            <a:endParaRPr lang="en-GB" dirty="0">
              <a:latin typeface="+mn-lt"/>
            </a:endParaRPr>
          </a:p>
        </p:txBody>
      </p:sp>
      <p:pic>
        <p:nvPicPr>
          <p:cNvPr id="5" name="Picture 4"/>
          <p:cNvPicPr>
            <a:picLocks noChangeAspect="1"/>
          </p:cNvPicPr>
          <p:nvPr/>
        </p:nvPicPr>
        <p:blipFill rotWithShape="1">
          <a:blip r:embed="rId3"/>
          <a:srcRect l="14347" t="37130" r="64852" b="23310"/>
          <a:stretch/>
        </p:blipFill>
        <p:spPr>
          <a:xfrm>
            <a:off x="623944" y="3507734"/>
            <a:ext cx="1484556" cy="946674"/>
          </a:xfrm>
          <a:prstGeom prst="rect">
            <a:avLst/>
          </a:prstGeom>
        </p:spPr>
      </p:pic>
      <p:sp>
        <p:nvSpPr>
          <p:cNvPr id="6" name="TextBox 5"/>
          <p:cNvSpPr txBox="1"/>
          <p:nvPr/>
        </p:nvSpPr>
        <p:spPr>
          <a:xfrm>
            <a:off x="623944" y="1490170"/>
            <a:ext cx="2441228" cy="1015663"/>
          </a:xfrm>
          <a:prstGeom prst="rect">
            <a:avLst/>
          </a:prstGeom>
          <a:noFill/>
        </p:spPr>
        <p:txBody>
          <a:bodyPr wrap="square" rtlCol="0">
            <a:spAutoFit/>
          </a:bodyPr>
          <a:lstStyle/>
          <a:p>
            <a:pPr algn="ctr"/>
            <a:r>
              <a:rPr lang="en-GB" sz="2000" b="1" dirty="0" smtClean="0"/>
              <a:t>Click on Induction </a:t>
            </a:r>
            <a:r>
              <a:rPr lang="en-GB" sz="2000" b="1" dirty="0" smtClean="0"/>
              <a:t>training button to </a:t>
            </a:r>
            <a:r>
              <a:rPr lang="en-GB" sz="2000" b="1" dirty="0" smtClean="0"/>
              <a:t>access training dates</a:t>
            </a:r>
            <a:endParaRPr lang="en-GB" sz="2000" b="1" dirty="0"/>
          </a:p>
        </p:txBody>
      </p:sp>
      <p:cxnSp>
        <p:nvCxnSpPr>
          <p:cNvPr id="7" name="Straight Arrow Connector 6"/>
          <p:cNvCxnSpPr>
            <a:stCxn id="6" idx="2"/>
          </p:cNvCxnSpPr>
          <p:nvPr/>
        </p:nvCxnSpPr>
        <p:spPr>
          <a:xfrm flipH="1">
            <a:off x="1452282" y="2505833"/>
            <a:ext cx="392276" cy="929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7159718" y="1196521"/>
            <a:ext cx="4587240" cy="4332393"/>
          </a:xfrm>
          <a:prstGeom prst="rect">
            <a:avLst/>
          </a:prstGeom>
        </p:spPr>
      </p:pic>
      <p:sp>
        <p:nvSpPr>
          <p:cNvPr id="9" name="TextBox 8"/>
          <p:cNvSpPr txBox="1"/>
          <p:nvPr/>
        </p:nvSpPr>
        <p:spPr>
          <a:xfrm>
            <a:off x="3621354" y="2263845"/>
            <a:ext cx="3003945" cy="2862322"/>
          </a:xfrm>
          <a:prstGeom prst="rect">
            <a:avLst/>
          </a:prstGeom>
          <a:noFill/>
        </p:spPr>
        <p:txBody>
          <a:bodyPr wrap="square" rtlCol="0">
            <a:spAutoFit/>
          </a:bodyPr>
          <a:lstStyle/>
          <a:p>
            <a:pPr algn="ctr"/>
            <a:r>
              <a:rPr lang="en-GB" sz="2000" b="1" dirty="0" smtClean="0"/>
              <a:t>Induction training can either be accessed as four twilight sessions or a full day Saturday session.</a:t>
            </a:r>
          </a:p>
          <a:p>
            <a:pPr algn="ctr"/>
            <a:endParaRPr lang="en-GB" sz="2000" b="1" dirty="0"/>
          </a:p>
          <a:p>
            <a:pPr algn="ctr"/>
            <a:r>
              <a:rPr lang="en-GB" sz="2000" b="1" dirty="0" smtClean="0"/>
              <a:t>Choose a cohort with the sessions that are structured in the way that works best for you. </a:t>
            </a:r>
            <a:endParaRPr lang="en-GB" sz="2000" b="1" dirty="0"/>
          </a:p>
        </p:txBody>
      </p:sp>
      <p:cxnSp>
        <p:nvCxnSpPr>
          <p:cNvPr id="13" name="Straight Arrow Connector 12"/>
          <p:cNvCxnSpPr/>
          <p:nvPr/>
        </p:nvCxnSpPr>
        <p:spPr>
          <a:xfrm>
            <a:off x="6488275" y="3230310"/>
            <a:ext cx="1649878" cy="1707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595322" y="2658233"/>
            <a:ext cx="1429883" cy="312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766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8F6-929E-4EC5-99F8-5A17DC810A88}"/>
              </a:ext>
            </a:extLst>
          </p:cNvPr>
          <p:cNvSpPr>
            <a:spLocks noGrp="1"/>
          </p:cNvSpPr>
          <p:nvPr>
            <p:ph type="title"/>
          </p:nvPr>
        </p:nvSpPr>
        <p:spPr>
          <a:xfrm>
            <a:off x="143827" y="282739"/>
            <a:ext cx="11301917" cy="790922"/>
          </a:xfrm>
        </p:spPr>
        <p:txBody>
          <a:bodyPr/>
          <a:lstStyle/>
          <a:p>
            <a:r>
              <a:rPr lang="en-GB" dirty="0" smtClean="0">
                <a:latin typeface="+mn-lt"/>
              </a:rPr>
              <a:t>Governance Training – Training Courses </a:t>
            </a:r>
            <a:endParaRPr lang="en-GB" dirty="0">
              <a:latin typeface="+mn-lt"/>
            </a:endParaRPr>
          </a:p>
        </p:txBody>
      </p:sp>
      <p:pic>
        <p:nvPicPr>
          <p:cNvPr id="3" name="Picture 2"/>
          <p:cNvPicPr>
            <a:picLocks noChangeAspect="1"/>
          </p:cNvPicPr>
          <p:nvPr/>
        </p:nvPicPr>
        <p:blipFill rotWithShape="1">
          <a:blip r:embed="rId3"/>
          <a:srcRect l="28617" t="69614" r="49335" b="3407"/>
          <a:stretch/>
        </p:blipFill>
        <p:spPr>
          <a:xfrm>
            <a:off x="4127350" y="2233154"/>
            <a:ext cx="1667435" cy="1097280"/>
          </a:xfrm>
          <a:prstGeom prst="rect">
            <a:avLst/>
          </a:prstGeom>
        </p:spPr>
      </p:pic>
      <p:sp>
        <p:nvSpPr>
          <p:cNvPr id="4" name="TextBox 3"/>
          <p:cNvSpPr txBox="1"/>
          <p:nvPr/>
        </p:nvSpPr>
        <p:spPr>
          <a:xfrm>
            <a:off x="3052540" y="1129080"/>
            <a:ext cx="3157811" cy="707886"/>
          </a:xfrm>
          <a:prstGeom prst="rect">
            <a:avLst/>
          </a:prstGeom>
          <a:noFill/>
        </p:spPr>
        <p:txBody>
          <a:bodyPr wrap="square" rtlCol="0">
            <a:spAutoFit/>
          </a:bodyPr>
          <a:lstStyle/>
          <a:p>
            <a:pPr algn="ctr"/>
            <a:r>
              <a:rPr lang="en-GB" sz="2000" b="1" dirty="0" smtClean="0"/>
              <a:t> Click on Governor training courses to view and book</a:t>
            </a:r>
            <a:endParaRPr lang="en-GB" sz="2000" b="1" dirty="0"/>
          </a:p>
        </p:txBody>
      </p:sp>
      <p:cxnSp>
        <p:nvCxnSpPr>
          <p:cNvPr id="5" name="Straight Arrow Connector 4"/>
          <p:cNvCxnSpPr/>
          <p:nvPr/>
        </p:nvCxnSpPr>
        <p:spPr>
          <a:xfrm>
            <a:off x="4520574" y="1797727"/>
            <a:ext cx="363258" cy="412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a:stretch>
            <a:fillRect/>
          </a:stretch>
        </p:blipFill>
        <p:spPr>
          <a:xfrm>
            <a:off x="6702014" y="375390"/>
            <a:ext cx="4931652" cy="5292335"/>
          </a:xfrm>
          <a:prstGeom prst="rect">
            <a:avLst/>
          </a:prstGeom>
        </p:spPr>
      </p:pic>
      <p:sp>
        <p:nvSpPr>
          <p:cNvPr id="9" name="TextBox 8"/>
          <p:cNvSpPr txBox="1"/>
          <p:nvPr/>
        </p:nvSpPr>
        <p:spPr>
          <a:xfrm>
            <a:off x="3322460" y="3918079"/>
            <a:ext cx="2396228" cy="1631216"/>
          </a:xfrm>
          <a:prstGeom prst="rect">
            <a:avLst/>
          </a:prstGeom>
          <a:noFill/>
        </p:spPr>
        <p:txBody>
          <a:bodyPr wrap="square" rtlCol="0">
            <a:spAutoFit/>
          </a:bodyPr>
          <a:lstStyle/>
          <a:p>
            <a:pPr algn="ctr"/>
            <a:r>
              <a:rPr lang="en-GB" sz="2000" b="1" dirty="0" smtClean="0"/>
              <a:t> </a:t>
            </a:r>
            <a:r>
              <a:rPr lang="en-GB" sz="2000" b="1" dirty="0" smtClean="0"/>
              <a:t>Clicking on the course in the index will take you directly to the course that you want to book</a:t>
            </a:r>
            <a:endParaRPr lang="en-GB" sz="2000" b="1" dirty="0"/>
          </a:p>
        </p:txBody>
      </p:sp>
      <p:cxnSp>
        <p:nvCxnSpPr>
          <p:cNvPr id="12" name="Straight Arrow Connector 11"/>
          <p:cNvCxnSpPr/>
          <p:nvPr/>
        </p:nvCxnSpPr>
        <p:spPr>
          <a:xfrm flipV="1">
            <a:off x="5718688" y="3238052"/>
            <a:ext cx="1155448" cy="1237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a:stretch>
            <a:fillRect/>
          </a:stretch>
        </p:blipFill>
        <p:spPr>
          <a:xfrm>
            <a:off x="760176" y="3109662"/>
            <a:ext cx="1714337" cy="2439633"/>
          </a:xfrm>
          <a:prstGeom prst="rect">
            <a:avLst/>
          </a:prstGeom>
        </p:spPr>
      </p:pic>
      <p:sp>
        <p:nvSpPr>
          <p:cNvPr id="22" name="TextBox 21"/>
          <p:cNvSpPr txBox="1"/>
          <p:nvPr/>
        </p:nvSpPr>
        <p:spPr>
          <a:xfrm>
            <a:off x="84755" y="1494137"/>
            <a:ext cx="2313451" cy="1323439"/>
          </a:xfrm>
          <a:prstGeom prst="rect">
            <a:avLst/>
          </a:prstGeom>
          <a:noFill/>
        </p:spPr>
        <p:txBody>
          <a:bodyPr wrap="square" rtlCol="0">
            <a:spAutoFit/>
          </a:bodyPr>
          <a:lstStyle/>
          <a:p>
            <a:pPr algn="ctr"/>
            <a:r>
              <a:rPr lang="en-GB" sz="2000" b="1" dirty="0" smtClean="0"/>
              <a:t> </a:t>
            </a:r>
            <a:r>
              <a:rPr lang="en-GB" sz="2000" b="1" dirty="0" smtClean="0"/>
              <a:t>Course information can also be found in the training offer booklet </a:t>
            </a:r>
            <a:endParaRPr lang="en-GB" sz="2000" b="1" dirty="0"/>
          </a:p>
        </p:txBody>
      </p:sp>
      <p:cxnSp>
        <p:nvCxnSpPr>
          <p:cNvPr id="23" name="Straight Arrow Connector 22"/>
          <p:cNvCxnSpPr/>
          <p:nvPr/>
        </p:nvCxnSpPr>
        <p:spPr>
          <a:xfrm>
            <a:off x="1180958" y="2742426"/>
            <a:ext cx="142233" cy="349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787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8F6-929E-4EC5-99F8-5A17DC810A88}"/>
              </a:ext>
            </a:extLst>
          </p:cNvPr>
          <p:cNvSpPr>
            <a:spLocks noGrp="1"/>
          </p:cNvSpPr>
          <p:nvPr>
            <p:ph type="title"/>
          </p:nvPr>
        </p:nvSpPr>
        <p:spPr>
          <a:xfrm>
            <a:off x="197615" y="282739"/>
            <a:ext cx="11301917" cy="790922"/>
          </a:xfrm>
        </p:spPr>
        <p:txBody>
          <a:bodyPr/>
          <a:lstStyle/>
          <a:p>
            <a:r>
              <a:rPr lang="en-GB" dirty="0" smtClean="0">
                <a:latin typeface="+mn-lt"/>
              </a:rPr>
              <a:t>Governance Training – Training Courses </a:t>
            </a:r>
            <a:endParaRPr lang="en-GB" dirty="0">
              <a:latin typeface="+mn-lt"/>
            </a:endParaRPr>
          </a:p>
        </p:txBody>
      </p:sp>
      <p:sp>
        <p:nvSpPr>
          <p:cNvPr id="4" name="TextBox 3"/>
          <p:cNvSpPr txBox="1"/>
          <p:nvPr/>
        </p:nvSpPr>
        <p:spPr>
          <a:xfrm>
            <a:off x="354184" y="1350624"/>
            <a:ext cx="2797807" cy="1323439"/>
          </a:xfrm>
          <a:prstGeom prst="rect">
            <a:avLst/>
          </a:prstGeom>
          <a:noFill/>
        </p:spPr>
        <p:txBody>
          <a:bodyPr wrap="square" rtlCol="0">
            <a:spAutoFit/>
          </a:bodyPr>
          <a:lstStyle/>
          <a:p>
            <a:pPr algn="ctr"/>
            <a:r>
              <a:rPr lang="en-GB" sz="2000" b="1" dirty="0" smtClean="0"/>
              <a:t> </a:t>
            </a:r>
            <a:r>
              <a:rPr lang="en-GB" sz="2000" b="1" dirty="0" smtClean="0"/>
              <a:t>Each course contains course information which describes the purpose of the training </a:t>
            </a:r>
            <a:endParaRPr lang="en-GB" sz="2000" b="1" dirty="0"/>
          </a:p>
        </p:txBody>
      </p:sp>
      <p:pic>
        <p:nvPicPr>
          <p:cNvPr id="6" name="Picture 5"/>
          <p:cNvPicPr>
            <a:picLocks noChangeAspect="1"/>
          </p:cNvPicPr>
          <p:nvPr/>
        </p:nvPicPr>
        <p:blipFill>
          <a:blip r:embed="rId3"/>
          <a:stretch>
            <a:fillRect/>
          </a:stretch>
        </p:blipFill>
        <p:spPr>
          <a:xfrm>
            <a:off x="4651057" y="1572749"/>
            <a:ext cx="6848475" cy="3429000"/>
          </a:xfrm>
          <a:prstGeom prst="rect">
            <a:avLst/>
          </a:prstGeom>
        </p:spPr>
      </p:pic>
      <p:cxnSp>
        <p:nvCxnSpPr>
          <p:cNvPr id="5" name="Straight Arrow Connector 4"/>
          <p:cNvCxnSpPr/>
          <p:nvPr/>
        </p:nvCxnSpPr>
        <p:spPr>
          <a:xfrm>
            <a:off x="3012142" y="2076893"/>
            <a:ext cx="1828799" cy="5971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1737" y="3677295"/>
            <a:ext cx="2797807" cy="1631216"/>
          </a:xfrm>
          <a:prstGeom prst="rect">
            <a:avLst/>
          </a:prstGeom>
          <a:noFill/>
        </p:spPr>
        <p:txBody>
          <a:bodyPr wrap="square" rtlCol="0">
            <a:spAutoFit/>
          </a:bodyPr>
          <a:lstStyle/>
          <a:p>
            <a:pPr algn="ctr"/>
            <a:r>
              <a:rPr lang="en-GB" sz="2000" b="1" dirty="0" smtClean="0"/>
              <a:t> </a:t>
            </a:r>
            <a:r>
              <a:rPr lang="en-GB" sz="2000" b="1" dirty="0" smtClean="0"/>
              <a:t>Click on the Book Now button to book a place on the cohort with the venue, date and time that works for you</a:t>
            </a:r>
            <a:endParaRPr lang="en-GB" sz="2000" b="1" dirty="0"/>
          </a:p>
        </p:txBody>
      </p:sp>
      <p:cxnSp>
        <p:nvCxnSpPr>
          <p:cNvPr id="10" name="Straight Arrow Connector 9"/>
          <p:cNvCxnSpPr/>
          <p:nvPr/>
        </p:nvCxnSpPr>
        <p:spPr>
          <a:xfrm flipV="1">
            <a:off x="3329660" y="4001845"/>
            <a:ext cx="1688950" cy="701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271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8F6-929E-4EC5-99F8-5A17DC810A88}"/>
              </a:ext>
            </a:extLst>
          </p:cNvPr>
          <p:cNvSpPr>
            <a:spLocks noGrp="1"/>
          </p:cNvSpPr>
          <p:nvPr>
            <p:ph type="title"/>
          </p:nvPr>
        </p:nvSpPr>
        <p:spPr>
          <a:xfrm>
            <a:off x="181177" y="158174"/>
            <a:ext cx="11301917" cy="790922"/>
          </a:xfrm>
        </p:spPr>
        <p:txBody>
          <a:bodyPr/>
          <a:lstStyle/>
          <a:p>
            <a:r>
              <a:rPr lang="en-GB" dirty="0" smtClean="0">
                <a:latin typeface="+mn-lt"/>
              </a:rPr>
              <a:t>Governance Termly Briefing </a:t>
            </a:r>
            <a:r>
              <a:rPr lang="en-GB" dirty="0">
                <a:latin typeface="+mn-lt"/>
              </a:rPr>
              <a:t>S</a:t>
            </a:r>
            <a:r>
              <a:rPr lang="en-GB" dirty="0" smtClean="0">
                <a:latin typeface="+mn-lt"/>
              </a:rPr>
              <a:t>essions</a:t>
            </a:r>
            <a:endParaRPr lang="en-GB" dirty="0">
              <a:latin typeface="+mn-lt"/>
            </a:endParaRPr>
          </a:p>
        </p:txBody>
      </p:sp>
      <p:sp>
        <p:nvSpPr>
          <p:cNvPr id="4" name="Content Placeholder 2">
            <a:extLst>
              <a:ext uri="{FF2B5EF4-FFF2-40B4-BE49-F238E27FC236}">
                <a16:creationId xmlns:a16="http://schemas.microsoft.com/office/drawing/2014/main" id="{BE5AB934-12C7-4673-AB1A-931A0A1BB9DC}"/>
              </a:ext>
            </a:extLst>
          </p:cNvPr>
          <p:cNvSpPr>
            <a:spLocks noGrp="1"/>
          </p:cNvSpPr>
          <p:nvPr>
            <p:ph idx="1"/>
          </p:nvPr>
        </p:nvSpPr>
        <p:spPr>
          <a:xfrm>
            <a:off x="337462" y="873792"/>
            <a:ext cx="10989345" cy="1783347"/>
          </a:xfrm>
        </p:spPr>
        <p:txBody>
          <a:bodyPr>
            <a:normAutofit/>
          </a:bodyPr>
          <a:lstStyle/>
          <a:p>
            <a:r>
              <a:rPr lang="en-GB" sz="2000" dirty="0" smtClean="0">
                <a:latin typeface="+mn-lt"/>
              </a:rPr>
              <a:t>Terml</a:t>
            </a:r>
            <a:r>
              <a:rPr lang="en-GB" sz="2000" dirty="0">
                <a:latin typeface="+mn-lt"/>
              </a:rPr>
              <a:t>y</a:t>
            </a:r>
            <a:r>
              <a:rPr lang="en-GB" sz="2000" dirty="0" smtClean="0">
                <a:latin typeface="+mn-lt"/>
              </a:rPr>
              <a:t> </a:t>
            </a:r>
            <a:r>
              <a:rPr lang="en-GB" sz="2000" dirty="0">
                <a:latin typeface="+mn-lt"/>
              </a:rPr>
              <a:t>briefing sessions </a:t>
            </a:r>
            <a:r>
              <a:rPr lang="en-GB" sz="2000" dirty="0" smtClean="0">
                <a:latin typeface="+mn-lt"/>
              </a:rPr>
              <a:t>are </a:t>
            </a:r>
            <a:r>
              <a:rPr lang="en-GB" sz="2000" dirty="0">
                <a:latin typeface="+mn-lt"/>
              </a:rPr>
              <a:t>free to all governors and </a:t>
            </a:r>
            <a:r>
              <a:rPr lang="en-GB" sz="2000" dirty="0" smtClean="0">
                <a:latin typeface="+mn-lt"/>
              </a:rPr>
              <a:t>trustees. They are </a:t>
            </a:r>
            <a:r>
              <a:rPr lang="en-GB" sz="2000" dirty="0">
                <a:latin typeface="+mn-lt"/>
              </a:rPr>
              <a:t>designed to </a:t>
            </a:r>
            <a:r>
              <a:rPr lang="en-GB" sz="2000" dirty="0" smtClean="0">
                <a:latin typeface="+mn-lt"/>
              </a:rPr>
              <a:t>ensure that those </a:t>
            </a:r>
            <a:r>
              <a:rPr lang="en-GB" sz="2000" dirty="0">
                <a:latin typeface="+mn-lt"/>
              </a:rPr>
              <a:t>involved in governance in Sheffield are well informed and supported. </a:t>
            </a:r>
            <a:endParaRPr lang="en-GB" sz="2000" dirty="0" smtClean="0">
              <a:latin typeface="+mn-lt"/>
            </a:endParaRPr>
          </a:p>
          <a:p>
            <a:r>
              <a:rPr lang="en-GB" sz="2000" dirty="0" smtClean="0">
                <a:latin typeface="+mn-lt"/>
              </a:rPr>
              <a:t>When </a:t>
            </a:r>
            <a:r>
              <a:rPr lang="en-GB" sz="2000" dirty="0">
                <a:latin typeface="+mn-lt"/>
              </a:rPr>
              <a:t>additional briefings are added, in the same way that Prevent briefings have been </a:t>
            </a:r>
            <a:r>
              <a:rPr lang="en-GB" sz="2000" dirty="0" smtClean="0">
                <a:latin typeface="+mn-lt"/>
              </a:rPr>
              <a:t>in the past for </a:t>
            </a:r>
            <a:r>
              <a:rPr lang="en-GB" sz="2000" dirty="0">
                <a:latin typeface="+mn-lt"/>
              </a:rPr>
              <a:t>example, these will generally either be free or at a nominal additional cost. </a:t>
            </a:r>
            <a:endParaRPr lang="en-GB" sz="2000" dirty="0" smtClean="0">
              <a:latin typeface="+mn-lt"/>
            </a:endParaRPr>
          </a:p>
          <a:p>
            <a:r>
              <a:rPr lang="en-GB" sz="2000" dirty="0" smtClean="0">
                <a:latin typeface="+mn-lt"/>
              </a:rPr>
              <a:t>Look out for emails and @</a:t>
            </a:r>
            <a:r>
              <a:rPr lang="en-GB" sz="2000" dirty="0" err="1" smtClean="0">
                <a:latin typeface="+mn-lt"/>
              </a:rPr>
              <a:t>learnsheffield</a:t>
            </a:r>
            <a:r>
              <a:rPr lang="en-GB" sz="2000" dirty="0" smtClean="0">
                <a:latin typeface="+mn-lt"/>
              </a:rPr>
              <a:t> tweets for information about the agenda of each briefing.</a:t>
            </a:r>
            <a:endParaRPr lang="en-GB" sz="1600" dirty="0">
              <a:latin typeface="+mn-lt"/>
            </a:endParaRPr>
          </a:p>
        </p:txBody>
      </p:sp>
      <p:pic>
        <p:nvPicPr>
          <p:cNvPr id="3" name="Picture 2"/>
          <p:cNvPicPr>
            <a:picLocks noChangeAspect="1"/>
          </p:cNvPicPr>
          <p:nvPr/>
        </p:nvPicPr>
        <p:blipFill>
          <a:blip r:embed="rId3"/>
          <a:stretch>
            <a:fillRect/>
          </a:stretch>
        </p:blipFill>
        <p:spPr>
          <a:xfrm>
            <a:off x="337462" y="2657139"/>
            <a:ext cx="8571512" cy="3199559"/>
          </a:xfrm>
          <a:prstGeom prst="rect">
            <a:avLst/>
          </a:prstGeom>
        </p:spPr>
      </p:pic>
      <p:sp>
        <p:nvSpPr>
          <p:cNvPr id="7" name="TextBox 6"/>
          <p:cNvSpPr txBox="1"/>
          <p:nvPr/>
        </p:nvSpPr>
        <p:spPr>
          <a:xfrm>
            <a:off x="9830878" y="3372757"/>
            <a:ext cx="1587668" cy="1200329"/>
          </a:xfrm>
          <a:prstGeom prst="rect">
            <a:avLst/>
          </a:prstGeom>
          <a:noFill/>
        </p:spPr>
        <p:txBody>
          <a:bodyPr wrap="square" rtlCol="0">
            <a:spAutoFit/>
          </a:bodyPr>
          <a:lstStyle/>
          <a:p>
            <a:pPr algn="ctr"/>
            <a:r>
              <a:rPr lang="en-GB" b="1" dirty="0" smtClean="0"/>
              <a:t>Click on the ‘Book Now’ button to book a place</a:t>
            </a:r>
            <a:endParaRPr lang="en-GB" b="1" dirty="0"/>
          </a:p>
        </p:txBody>
      </p:sp>
      <p:cxnSp>
        <p:nvCxnSpPr>
          <p:cNvPr id="8" name="Straight Arrow Connector 7"/>
          <p:cNvCxnSpPr/>
          <p:nvPr/>
        </p:nvCxnSpPr>
        <p:spPr>
          <a:xfrm flipH="1">
            <a:off x="8570605" y="4086228"/>
            <a:ext cx="1432395" cy="241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409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1650</Words>
  <Application>Microsoft Office PowerPoint</Application>
  <PresentationFormat>Widescreen</PresentationFormat>
  <Paragraphs>153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Open Sans</vt:lpstr>
      <vt:lpstr>Open Sans Condensed Light</vt:lpstr>
      <vt:lpstr>Open Sans ExtraBold</vt:lpstr>
      <vt:lpstr>Office Theme</vt:lpstr>
      <vt:lpstr>PowerPoint Presentation</vt:lpstr>
      <vt:lpstr>Governance Training &amp; Development Offer 2018/2019</vt:lpstr>
      <vt:lpstr>Governance Training – Overview </vt:lpstr>
      <vt:lpstr>Governance Training – How to Book</vt:lpstr>
      <vt:lpstr>PowerPoint Presentation</vt:lpstr>
      <vt:lpstr>Governance Training – Induction Training</vt:lpstr>
      <vt:lpstr>Governance Training – Training Courses </vt:lpstr>
      <vt:lpstr>Governance Training – Training Courses </vt:lpstr>
      <vt:lpstr>Governance Termly Briefing Sessions</vt:lpstr>
      <vt:lpstr>Governance Training – Annual Conference</vt:lpstr>
      <vt:lpstr>Governance Training – Online Learning Package</vt:lpstr>
      <vt:lpstr>Governance Training – Safeguarding Training</vt:lpstr>
      <vt:lpstr>Governance Training – Bespoke Training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Training &amp; Development Offer 2018/2019</dc:title>
  <dc:creator>Thomas Edmonds</dc:creator>
  <cp:lastModifiedBy>Stephen Betts</cp:lastModifiedBy>
  <cp:revision>39</cp:revision>
  <cp:lastPrinted>2018-09-26T14:43:49Z</cp:lastPrinted>
  <dcterms:created xsi:type="dcterms:W3CDTF">2018-09-26T11:24:23Z</dcterms:created>
  <dcterms:modified xsi:type="dcterms:W3CDTF">2018-10-06T08:35:48Z</dcterms:modified>
</cp:coreProperties>
</file>