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handoutMasterIdLst>
    <p:handoutMasterId r:id="rId20"/>
  </p:handoutMasterIdLst>
  <p:sldIdLst>
    <p:sldId id="256" r:id="rId2"/>
    <p:sldId id="267" r:id="rId3"/>
    <p:sldId id="260" r:id="rId4"/>
    <p:sldId id="266" r:id="rId5"/>
    <p:sldId id="274" r:id="rId6"/>
    <p:sldId id="275" r:id="rId7"/>
    <p:sldId id="262" r:id="rId8"/>
    <p:sldId id="270" r:id="rId9"/>
    <p:sldId id="272" r:id="rId10"/>
    <p:sldId id="271" r:id="rId11"/>
    <p:sldId id="273" r:id="rId12"/>
    <p:sldId id="276" r:id="rId13"/>
    <p:sldId id="263" r:id="rId14"/>
    <p:sldId id="268" r:id="rId15"/>
    <p:sldId id="261" r:id="rId16"/>
    <p:sldId id="257" r:id="rId17"/>
    <p:sldId id="264" r:id="rId18"/>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321" userDrawn="1">
          <p15:clr>
            <a:srgbClr val="A4A3A4"/>
          </p15:clr>
        </p15:guide>
        <p15:guide id="2" pos="3840" userDrawn="1">
          <p15:clr>
            <a:srgbClr val="A4A3A4"/>
          </p15:clr>
        </p15:guide>
      </p15:sldGuideLst>
    </p:ext>
    <p:ext uri="{2D200454-40CA-4A62-9FC3-DE9A4176ACB9}">
      <p15:notesGuideLst xmlns=""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A2AE"/>
    <a:srgbClr val="4A8679"/>
    <a:srgbClr val="454545"/>
    <a:srgbClr val="E7A31B"/>
    <a:srgbClr val="A2175C"/>
    <a:srgbClr val="373B3E"/>
    <a:srgbClr val="FFC000"/>
    <a:srgbClr val="45C7DB"/>
    <a:srgbClr val="BFBF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342" autoAdjust="0"/>
    <p:restoredTop sz="84141" autoAdjust="0"/>
  </p:normalViewPr>
  <p:slideViewPr>
    <p:cSldViewPr snapToGrid="0">
      <p:cViewPr>
        <p:scale>
          <a:sx n="50" d="100"/>
          <a:sy n="50" d="100"/>
        </p:scale>
        <p:origin x="-516" y="-204"/>
      </p:cViewPr>
      <p:guideLst>
        <p:guide orient="horz" pos="1321"/>
        <p:guide pos="3840"/>
      </p:guideLst>
    </p:cSldViewPr>
  </p:slideViewPr>
  <p:notesTextViewPr>
    <p:cViewPr>
      <p:scale>
        <a:sx n="3" d="2"/>
        <a:sy n="3" d="2"/>
      </p:scale>
      <p:origin x="0" y="0"/>
    </p:cViewPr>
  </p:notesTextViewPr>
  <p:sorterViewPr>
    <p:cViewPr>
      <p:scale>
        <a:sx n="80" d="100"/>
        <a:sy n="80" d="100"/>
      </p:scale>
      <p:origin x="0" y="0"/>
    </p:cViewPr>
  </p:sorterViewPr>
  <p:notesViewPr>
    <p:cSldViewPr snapToGrid="0">
      <p:cViewPr>
        <p:scale>
          <a:sx n="50" d="100"/>
          <a:sy n="50" d="100"/>
        </p:scale>
        <p:origin x="-2202" y="-61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6411"/>
          </a:xfrm>
          <a:prstGeom prst="rect">
            <a:avLst/>
          </a:prstGeom>
        </p:spPr>
        <p:txBody>
          <a:bodyPr vert="horz" lIns="94519" tIns="47259" rIns="94519" bIns="47259" rtlCol="0"/>
          <a:lstStyle>
            <a:lvl1pPr algn="l">
              <a:defRPr sz="1200"/>
            </a:lvl1pPr>
          </a:lstStyle>
          <a:p>
            <a:endParaRPr lang="en-GB"/>
          </a:p>
        </p:txBody>
      </p:sp>
      <p:sp>
        <p:nvSpPr>
          <p:cNvPr id="3" name="Date Placeholder 2"/>
          <p:cNvSpPr>
            <a:spLocks noGrp="1"/>
          </p:cNvSpPr>
          <p:nvPr>
            <p:ph type="dt" sz="quarter" idx="1"/>
          </p:nvPr>
        </p:nvSpPr>
        <p:spPr>
          <a:xfrm>
            <a:off x="3850445" y="1"/>
            <a:ext cx="2945659" cy="496411"/>
          </a:xfrm>
          <a:prstGeom prst="rect">
            <a:avLst/>
          </a:prstGeom>
        </p:spPr>
        <p:txBody>
          <a:bodyPr vert="horz" lIns="94519" tIns="47259" rIns="94519" bIns="47259" rtlCol="0"/>
          <a:lstStyle>
            <a:lvl1pPr algn="r">
              <a:defRPr sz="1200"/>
            </a:lvl1pPr>
          </a:lstStyle>
          <a:p>
            <a:fld id="{CFF2E150-606C-4B1E-93AF-2FEAB65B6A6A}" type="datetimeFigureOut">
              <a:rPr lang="en-GB" smtClean="0"/>
              <a:pPr/>
              <a:t>20/10/2015</a:t>
            </a:fld>
            <a:endParaRPr lang="en-GB"/>
          </a:p>
        </p:txBody>
      </p:sp>
      <p:sp>
        <p:nvSpPr>
          <p:cNvPr id="4" name="Footer Placeholder 3"/>
          <p:cNvSpPr>
            <a:spLocks noGrp="1"/>
          </p:cNvSpPr>
          <p:nvPr>
            <p:ph type="ftr" sz="quarter" idx="2"/>
          </p:nvPr>
        </p:nvSpPr>
        <p:spPr>
          <a:xfrm>
            <a:off x="1" y="9430092"/>
            <a:ext cx="2945659" cy="496411"/>
          </a:xfrm>
          <a:prstGeom prst="rect">
            <a:avLst/>
          </a:prstGeom>
        </p:spPr>
        <p:txBody>
          <a:bodyPr vert="horz" lIns="94519" tIns="47259" rIns="94519" bIns="47259" rtlCol="0" anchor="b"/>
          <a:lstStyle>
            <a:lvl1pPr algn="l">
              <a:defRPr sz="1200"/>
            </a:lvl1pPr>
          </a:lstStyle>
          <a:p>
            <a:endParaRPr lang="en-GB"/>
          </a:p>
        </p:txBody>
      </p:sp>
      <p:sp>
        <p:nvSpPr>
          <p:cNvPr id="5" name="Slide Number Placeholder 4"/>
          <p:cNvSpPr>
            <a:spLocks noGrp="1"/>
          </p:cNvSpPr>
          <p:nvPr>
            <p:ph type="sldNum" sz="quarter" idx="3"/>
          </p:nvPr>
        </p:nvSpPr>
        <p:spPr>
          <a:xfrm>
            <a:off x="3850445" y="9430092"/>
            <a:ext cx="2945659" cy="496411"/>
          </a:xfrm>
          <a:prstGeom prst="rect">
            <a:avLst/>
          </a:prstGeom>
        </p:spPr>
        <p:txBody>
          <a:bodyPr vert="horz" lIns="94519" tIns="47259" rIns="94519" bIns="47259" rtlCol="0" anchor="b"/>
          <a:lstStyle>
            <a:lvl1pPr algn="r">
              <a:defRPr sz="1200"/>
            </a:lvl1pPr>
          </a:lstStyle>
          <a:p>
            <a:fld id="{92DA2CA0-89B1-43F4-826F-076CB220E508}" type="slidenum">
              <a:rPr lang="en-GB" smtClean="0"/>
              <a:pPr/>
              <a:t>‹#›</a:t>
            </a:fld>
            <a:endParaRPr lang="en-GB"/>
          </a:p>
        </p:txBody>
      </p:sp>
    </p:spTree>
    <p:extLst>
      <p:ext uri="{BB962C8B-B14F-4D97-AF65-F5344CB8AC3E}">
        <p14:creationId xmlns:p14="http://schemas.microsoft.com/office/powerpoint/2010/main" val="21642994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29" tIns="45715" rIns="91429" bIns="45715" rtlCol="0"/>
          <a:lstStyle>
            <a:lvl1pPr algn="l">
              <a:defRPr sz="1200"/>
            </a:lvl1pPr>
          </a:lstStyle>
          <a:p>
            <a:endParaRPr lang="en-GB"/>
          </a:p>
        </p:txBody>
      </p:sp>
      <p:sp>
        <p:nvSpPr>
          <p:cNvPr id="3" name="Date Placeholder 2"/>
          <p:cNvSpPr>
            <a:spLocks noGrp="1"/>
          </p:cNvSpPr>
          <p:nvPr>
            <p:ph type="dt" idx="1"/>
          </p:nvPr>
        </p:nvSpPr>
        <p:spPr>
          <a:xfrm>
            <a:off x="3849689" y="0"/>
            <a:ext cx="2946400" cy="496888"/>
          </a:xfrm>
          <a:prstGeom prst="rect">
            <a:avLst/>
          </a:prstGeom>
        </p:spPr>
        <p:txBody>
          <a:bodyPr vert="horz" lIns="91429" tIns="45715" rIns="91429" bIns="45715" rtlCol="0"/>
          <a:lstStyle>
            <a:lvl1pPr algn="r">
              <a:defRPr sz="1200"/>
            </a:lvl1pPr>
          </a:lstStyle>
          <a:p>
            <a:fld id="{51A8365C-D90C-4B21-A6DF-8F9DEFD139D1}" type="datetimeFigureOut">
              <a:rPr lang="en-GB" smtClean="0"/>
              <a:pPr/>
              <a:t>20/10/2015</a:t>
            </a:fld>
            <a:endParaRPr lang="en-GB"/>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29" tIns="45715" rIns="91429" bIns="45715" rtlCol="0" anchor="ctr"/>
          <a:lstStyle/>
          <a:p>
            <a:endParaRPr lang="en-GB"/>
          </a:p>
        </p:txBody>
      </p:sp>
      <p:sp>
        <p:nvSpPr>
          <p:cNvPr id="6" name="Footer Placeholder 5"/>
          <p:cNvSpPr>
            <a:spLocks noGrp="1"/>
          </p:cNvSpPr>
          <p:nvPr>
            <p:ph type="ftr" sz="quarter" idx="4"/>
          </p:nvPr>
        </p:nvSpPr>
        <p:spPr>
          <a:xfrm>
            <a:off x="0" y="9429751"/>
            <a:ext cx="2946400" cy="496888"/>
          </a:xfrm>
          <a:prstGeom prst="rect">
            <a:avLst/>
          </a:prstGeom>
        </p:spPr>
        <p:txBody>
          <a:bodyPr vert="horz" lIns="91429" tIns="45715" rIns="91429" bIns="45715" rtlCol="0" anchor="b"/>
          <a:lstStyle>
            <a:lvl1pPr algn="l">
              <a:defRPr sz="1200"/>
            </a:lvl1pPr>
          </a:lstStyle>
          <a:p>
            <a:endParaRPr lang="en-GB"/>
          </a:p>
        </p:txBody>
      </p:sp>
      <p:sp>
        <p:nvSpPr>
          <p:cNvPr id="7" name="Slide Number Placeholder 6"/>
          <p:cNvSpPr>
            <a:spLocks noGrp="1"/>
          </p:cNvSpPr>
          <p:nvPr>
            <p:ph type="sldNum" sz="quarter" idx="5"/>
          </p:nvPr>
        </p:nvSpPr>
        <p:spPr>
          <a:xfrm>
            <a:off x="3849689" y="9429751"/>
            <a:ext cx="2946400" cy="496888"/>
          </a:xfrm>
          <a:prstGeom prst="rect">
            <a:avLst/>
          </a:prstGeom>
        </p:spPr>
        <p:txBody>
          <a:bodyPr vert="horz" lIns="91429" tIns="45715" rIns="91429" bIns="45715" rtlCol="0" anchor="b"/>
          <a:lstStyle>
            <a:lvl1pPr algn="r">
              <a:defRPr sz="1200"/>
            </a:lvl1pPr>
          </a:lstStyle>
          <a:p>
            <a:fld id="{F2D0A7B4-5AA9-4B38-B0AD-55FAA15BFDD8}" type="slidenum">
              <a:rPr lang="en-GB" smtClean="0"/>
              <a:pPr/>
              <a:t>‹#›</a:t>
            </a:fld>
            <a:endParaRPr lang="en-GB"/>
          </a:p>
        </p:txBody>
      </p:sp>
      <p:sp>
        <p:nvSpPr>
          <p:cNvPr id="8" name="Notes Placeholder 7"/>
          <p:cNvSpPr>
            <a:spLocks noGrp="1"/>
          </p:cNvSpPr>
          <p:nvPr>
            <p:ph type="body" sz="quarter" idx="3"/>
          </p:nvPr>
        </p:nvSpPr>
        <p:spPr>
          <a:xfrm>
            <a:off x="679451" y="4716464"/>
            <a:ext cx="5438775" cy="4467225"/>
          </a:xfrm>
          <a:prstGeom prst="rect">
            <a:avLst/>
          </a:prstGeom>
        </p:spPr>
        <p:txBody>
          <a:bodyPr vert="horz" lIns="91429" tIns="45715" rIns="91429" bIns="457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224410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5" Type="http://schemas.openxmlformats.org/officeDocument/2006/relationships/image" Target="../media/image2.png"/><Relationship Id="rId4" Type="http://schemas.openxmlformats.org/officeDocument/2006/relationships/image" Target="../media/image1.wmf"/></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Main">
    <p:spTree>
      <p:nvGrpSpPr>
        <p:cNvPr id="1" name=""/>
        <p:cNvGrpSpPr/>
        <p:nvPr/>
      </p:nvGrpSpPr>
      <p:grpSpPr>
        <a:xfrm>
          <a:off x="0" y="0"/>
          <a:ext cx="0" cy="0"/>
          <a:chOff x="0" y="0"/>
          <a:chExt cx="0" cy="0"/>
        </a:xfrm>
      </p:grpSpPr>
      <p:sp>
        <p:nvSpPr>
          <p:cNvPr id="5" name="Freeform 4"/>
          <p:cNvSpPr/>
          <p:nvPr userDrawn="1"/>
        </p:nvSpPr>
        <p:spPr>
          <a:xfrm>
            <a:off x="-90311" y="4662311"/>
            <a:ext cx="8094133" cy="2302933"/>
          </a:xfrm>
          <a:custGeom>
            <a:avLst/>
            <a:gdLst>
              <a:gd name="connsiteX0" fmla="*/ 11289 w 8094133"/>
              <a:gd name="connsiteY0" fmla="*/ 0 h 2302933"/>
              <a:gd name="connsiteX1" fmla="*/ 0 w 8094133"/>
              <a:gd name="connsiteY1" fmla="*/ 2280356 h 2302933"/>
              <a:gd name="connsiteX2" fmla="*/ 8094133 w 8094133"/>
              <a:gd name="connsiteY2" fmla="*/ 2302933 h 2302933"/>
              <a:gd name="connsiteX3" fmla="*/ 5147733 w 8094133"/>
              <a:gd name="connsiteY3" fmla="*/ 1840089 h 2302933"/>
              <a:gd name="connsiteX4" fmla="*/ 3172178 w 8094133"/>
              <a:gd name="connsiteY4" fmla="*/ 1196622 h 2302933"/>
              <a:gd name="connsiteX5" fmla="*/ 11289 w 8094133"/>
              <a:gd name="connsiteY5" fmla="*/ 0 h 2302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094133" h="2302933">
                <a:moveTo>
                  <a:pt x="11289" y="0"/>
                </a:moveTo>
                <a:lnTo>
                  <a:pt x="0" y="2280356"/>
                </a:lnTo>
                <a:lnTo>
                  <a:pt x="8094133" y="2302933"/>
                </a:lnTo>
                <a:lnTo>
                  <a:pt x="5147733" y="1840089"/>
                </a:lnTo>
                <a:lnTo>
                  <a:pt x="3172178" y="1196622"/>
                </a:lnTo>
                <a:lnTo>
                  <a:pt x="11289" y="0"/>
                </a:lnTo>
                <a:close/>
              </a:path>
            </a:pathLst>
          </a:custGeom>
          <a:solidFill>
            <a:srgbClr val="9AA2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7" name="Object 6"/>
          <p:cNvGraphicFramePr>
            <a:graphicFrameLocks noChangeAspect="1"/>
          </p:cNvGraphicFramePr>
          <p:nvPr userDrawn="1">
            <p:extLst>
              <p:ext uri="{D42A27DB-BD31-4B8C-83A1-F6EECF244321}">
                <p14:modId xmlns:p14="http://schemas.microsoft.com/office/powerpoint/2010/main" val="57040789"/>
              </p:ext>
            </p:extLst>
          </p:nvPr>
        </p:nvGraphicFramePr>
        <p:xfrm>
          <a:off x="-189922" y="3998506"/>
          <a:ext cx="10778900" cy="3136419"/>
        </p:xfrm>
        <a:graphic>
          <a:graphicData uri="http://schemas.openxmlformats.org/presentationml/2006/ole">
            <mc:AlternateContent xmlns:mc="http://schemas.openxmlformats.org/markup-compatibility/2006">
              <mc:Choice xmlns:v="urn:schemas-microsoft-com:vml" Requires="v">
                <p:oleObj spid="_x0000_s2068" name="CorelDRAW" r:id="rId3" imgW="1540800" imgH="448920" progId="CorelDraw.Graphic.17">
                  <p:embed/>
                </p:oleObj>
              </mc:Choice>
              <mc:Fallback>
                <p:oleObj name="CorelDRAW" r:id="rId3" imgW="1540800" imgH="448920" progId="CorelDraw.Graphic.17">
                  <p:embed/>
                  <p:pic>
                    <p:nvPicPr>
                      <p:cNvPr id="0" name=""/>
                      <p:cNvPicPr/>
                      <p:nvPr/>
                    </p:nvPicPr>
                    <p:blipFill>
                      <a:blip r:embed="rId4"/>
                      <a:stretch>
                        <a:fillRect/>
                      </a:stretch>
                    </p:blipFill>
                    <p:spPr>
                      <a:xfrm>
                        <a:off x="-189922" y="3998506"/>
                        <a:ext cx="10778900" cy="3136419"/>
                      </a:xfrm>
                      <a:prstGeom prst="rect">
                        <a:avLst/>
                      </a:prstGeom>
                    </p:spPr>
                  </p:pic>
                </p:oleObj>
              </mc:Fallback>
            </mc:AlternateContent>
          </a:graphicData>
        </a:graphic>
      </p:graphicFrame>
      <p:sp>
        <p:nvSpPr>
          <p:cNvPr id="2" name="Title 1"/>
          <p:cNvSpPr>
            <a:spLocks noGrp="1"/>
          </p:cNvSpPr>
          <p:nvPr>
            <p:ph type="title"/>
          </p:nvPr>
        </p:nvSpPr>
        <p:spPr>
          <a:xfrm>
            <a:off x="453080" y="374577"/>
            <a:ext cx="11301917" cy="951398"/>
          </a:xfrm>
          <a:prstGeom prst="rect">
            <a:avLst/>
          </a:prstGeom>
        </p:spPr>
        <p:txBody>
          <a:bodyPr>
            <a:normAutofit/>
          </a:bodyPr>
          <a:lstStyle>
            <a:lvl1pPr algn="l">
              <a:defRPr sz="2800" b="1">
                <a:solidFill>
                  <a:srgbClr val="4A8679"/>
                </a:solidFill>
                <a:latin typeface="Futura Md BT" panose="020B0602020204020303"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a:xfrm>
            <a:off x="453081" y="1325976"/>
            <a:ext cx="11301917" cy="5266340"/>
          </a:xfrm>
          <a:prstGeom prst="rect">
            <a:avLst/>
          </a:prstGeom>
        </p:spPr>
        <p:txBody>
          <a:bodyPr/>
          <a:lstStyle>
            <a:lvl1pPr>
              <a:defRPr sz="2600">
                <a:latin typeface="Futura Bk BT" panose="020B0502020204020303" pitchFamily="34" charset="0"/>
              </a:defRPr>
            </a:lvl1pPr>
            <a:lvl2pPr>
              <a:defRPr sz="2400">
                <a:latin typeface="Futura Bk BT" panose="020B0502020204020303" pitchFamily="34" charset="0"/>
              </a:defRPr>
            </a:lvl2pPr>
            <a:lvl3pPr>
              <a:defRPr sz="2200">
                <a:latin typeface="Futura Bk BT" panose="020B0502020204020303" pitchFamily="34" charset="0"/>
              </a:defRPr>
            </a:lvl3pPr>
            <a:lvl4pPr>
              <a:defRPr sz="1800">
                <a:latin typeface="Futura Bk BT" panose="020B0502020204020303" pitchFamily="34" charset="0"/>
              </a:defRPr>
            </a:lvl4pPr>
            <a:lvl5pPr>
              <a:defRPr sz="1600">
                <a:latin typeface="Futura Bk BT" panose="020B05020202040203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9" name="Picture 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20030" y="5995030"/>
            <a:ext cx="2422321" cy="597285"/>
          </a:xfrm>
          <a:prstGeom prst="rect">
            <a:avLst/>
          </a:prstGeom>
        </p:spPr>
      </p:pic>
    </p:spTree>
    <p:extLst>
      <p:ext uri="{BB962C8B-B14F-4D97-AF65-F5344CB8AC3E}">
        <p14:creationId xmlns:p14="http://schemas.microsoft.com/office/powerpoint/2010/main" val="171979200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Full">
    <p:spTree>
      <p:nvGrpSpPr>
        <p:cNvPr id="1" name=""/>
        <p:cNvGrpSpPr/>
        <p:nvPr/>
      </p:nvGrpSpPr>
      <p:grpSpPr>
        <a:xfrm>
          <a:off x="0" y="0"/>
          <a:ext cx="0" cy="0"/>
          <a:chOff x="0" y="0"/>
          <a:chExt cx="0" cy="0"/>
        </a:xfrm>
      </p:grpSpPr>
      <p:sp>
        <p:nvSpPr>
          <p:cNvPr id="2" name="Title 1"/>
          <p:cNvSpPr>
            <a:spLocks noGrp="1"/>
          </p:cNvSpPr>
          <p:nvPr>
            <p:ph type="title"/>
          </p:nvPr>
        </p:nvSpPr>
        <p:spPr>
          <a:xfrm>
            <a:off x="453080" y="374577"/>
            <a:ext cx="11301917" cy="951398"/>
          </a:xfrm>
          <a:prstGeom prst="rect">
            <a:avLst/>
          </a:prstGeom>
        </p:spPr>
        <p:txBody>
          <a:bodyPr>
            <a:normAutofit/>
          </a:bodyPr>
          <a:lstStyle>
            <a:lvl1pPr algn="l">
              <a:defRPr sz="2800" b="1">
                <a:solidFill>
                  <a:srgbClr val="4A8679"/>
                </a:solidFill>
                <a:latin typeface="Futura Md BT" panose="020B0602020204020303"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a:xfrm>
            <a:off x="453081" y="1325975"/>
            <a:ext cx="11301917" cy="5266340"/>
          </a:xfrm>
          <a:prstGeom prst="rect">
            <a:avLst/>
          </a:prstGeom>
        </p:spPr>
        <p:txBody>
          <a:bodyPr/>
          <a:lstStyle>
            <a:lvl1pPr>
              <a:defRPr sz="2600">
                <a:latin typeface="Futura Bk BT" panose="020B0502020204020303" pitchFamily="34" charset="0"/>
              </a:defRPr>
            </a:lvl1pPr>
            <a:lvl2pPr>
              <a:defRPr sz="2400">
                <a:latin typeface="Futura Bk BT" panose="020B0502020204020303" pitchFamily="34" charset="0"/>
              </a:defRPr>
            </a:lvl2pPr>
            <a:lvl3pPr>
              <a:defRPr sz="2200">
                <a:latin typeface="Futura Bk BT" panose="020B0502020204020303" pitchFamily="34" charset="0"/>
              </a:defRPr>
            </a:lvl3pPr>
            <a:lvl4pPr>
              <a:defRPr sz="1800">
                <a:latin typeface="Futura Bk BT" panose="020B0502020204020303" pitchFamily="34" charset="0"/>
              </a:defRPr>
            </a:lvl4pPr>
            <a:lvl5pPr>
              <a:defRPr sz="1600">
                <a:latin typeface="Futura Bk BT" panose="020B05020202040203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0030" y="5998464"/>
            <a:ext cx="2423160" cy="597492"/>
          </a:xfrm>
          <a:prstGeom prst="rect">
            <a:avLst/>
          </a:prstGeom>
        </p:spPr>
      </p:pic>
    </p:spTree>
    <p:extLst>
      <p:ext uri="{BB962C8B-B14F-4D97-AF65-F5344CB8AC3E}">
        <p14:creationId xmlns:p14="http://schemas.microsoft.com/office/powerpoint/2010/main" val="305031408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4852097"/>
      </p:ext>
    </p:extLst>
  </p:cSld>
  <p:clrMap bg1="lt1" tx1="dk1" bg2="lt2" tx2="dk2" accent1="accent1" accent2="accent2" accent3="accent3" accent4="accent4" accent5="accent5" accent6="accent6" hlink="hlink" folHlink="folHlink"/>
  <p:sldLayoutIdLst>
    <p:sldLayoutId id="2147483674" r:id="rId1"/>
    <p:sldLayoutId id="2147483684" r:id="rId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hyperlink" Target="https://www.google.co.uk/url?sa=i&amp;rct=j&amp;q=&amp;esrc=s&amp;source=images&amp;cd=&amp;cad=rja&amp;uact=8&amp;ved=0CAcQjRxqFQoTCPS23cKg0MgCFQlYFAod2sEICQ&amp;url=https%3A%2F%2Fwww.safeguardingsheffieldchildren.org.uk%2Fwelcome%2Fsheffield-safeguarding-children-board.html&amp;psig=AFQjCNEcOOqYXiJz6fyigbFoy5eCgglIMQ&amp;ust=1445403163257791" TargetMode="External"/><Relationship Id="rId7" Type="http://schemas.openxmlformats.org/officeDocument/2006/relationships/hyperlink" Target="http://www.google.co.uk/url?sa=i&amp;rct=j&amp;q=&amp;esrc=s&amp;source=images&amp;cd=&amp;cad=rja&amp;uact=8&amp;ved=0CAcQjRxqFQoTCNPrheGg0MgCFUa8FAod8i0OEw&amp;url=http%3A%2F%2Fwww.readregional.com%2Fparticipating-libraries%2Fyorkshire-and-humberside%2Fsheffield%2Fsheffield-city-council-logo%2F&amp;psig=AFQjCNE0DEZkowGUpde07nHjrfN4dmhCsg&amp;ust=1445403226850851" TargetMode="External"/><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gif"/><Relationship Id="rId5" Type="http://schemas.openxmlformats.org/officeDocument/2006/relationships/hyperlink" Target="https://www.google.co.uk/url?sa=i&amp;rct=j&amp;q=&amp;esrc=s&amp;source=images&amp;cd=&amp;cad=rja&amp;uact=8&amp;ved=0CAcQjRxqFQoTCM-u_tCg0MgCFYvtFAod62EA1Q&amp;url=https%3A%2F%2Fwww.safeguardingsheffieldchildren.org.uk%2F&amp;psig=AFQjCNEcOOqYXiJz6fyigbFoy5eCgglIMQ&amp;ust=1445403163257791" TargetMode="Externa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9.jpeg"/><Relationship Id="rId2" Type="http://schemas.openxmlformats.org/officeDocument/2006/relationships/hyperlink" Target="https://www.google.co.uk/url?sa=i&amp;rct=j&amp;q=&amp;esrc=s&amp;source=images&amp;cd=&amp;cad=rja&amp;uact=8&amp;ved=0CAcQjRxqFQoTCPS23cKg0MgCFQlYFAod2sEICQ&amp;url=https%3A%2F%2Fwww.safeguardingsheffieldchildren.org.uk%2Fwelcome%2Fsheffield-safeguarding-children-board.html&amp;psig=AFQjCNEcOOqYXiJz6fyigbFoy5eCgglIMQ&amp;ust=1445403163257791" TargetMode="External"/><Relationship Id="rId1" Type="http://schemas.openxmlformats.org/officeDocument/2006/relationships/slideLayout" Target="../slideLayouts/slideLayout2.xml"/><Relationship Id="rId6" Type="http://schemas.openxmlformats.org/officeDocument/2006/relationships/hyperlink" Target="http://www.google.co.uk/url?sa=i&amp;rct=j&amp;q=&amp;esrc=s&amp;source=images&amp;cd=&amp;cad=rja&amp;uact=8&amp;ved=0CAcQjRxqFQoTCNPrheGg0MgCFUa8FAod8i0OEw&amp;url=http%3A%2F%2Fwww.readregional.com%2Fparticipating-libraries%2Fyorkshire-and-humberside%2Fsheffield%2Fsheffield-city-council-logo%2F&amp;psig=AFQjCNE0DEZkowGUpde07nHjrfN4dmhCsg&amp;ust=1445403226850851" TargetMode="External"/><Relationship Id="rId5" Type="http://schemas.openxmlformats.org/officeDocument/2006/relationships/image" Target="../media/image8.gif"/><Relationship Id="rId4" Type="http://schemas.openxmlformats.org/officeDocument/2006/relationships/hyperlink" Target="https://www.google.co.uk/url?sa=i&amp;rct=j&amp;q=&amp;esrc=s&amp;source=images&amp;cd=&amp;cad=rja&amp;uact=8&amp;ved=0CAcQjRxqFQoTCM-u_tCg0MgCFYvtFAod62EA1Q&amp;url=https%3A%2F%2Fwww.safeguardingsheffieldchildren.org.uk%2F&amp;psig=AFQjCNEcOOqYXiJz6fyigbFoy5eCgglIMQ&amp;ust=1445403163257791"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530" y="184077"/>
            <a:ext cx="11301917" cy="951398"/>
          </a:xfrm>
        </p:spPr>
        <p:txBody>
          <a:bodyPr>
            <a:normAutofit/>
          </a:bodyPr>
          <a:lstStyle/>
          <a:p>
            <a:r>
              <a:rPr lang="en-GB" sz="4400" dirty="0" smtClean="0"/>
              <a:t>Welcome to Learn Sheffield</a:t>
            </a:r>
            <a:endParaRPr lang="en-GB" sz="4400" dirty="0"/>
          </a:p>
        </p:txBody>
      </p:sp>
      <p:sp>
        <p:nvSpPr>
          <p:cNvPr id="3" name="Content Placeholder 2"/>
          <p:cNvSpPr>
            <a:spLocks noGrp="1"/>
          </p:cNvSpPr>
          <p:nvPr>
            <p:ph idx="1"/>
          </p:nvPr>
        </p:nvSpPr>
        <p:spPr>
          <a:xfrm>
            <a:off x="704850" y="1085850"/>
            <a:ext cx="10763250" cy="4400550"/>
          </a:xfrm>
          <a:solidFill>
            <a:schemeClr val="bg1"/>
          </a:solidFill>
          <a:ln>
            <a:solidFill>
              <a:schemeClr val="tx1"/>
            </a:solidFill>
          </a:ln>
        </p:spPr>
        <p:txBody>
          <a:bodyPr/>
          <a:lstStyle/>
          <a:p>
            <a:pPr marL="0" indent="0">
              <a:buNone/>
            </a:pPr>
            <a:r>
              <a:rPr lang="en-GB" dirty="0" smtClean="0"/>
              <a:t>Please Note</a:t>
            </a:r>
          </a:p>
          <a:p>
            <a:pPr marL="0" indent="0">
              <a:buNone/>
            </a:pPr>
            <a:endParaRPr lang="en-GB" sz="800" b="1" dirty="0" smtClean="0"/>
          </a:p>
          <a:p>
            <a:r>
              <a:rPr lang="en-GB" sz="2400" b="1" dirty="0" smtClean="0"/>
              <a:t>Refreshments are in the Comfort Zone (across from this room).</a:t>
            </a:r>
          </a:p>
          <a:p>
            <a:pPr marL="0" indent="0">
              <a:buNone/>
            </a:pPr>
            <a:endParaRPr lang="en-GB" sz="400" b="1" dirty="0" smtClean="0"/>
          </a:p>
          <a:p>
            <a:r>
              <a:rPr lang="en-GB" sz="2400" b="1" dirty="0" smtClean="0"/>
              <a:t>The fire exits are the main entrance and at the rear of the building</a:t>
            </a:r>
            <a:r>
              <a:rPr lang="en-GB" sz="2400" b="1" dirty="0" smtClean="0"/>
              <a:t>   (at the end of the corridor containing the toilets).</a:t>
            </a:r>
          </a:p>
          <a:p>
            <a:pPr marL="0" indent="0">
              <a:buNone/>
            </a:pPr>
            <a:endParaRPr lang="en-GB" sz="400" b="1" dirty="0" smtClean="0"/>
          </a:p>
          <a:p>
            <a:r>
              <a:rPr lang="en-GB" sz="2400" b="1" dirty="0" smtClean="0"/>
              <a:t>No fire drills are planned to take place during this session.</a:t>
            </a:r>
          </a:p>
          <a:p>
            <a:pPr marL="0" indent="0">
              <a:buNone/>
            </a:pPr>
            <a:endParaRPr lang="en-GB" sz="400" b="1" dirty="0" smtClean="0"/>
          </a:p>
          <a:p>
            <a:r>
              <a:rPr lang="en-GB" sz="2400" b="1" dirty="0" smtClean="0"/>
              <a:t>This briefing is being filmed so that it can be viewed by colleagues who are not able to be here.</a:t>
            </a:r>
          </a:p>
          <a:p>
            <a:pPr marL="0" indent="0">
              <a:buNone/>
            </a:pPr>
            <a:endParaRPr lang="en-GB" sz="400" b="1" dirty="0" smtClean="0"/>
          </a:p>
          <a:p>
            <a:r>
              <a:rPr lang="en-GB" sz="2400" b="1" dirty="0" smtClean="0"/>
              <a:t>The slides from today, any handouts referred to, brief notes and the link to access the recording will be emailed out as soon as possible. </a:t>
            </a:r>
            <a:endParaRPr lang="en-GB" sz="2400" b="1" dirty="0" smtClean="0"/>
          </a:p>
          <a:p>
            <a:pPr marL="457200" lvl="1" indent="0">
              <a:buNone/>
            </a:pPr>
            <a:endParaRPr lang="en-GB" dirty="0"/>
          </a:p>
          <a:p>
            <a:pPr marL="457200" lvl="1" indent="0">
              <a:buNone/>
            </a:pPr>
            <a:endParaRPr lang="en-GB" dirty="0"/>
          </a:p>
          <a:p>
            <a:pPr marL="457200" lvl="1" indent="0">
              <a:buNone/>
            </a:pPr>
            <a:endParaRPr lang="en-GB" dirty="0" smtClean="0"/>
          </a:p>
          <a:p>
            <a:pPr marL="0" indent="0">
              <a:buNone/>
            </a:pPr>
            <a:endParaRPr lang="en-GB" dirty="0"/>
          </a:p>
        </p:txBody>
      </p:sp>
    </p:spTree>
    <p:extLst>
      <p:ext uri="{BB962C8B-B14F-4D97-AF65-F5344CB8AC3E}">
        <p14:creationId xmlns:p14="http://schemas.microsoft.com/office/powerpoint/2010/main" val="25267362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3081" y="773430"/>
            <a:ext cx="11529369" cy="5495035"/>
          </a:xfrm>
        </p:spPr>
        <p:txBody>
          <a:bodyPr/>
          <a:lstStyle/>
          <a:p>
            <a:r>
              <a:rPr lang="en-GB" sz="2200" dirty="0" smtClean="0">
                <a:latin typeface="Arial" panose="020B0604020202020204" pitchFamily="34" charset="0"/>
                <a:cs typeface="Arial" panose="020B0604020202020204" pitchFamily="34" charset="0"/>
              </a:rPr>
              <a:t>Key Stage 1 </a:t>
            </a:r>
            <a:r>
              <a:rPr lang="en-GB" sz="2200" dirty="0">
                <a:latin typeface="Arial" panose="020B0604020202020204" pitchFamily="34" charset="0"/>
                <a:cs typeface="Arial" panose="020B0604020202020204" pitchFamily="34" charset="0"/>
              </a:rPr>
              <a:t>tests will take place in May </a:t>
            </a:r>
            <a:r>
              <a:rPr lang="en-GB" sz="2200" dirty="0" smtClean="0">
                <a:latin typeface="Arial" panose="020B0604020202020204" pitchFamily="34" charset="0"/>
                <a:cs typeface="Arial" panose="020B0604020202020204" pitchFamily="34" charset="0"/>
              </a:rPr>
              <a:t>2016, there are no set days </a:t>
            </a:r>
          </a:p>
          <a:p>
            <a:r>
              <a:rPr lang="en-GB" sz="2200" dirty="0">
                <a:latin typeface="Arial" panose="020B0604020202020204" pitchFamily="34" charset="0"/>
                <a:cs typeface="Arial" panose="020B0604020202020204" pitchFamily="34" charset="0"/>
              </a:rPr>
              <a:t>A number of schools will be chosen by STA to administer the tests in April to inform standard setting. If selected, participation is </a:t>
            </a:r>
            <a:r>
              <a:rPr lang="en-GB" sz="2200" dirty="0" smtClean="0">
                <a:latin typeface="Arial" panose="020B0604020202020204" pitchFamily="34" charset="0"/>
                <a:cs typeface="Arial" panose="020B0604020202020204" pitchFamily="34" charset="0"/>
              </a:rPr>
              <a:t>statutory</a:t>
            </a:r>
          </a:p>
          <a:p>
            <a:r>
              <a:rPr lang="en-GB" sz="2200" dirty="0">
                <a:latin typeface="Arial" panose="020B0604020202020204" pitchFamily="34" charset="0"/>
                <a:cs typeface="Arial" panose="020B0604020202020204" pitchFamily="34" charset="0"/>
              </a:rPr>
              <a:t>There is no longer a writing </a:t>
            </a:r>
            <a:r>
              <a:rPr lang="en-GB" sz="2200" dirty="0" smtClean="0">
                <a:latin typeface="Arial" panose="020B0604020202020204" pitchFamily="34" charset="0"/>
                <a:cs typeface="Arial" panose="020B0604020202020204" pitchFamily="34" charset="0"/>
              </a:rPr>
              <a:t>test</a:t>
            </a:r>
          </a:p>
          <a:p>
            <a:r>
              <a:rPr lang="en-GB" sz="2200" dirty="0">
                <a:latin typeface="Arial" panose="020B0604020202020204" pitchFamily="34" charset="0"/>
                <a:cs typeface="Arial" panose="020B0604020202020204" pitchFamily="34" charset="0"/>
              </a:rPr>
              <a:t>2007 and 2009 test and task materials must not be used to inform teacher assessment </a:t>
            </a:r>
            <a:r>
              <a:rPr lang="en-GB" sz="2200" dirty="0" smtClean="0">
                <a:latin typeface="Arial" panose="020B0604020202020204" pitchFamily="34" charset="0"/>
                <a:cs typeface="Arial" panose="020B0604020202020204" pitchFamily="34" charset="0"/>
              </a:rPr>
              <a:t>judgements</a:t>
            </a:r>
          </a:p>
          <a:p>
            <a:r>
              <a:rPr lang="en-GB" sz="2200" dirty="0">
                <a:latin typeface="Arial" panose="020B0604020202020204" pitchFamily="34" charset="0"/>
                <a:cs typeface="Arial" panose="020B0604020202020204" pitchFamily="34" charset="0"/>
              </a:rPr>
              <a:t>Test outcomes need to be converted to scaled scores, not </a:t>
            </a:r>
            <a:r>
              <a:rPr lang="en-GB" sz="2200" dirty="0" smtClean="0">
                <a:latin typeface="Arial" panose="020B0604020202020204" pitchFamily="34" charset="0"/>
                <a:cs typeface="Arial" panose="020B0604020202020204" pitchFamily="34" charset="0"/>
              </a:rPr>
              <a:t>levels</a:t>
            </a:r>
          </a:p>
          <a:p>
            <a:r>
              <a:rPr lang="en-GB" sz="2200" dirty="0">
                <a:latin typeface="Arial" panose="020B0604020202020204" pitchFamily="34" charset="0"/>
                <a:cs typeface="Arial" panose="020B0604020202020204" pitchFamily="34" charset="0"/>
              </a:rPr>
              <a:t>There may be a requirement to conduct checks for the administration of the tests and the security of the test materials as for the </a:t>
            </a:r>
            <a:r>
              <a:rPr lang="en-GB" sz="2200" dirty="0" smtClean="0">
                <a:latin typeface="Arial" panose="020B0604020202020204" pitchFamily="34" charset="0"/>
                <a:cs typeface="Arial" panose="020B0604020202020204" pitchFamily="34" charset="0"/>
              </a:rPr>
              <a:t>Phonics Screening Check </a:t>
            </a:r>
            <a:r>
              <a:rPr lang="en-GB" sz="2200" dirty="0">
                <a:latin typeface="Arial" panose="020B0604020202020204" pitchFamily="34" charset="0"/>
                <a:cs typeface="Arial" panose="020B0604020202020204" pitchFamily="34" charset="0"/>
              </a:rPr>
              <a:t>in Y1 and the Key Stage 2 </a:t>
            </a:r>
            <a:r>
              <a:rPr lang="en-GB" sz="2200" dirty="0" smtClean="0">
                <a:latin typeface="Arial" panose="020B0604020202020204" pitchFamily="34" charset="0"/>
                <a:cs typeface="Arial" panose="020B0604020202020204" pitchFamily="34" charset="0"/>
              </a:rPr>
              <a:t>tests</a:t>
            </a:r>
          </a:p>
          <a:p>
            <a:r>
              <a:rPr lang="en-GB" sz="2200" dirty="0" smtClean="0">
                <a:latin typeface="Arial" panose="020B0604020202020204" pitchFamily="34" charset="0"/>
                <a:cs typeface="Arial" panose="020B0604020202020204" pitchFamily="34" charset="0"/>
              </a:rPr>
              <a:t>At </a:t>
            </a:r>
            <a:r>
              <a:rPr lang="en-GB" sz="2200" dirty="0">
                <a:latin typeface="Arial" panose="020B0604020202020204" pitchFamily="34" charset="0"/>
                <a:cs typeface="Arial" panose="020B0604020202020204" pitchFamily="34" charset="0"/>
              </a:rPr>
              <a:t>Key Stage 2, there will be one set of tests per subject</a:t>
            </a:r>
          </a:p>
          <a:p>
            <a:r>
              <a:rPr lang="en-GB" sz="2200" dirty="0">
                <a:latin typeface="Arial" panose="020B0604020202020204" pitchFamily="34" charset="0"/>
                <a:cs typeface="Arial" panose="020B0604020202020204" pitchFamily="34" charset="0"/>
              </a:rPr>
              <a:t>The arithmetic test replaces the mental mathematics test</a:t>
            </a:r>
          </a:p>
          <a:p>
            <a:r>
              <a:rPr lang="en-GB" sz="2200" dirty="0">
                <a:latin typeface="Arial" panose="020B0604020202020204" pitchFamily="34" charset="0"/>
                <a:cs typeface="Arial" panose="020B0604020202020204" pitchFamily="34" charset="0"/>
              </a:rPr>
              <a:t>Science sampling will take place this year. If a </a:t>
            </a:r>
            <a:r>
              <a:rPr lang="en-GB" sz="2200" dirty="0" smtClean="0">
                <a:latin typeface="Arial" panose="020B0604020202020204" pitchFamily="34" charset="0"/>
                <a:cs typeface="Arial" panose="020B0604020202020204" pitchFamily="34" charset="0"/>
              </a:rPr>
              <a:t>cohort sample is </a:t>
            </a:r>
            <a:r>
              <a:rPr lang="en-GB" sz="2200" dirty="0">
                <a:latin typeface="Arial" panose="020B0604020202020204" pitchFamily="34" charset="0"/>
                <a:cs typeface="Arial" panose="020B0604020202020204" pitchFamily="34" charset="0"/>
              </a:rPr>
              <a:t>selected, participation is statutory </a:t>
            </a:r>
            <a:r>
              <a:rPr lang="en-GB" sz="2400" dirty="0">
                <a:latin typeface="Arial" panose="020B0604020202020204" pitchFamily="34" charset="0"/>
                <a:cs typeface="Arial" panose="020B0604020202020204" pitchFamily="34" charset="0"/>
              </a:rPr>
              <a:t/>
            </a:r>
            <a:br>
              <a:rPr lang="en-GB" sz="2400" dirty="0">
                <a:latin typeface="Arial" panose="020B0604020202020204" pitchFamily="34" charset="0"/>
                <a:cs typeface="Arial" panose="020B0604020202020204" pitchFamily="34" charset="0"/>
              </a:rPr>
            </a:br>
            <a:endParaRPr lang="en-GB" sz="2400" dirty="0" smtClean="0">
              <a:latin typeface="Arial" panose="020B0604020202020204" pitchFamily="34" charset="0"/>
              <a:cs typeface="Arial" panose="020B0604020202020204" pitchFamily="34" charset="0"/>
            </a:endParaRPr>
          </a:p>
          <a:p>
            <a:endParaRPr lang="en-GB" sz="2400" dirty="0" smtClean="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p:txBody>
      </p:sp>
      <p:sp>
        <p:nvSpPr>
          <p:cNvPr id="4" name="Title 1"/>
          <p:cNvSpPr>
            <a:spLocks noGrp="1"/>
          </p:cNvSpPr>
          <p:nvPr>
            <p:ph type="title"/>
          </p:nvPr>
        </p:nvSpPr>
        <p:spPr>
          <a:xfrm>
            <a:off x="338780" y="184077"/>
            <a:ext cx="11301917" cy="722703"/>
          </a:xfrm>
        </p:spPr>
        <p:txBody>
          <a:bodyPr/>
          <a:lstStyle/>
          <a:p>
            <a:r>
              <a:rPr lang="en-GB" dirty="0" smtClean="0">
                <a:latin typeface="Arial" panose="020B0604020202020204" pitchFamily="34" charset="0"/>
                <a:cs typeface="Arial" panose="020B0604020202020204" pitchFamily="34" charset="0"/>
              </a:rPr>
              <a:t>Changes for 2016</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788745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881" y="393627"/>
            <a:ext cx="7147870" cy="654123"/>
          </a:xfrm>
        </p:spPr>
        <p:txBody>
          <a:bodyPr/>
          <a:lstStyle/>
          <a:p>
            <a:r>
              <a:rPr lang="en-GB" dirty="0" smtClean="0"/>
              <a:t>Briefing Agenda (20</a:t>
            </a:r>
            <a:r>
              <a:rPr lang="en-GB" baseline="30000" dirty="0" smtClean="0"/>
              <a:t>th</a:t>
            </a:r>
            <a:r>
              <a:rPr lang="en-GB" dirty="0" smtClean="0"/>
              <a:t> October, 2015)</a:t>
            </a:r>
            <a:endParaRPr lang="en-GB" dirty="0"/>
          </a:p>
        </p:txBody>
      </p:sp>
      <p:sp>
        <p:nvSpPr>
          <p:cNvPr id="3" name="Content Placeholder 2"/>
          <p:cNvSpPr>
            <a:spLocks noGrp="1"/>
          </p:cNvSpPr>
          <p:nvPr>
            <p:ph idx="1"/>
          </p:nvPr>
        </p:nvSpPr>
        <p:spPr>
          <a:xfrm>
            <a:off x="200024" y="1192625"/>
            <a:ext cx="11791950" cy="4389025"/>
          </a:xfrm>
        </p:spPr>
        <p:txBody>
          <a:bodyPr/>
          <a:lstStyle/>
          <a:p>
            <a:pPr lvl="0"/>
            <a:r>
              <a:rPr lang="en-GB" dirty="0"/>
              <a:t>Introduction / Purpose of the Primary Briefings</a:t>
            </a:r>
          </a:p>
          <a:p>
            <a:r>
              <a:rPr lang="en-GB" dirty="0"/>
              <a:t>Future Briefing Agenda Items</a:t>
            </a:r>
          </a:p>
          <a:p>
            <a:pPr lvl="0"/>
            <a:r>
              <a:rPr lang="en-GB" dirty="0" smtClean="0"/>
              <a:t>Prevent </a:t>
            </a:r>
            <a:r>
              <a:rPr lang="en-GB" dirty="0"/>
              <a:t>– </a:t>
            </a:r>
            <a:r>
              <a:rPr lang="en-GB" dirty="0" err="1"/>
              <a:t>DfE</a:t>
            </a:r>
            <a:r>
              <a:rPr lang="en-GB" dirty="0"/>
              <a:t> advice to schools and free Sheffield training</a:t>
            </a:r>
          </a:p>
          <a:p>
            <a:pPr lvl="0"/>
            <a:r>
              <a:rPr lang="en-GB" dirty="0"/>
              <a:t>National Assessment Update – Statutory </a:t>
            </a:r>
            <a:r>
              <a:rPr lang="en-GB" dirty="0" smtClean="0"/>
              <a:t>Moderation </a:t>
            </a:r>
          </a:p>
          <a:p>
            <a:pPr lvl="0"/>
            <a:r>
              <a:rPr lang="en-GB" b="1" dirty="0" smtClean="0">
                <a:solidFill>
                  <a:srgbClr val="FF0000"/>
                </a:solidFill>
              </a:rPr>
              <a:t>Sheffield </a:t>
            </a:r>
            <a:r>
              <a:rPr lang="en-GB" b="1" dirty="0">
                <a:solidFill>
                  <a:srgbClr val="FF0000"/>
                </a:solidFill>
              </a:rPr>
              <a:t>Assessment Update – Guidance, FAQs &amp; Assessment Training</a:t>
            </a:r>
          </a:p>
          <a:p>
            <a:pPr lvl="0"/>
            <a:r>
              <a:rPr lang="en-GB" b="1" dirty="0" smtClean="0">
                <a:solidFill>
                  <a:srgbClr val="FF0000"/>
                </a:solidFill>
              </a:rPr>
              <a:t>STAT </a:t>
            </a:r>
            <a:r>
              <a:rPr lang="en-GB" b="1" dirty="0">
                <a:solidFill>
                  <a:srgbClr val="FF0000"/>
                </a:solidFill>
              </a:rPr>
              <a:t>Sheffield </a:t>
            </a:r>
            <a:r>
              <a:rPr lang="en-GB" b="1" dirty="0" smtClean="0">
                <a:solidFill>
                  <a:srgbClr val="FF0000"/>
                </a:solidFill>
              </a:rPr>
              <a:t>Update (Jim </a:t>
            </a:r>
            <a:r>
              <a:rPr lang="en-GB" b="1" dirty="0" err="1" smtClean="0">
                <a:solidFill>
                  <a:srgbClr val="FF0000"/>
                </a:solidFill>
              </a:rPr>
              <a:t>Dugmore</a:t>
            </a:r>
            <a:r>
              <a:rPr lang="en-GB" b="1" dirty="0" smtClean="0">
                <a:solidFill>
                  <a:srgbClr val="FF0000"/>
                </a:solidFill>
              </a:rPr>
              <a:t>)                                (Stephen Betts)               </a:t>
            </a:r>
            <a:endParaRPr lang="en-GB" b="1" dirty="0">
              <a:solidFill>
                <a:srgbClr val="FF0000"/>
              </a:solidFill>
            </a:endParaRPr>
          </a:p>
          <a:p>
            <a:pPr lvl="0"/>
            <a:r>
              <a:rPr lang="en-GB" dirty="0" smtClean="0"/>
              <a:t>Primary </a:t>
            </a:r>
            <a:r>
              <a:rPr lang="en-GB" dirty="0"/>
              <a:t>Leaders Partnership (PLP) </a:t>
            </a:r>
          </a:p>
          <a:p>
            <a:pPr lvl="0"/>
            <a:r>
              <a:rPr lang="en-GB" dirty="0"/>
              <a:t>Feedback from Schools Forum</a:t>
            </a:r>
          </a:p>
          <a:p>
            <a:pPr lvl="0"/>
            <a:r>
              <a:rPr lang="en-GB" dirty="0"/>
              <a:t>SEND Reforms Update  </a:t>
            </a:r>
          </a:p>
          <a:p>
            <a:endParaRPr lang="en-GB" dirty="0"/>
          </a:p>
        </p:txBody>
      </p:sp>
      <p:pic>
        <p:nvPicPr>
          <p:cNvPr id="4" name="Picture 3"/>
          <p:cNvPicPr/>
          <p:nvPr/>
        </p:nvPicPr>
        <p:blipFill rotWithShape="1">
          <a:blip r:embed="rId2">
            <a:extLst>
              <a:ext uri="{28A0092B-C50C-407E-A947-70E740481C1C}">
                <a14:useLocalDpi xmlns:a14="http://schemas.microsoft.com/office/drawing/2010/main" val="0"/>
              </a:ext>
            </a:extLst>
          </a:blip>
          <a:srcRect l="1" t="9677" r="1471" b="12258"/>
          <a:stretch/>
        </p:blipFill>
        <p:spPr bwMode="auto">
          <a:xfrm>
            <a:off x="5167312" y="5853430"/>
            <a:ext cx="1857375" cy="1004570"/>
          </a:xfrm>
          <a:prstGeom prst="rect">
            <a:avLst/>
          </a:prstGeom>
          <a:noFill/>
          <a:ln>
            <a:noFill/>
          </a:ln>
          <a:extLst>
            <a:ext uri="{53640926-AAD7-44D8-BBD7-CCE9431645EC}">
              <a14:shadowObscured xmlns:a14="http://schemas.microsoft.com/office/drawing/2010/main"/>
            </a:ext>
          </a:extLst>
        </p:spPr>
      </p:pic>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77412" y="5960745"/>
            <a:ext cx="2090738" cy="866775"/>
          </a:xfrm>
          <a:prstGeom prst="rect">
            <a:avLst/>
          </a:prstGeom>
          <a:noFill/>
          <a:ln>
            <a:noFill/>
          </a:ln>
        </p:spPr>
      </p:pic>
    </p:spTree>
    <p:extLst>
      <p:ext uri="{BB962C8B-B14F-4D97-AF65-F5344CB8AC3E}">
        <p14:creationId xmlns:p14="http://schemas.microsoft.com/office/powerpoint/2010/main" val="23649122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4031" y="868680"/>
            <a:ext cx="11510319" cy="5418835"/>
          </a:xfrm>
        </p:spPr>
        <p:txBody>
          <a:bodyPr/>
          <a:lstStyle/>
          <a:p>
            <a:r>
              <a:rPr lang="en-GB" sz="2400" dirty="0" smtClean="0">
                <a:latin typeface="Futura Bk BT"/>
                <a:cs typeface="Arial" panose="020B0604020202020204" pitchFamily="34" charset="0"/>
              </a:rPr>
              <a:t>Guidance &amp; FAQs document out this week.</a:t>
            </a:r>
          </a:p>
          <a:p>
            <a:pPr marL="720000">
              <a:buFont typeface="Courier New" panose="02070309020205020404" pitchFamily="49" charset="0"/>
              <a:buChar char="o"/>
            </a:pPr>
            <a:r>
              <a:rPr lang="en-GB" sz="2400" dirty="0" smtClean="0">
                <a:latin typeface="Futura Bk BT"/>
                <a:cs typeface="Arial" panose="020B0604020202020204" pitchFamily="34" charset="0"/>
              </a:rPr>
              <a:t>Age related expectations</a:t>
            </a:r>
          </a:p>
          <a:p>
            <a:pPr marL="720000">
              <a:buFont typeface="Courier New" panose="02070309020205020404" pitchFamily="49" charset="0"/>
              <a:buChar char="o"/>
            </a:pPr>
            <a:r>
              <a:rPr lang="en-GB" sz="2400" dirty="0" smtClean="0">
                <a:latin typeface="Futura Bk BT"/>
                <a:cs typeface="Arial" panose="020B0604020202020204" pitchFamily="34" charset="0"/>
              </a:rPr>
              <a:t>National expectations &amp; tests</a:t>
            </a:r>
          </a:p>
          <a:p>
            <a:pPr marL="720000">
              <a:buFont typeface="Courier New" panose="02070309020205020404" pitchFamily="49" charset="0"/>
              <a:buChar char="o"/>
            </a:pPr>
            <a:r>
              <a:rPr lang="en-GB" sz="2400" dirty="0" smtClean="0">
                <a:latin typeface="Futura Bk BT"/>
                <a:cs typeface="Arial" panose="020B0604020202020204" pitchFamily="34" charset="0"/>
              </a:rPr>
              <a:t>Accessing learning above/below own year group</a:t>
            </a:r>
            <a:endParaRPr lang="en-GB" sz="2400" dirty="0" smtClean="0">
              <a:latin typeface="Futura Bk BT"/>
              <a:cs typeface="Arial" panose="020B0604020202020204" pitchFamily="34" charset="0"/>
            </a:endParaRPr>
          </a:p>
          <a:p>
            <a:pPr marL="720000">
              <a:buFont typeface="Courier New" panose="02070309020205020404" pitchFamily="49" charset="0"/>
              <a:buChar char="o"/>
            </a:pPr>
            <a:r>
              <a:rPr lang="en-GB" sz="2400" dirty="0" smtClean="0">
                <a:latin typeface="Futura Bk BT"/>
                <a:cs typeface="Arial" panose="020B0604020202020204" pitchFamily="34" charset="0"/>
              </a:rPr>
              <a:t>Pupil progress</a:t>
            </a:r>
          </a:p>
          <a:p>
            <a:pPr marL="720000">
              <a:buFont typeface="Courier New" panose="02070309020205020404" pitchFamily="49" charset="0"/>
              <a:buChar char="o"/>
            </a:pPr>
            <a:r>
              <a:rPr lang="en-GB" sz="2400" dirty="0" smtClean="0">
                <a:latin typeface="Futura Bk BT"/>
                <a:cs typeface="Arial" panose="020B0604020202020204" pitchFamily="34" charset="0"/>
              </a:rPr>
              <a:t>Target Setting</a:t>
            </a:r>
            <a:endParaRPr lang="en-GB" sz="2400" dirty="0" smtClean="0">
              <a:latin typeface="Futura Bk BT"/>
              <a:cs typeface="Arial" panose="020B0604020202020204" pitchFamily="34" charset="0"/>
            </a:endParaRPr>
          </a:p>
          <a:p>
            <a:pPr marL="0" indent="0">
              <a:buNone/>
            </a:pPr>
            <a:endParaRPr lang="en-GB" sz="800" dirty="0" smtClean="0">
              <a:latin typeface="Futura Bk BT"/>
              <a:cs typeface="Arial" panose="020B0604020202020204" pitchFamily="34" charset="0"/>
            </a:endParaRPr>
          </a:p>
          <a:p>
            <a:r>
              <a:rPr lang="en-GB" sz="2400" dirty="0" smtClean="0">
                <a:latin typeface="Futura Bk BT"/>
                <a:cs typeface="Arial" panose="020B0604020202020204" pitchFamily="34" charset="0"/>
              </a:rPr>
              <a:t>Accompanied by appendices containing different approaches to target setting, pupil progress meeting preparation &amp; the mastery curriculum.</a:t>
            </a:r>
          </a:p>
          <a:p>
            <a:pPr marL="0" indent="0">
              <a:buNone/>
            </a:pPr>
            <a:endParaRPr lang="en-GB" sz="800" dirty="0" smtClean="0">
              <a:latin typeface="Futura Bk BT"/>
              <a:cs typeface="Arial" panose="020B0604020202020204" pitchFamily="34" charset="0"/>
            </a:endParaRPr>
          </a:p>
          <a:p>
            <a:r>
              <a:rPr lang="en-GB" sz="2400" dirty="0" smtClean="0">
                <a:latin typeface="Futura Bk BT"/>
                <a:cs typeface="Arial" panose="020B0604020202020204" pitchFamily="34" charset="0"/>
              </a:rPr>
              <a:t>Learn Sheffield is organising some assessment workshops next half term. These will include some half day workshops focussed on Ofsted imminent schools and some shorter open workshops open to all schools. </a:t>
            </a:r>
            <a:r>
              <a:rPr lang="en-GB" sz="2400" dirty="0" smtClean="0">
                <a:latin typeface="Futura Bk BT"/>
                <a:cs typeface="Arial" panose="020B0604020202020204" pitchFamily="34" charset="0"/>
              </a:rPr>
              <a:t> </a:t>
            </a:r>
            <a:endParaRPr lang="en-GB" sz="2400" dirty="0" smtClean="0">
              <a:latin typeface="Futura Bk BT"/>
              <a:cs typeface="Arial" panose="020B0604020202020204" pitchFamily="34" charset="0"/>
            </a:endParaRPr>
          </a:p>
          <a:p>
            <a:endParaRPr lang="en-GB" sz="2400" dirty="0" smtClean="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p:txBody>
      </p:sp>
      <p:sp>
        <p:nvSpPr>
          <p:cNvPr id="4" name="Title 1"/>
          <p:cNvSpPr>
            <a:spLocks noGrp="1"/>
          </p:cNvSpPr>
          <p:nvPr>
            <p:ph type="title"/>
          </p:nvPr>
        </p:nvSpPr>
        <p:spPr>
          <a:xfrm>
            <a:off x="167330" y="241227"/>
            <a:ext cx="11301917" cy="558873"/>
          </a:xfrm>
        </p:spPr>
        <p:txBody>
          <a:bodyPr/>
          <a:lstStyle/>
          <a:p>
            <a:r>
              <a:rPr lang="en-GB" dirty="0" smtClean="0">
                <a:latin typeface="Futura Md BT"/>
                <a:cs typeface="Arial" panose="020B0604020202020204" pitchFamily="34" charset="0"/>
              </a:rPr>
              <a:t>Sheffield Assessment Update – Stephen Betts</a:t>
            </a:r>
            <a:endParaRPr lang="en-GB" dirty="0">
              <a:latin typeface="Futura Md BT"/>
              <a:cs typeface="Arial" panose="020B0604020202020204" pitchFamily="34" charset="0"/>
            </a:endParaRPr>
          </a:p>
        </p:txBody>
      </p:sp>
    </p:spTree>
    <p:extLst>
      <p:ext uri="{BB962C8B-B14F-4D97-AF65-F5344CB8AC3E}">
        <p14:creationId xmlns:p14="http://schemas.microsoft.com/office/powerpoint/2010/main" val="10378685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881" y="393627"/>
            <a:ext cx="7147870" cy="654123"/>
          </a:xfrm>
        </p:spPr>
        <p:txBody>
          <a:bodyPr/>
          <a:lstStyle/>
          <a:p>
            <a:r>
              <a:rPr lang="en-GB" dirty="0" smtClean="0"/>
              <a:t>Briefing Agenda (20</a:t>
            </a:r>
            <a:r>
              <a:rPr lang="en-GB" baseline="30000" dirty="0" smtClean="0"/>
              <a:t>th</a:t>
            </a:r>
            <a:r>
              <a:rPr lang="en-GB" dirty="0" smtClean="0"/>
              <a:t> October, 2015)</a:t>
            </a:r>
            <a:endParaRPr lang="en-GB" dirty="0"/>
          </a:p>
        </p:txBody>
      </p:sp>
      <p:sp>
        <p:nvSpPr>
          <p:cNvPr id="3" name="Content Placeholder 2"/>
          <p:cNvSpPr>
            <a:spLocks noGrp="1"/>
          </p:cNvSpPr>
          <p:nvPr>
            <p:ph idx="1"/>
          </p:nvPr>
        </p:nvSpPr>
        <p:spPr>
          <a:xfrm>
            <a:off x="200024" y="1192625"/>
            <a:ext cx="11791950" cy="4389025"/>
          </a:xfrm>
        </p:spPr>
        <p:txBody>
          <a:bodyPr/>
          <a:lstStyle/>
          <a:p>
            <a:pPr lvl="0"/>
            <a:r>
              <a:rPr lang="en-GB" dirty="0"/>
              <a:t>Introduction / Purpose of the Primary Briefings</a:t>
            </a:r>
          </a:p>
          <a:p>
            <a:r>
              <a:rPr lang="en-GB" dirty="0"/>
              <a:t>Future Briefing Agenda Items</a:t>
            </a:r>
          </a:p>
          <a:p>
            <a:pPr lvl="0"/>
            <a:r>
              <a:rPr lang="en-GB" dirty="0" smtClean="0"/>
              <a:t>Prevent </a:t>
            </a:r>
            <a:r>
              <a:rPr lang="en-GB" dirty="0"/>
              <a:t>– </a:t>
            </a:r>
            <a:r>
              <a:rPr lang="en-GB" dirty="0" err="1"/>
              <a:t>DfE</a:t>
            </a:r>
            <a:r>
              <a:rPr lang="en-GB" dirty="0"/>
              <a:t> advice to schools and free Sheffield training</a:t>
            </a:r>
          </a:p>
          <a:p>
            <a:pPr lvl="0"/>
            <a:r>
              <a:rPr lang="en-GB" dirty="0"/>
              <a:t>National Assessment Update – Statutory Moderation</a:t>
            </a:r>
          </a:p>
          <a:p>
            <a:pPr lvl="0"/>
            <a:r>
              <a:rPr lang="en-GB" dirty="0" smtClean="0"/>
              <a:t>Sheffield </a:t>
            </a:r>
            <a:r>
              <a:rPr lang="en-GB" dirty="0"/>
              <a:t>Assessment Update – Guidance, FAQs &amp; Assessment Training</a:t>
            </a:r>
          </a:p>
          <a:p>
            <a:r>
              <a:rPr lang="en-GB" dirty="0"/>
              <a:t>STAT Sheffield Update</a:t>
            </a:r>
          </a:p>
          <a:p>
            <a:pPr lvl="0"/>
            <a:r>
              <a:rPr lang="en-GB" b="1" dirty="0" smtClean="0">
                <a:solidFill>
                  <a:srgbClr val="FF0000"/>
                </a:solidFill>
              </a:rPr>
              <a:t>Primary </a:t>
            </a:r>
            <a:r>
              <a:rPr lang="en-GB" b="1" dirty="0">
                <a:solidFill>
                  <a:srgbClr val="FF0000"/>
                </a:solidFill>
              </a:rPr>
              <a:t>Leaders Partnership (PLP</a:t>
            </a:r>
            <a:r>
              <a:rPr lang="en-GB" b="1" dirty="0" smtClean="0">
                <a:solidFill>
                  <a:srgbClr val="FF0000"/>
                </a:solidFill>
              </a:rPr>
              <a:t>) – Paul </a:t>
            </a:r>
            <a:r>
              <a:rPr lang="en-GB" b="1" dirty="0" err="1" smtClean="0">
                <a:solidFill>
                  <a:srgbClr val="FF0000"/>
                </a:solidFill>
              </a:rPr>
              <a:t>Stockley</a:t>
            </a:r>
            <a:endParaRPr lang="en-GB" dirty="0">
              <a:solidFill>
                <a:srgbClr val="FF0000"/>
              </a:solidFill>
            </a:endParaRPr>
          </a:p>
          <a:p>
            <a:pPr lvl="0"/>
            <a:r>
              <a:rPr lang="en-GB" b="1" dirty="0">
                <a:solidFill>
                  <a:srgbClr val="FF0000"/>
                </a:solidFill>
              </a:rPr>
              <a:t>Feedback from Schools </a:t>
            </a:r>
            <a:r>
              <a:rPr lang="en-GB" b="1" dirty="0" smtClean="0">
                <a:solidFill>
                  <a:srgbClr val="FF0000"/>
                </a:solidFill>
              </a:rPr>
              <a:t>Forum – Paul </a:t>
            </a:r>
            <a:r>
              <a:rPr lang="en-GB" b="1" dirty="0" err="1" smtClean="0">
                <a:solidFill>
                  <a:srgbClr val="FF0000"/>
                </a:solidFill>
              </a:rPr>
              <a:t>Stockley</a:t>
            </a:r>
            <a:endParaRPr lang="en-GB" dirty="0">
              <a:solidFill>
                <a:srgbClr val="FF0000"/>
              </a:solidFill>
            </a:endParaRPr>
          </a:p>
          <a:p>
            <a:pPr lvl="0"/>
            <a:r>
              <a:rPr lang="en-GB" dirty="0"/>
              <a:t>SEND Reforms Update  </a:t>
            </a:r>
          </a:p>
          <a:p>
            <a:endParaRPr lang="en-GB" dirty="0"/>
          </a:p>
        </p:txBody>
      </p:sp>
      <p:pic>
        <p:nvPicPr>
          <p:cNvPr id="4" name="Picture 3"/>
          <p:cNvPicPr/>
          <p:nvPr/>
        </p:nvPicPr>
        <p:blipFill rotWithShape="1">
          <a:blip r:embed="rId2">
            <a:extLst>
              <a:ext uri="{28A0092B-C50C-407E-A947-70E740481C1C}">
                <a14:useLocalDpi xmlns:a14="http://schemas.microsoft.com/office/drawing/2010/main" val="0"/>
              </a:ext>
            </a:extLst>
          </a:blip>
          <a:srcRect l="1" t="9677" r="1471" b="12258"/>
          <a:stretch/>
        </p:blipFill>
        <p:spPr bwMode="auto">
          <a:xfrm>
            <a:off x="5167312" y="5853430"/>
            <a:ext cx="1857375" cy="1004570"/>
          </a:xfrm>
          <a:prstGeom prst="rect">
            <a:avLst/>
          </a:prstGeom>
          <a:noFill/>
          <a:ln>
            <a:noFill/>
          </a:ln>
          <a:extLst>
            <a:ext uri="{53640926-AAD7-44D8-BBD7-CCE9431645EC}">
              <a14:shadowObscured xmlns:a14="http://schemas.microsoft.com/office/drawing/2010/main"/>
            </a:ext>
          </a:extLst>
        </p:spPr>
      </p:pic>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77412" y="5960745"/>
            <a:ext cx="2090738" cy="866775"/>
          </a:xfrm>
          <a:prstGeom prst="rect">
            <a:avLst/>
          </a:prstGeom>
          <a:noFill/>
          <a:ln>
            <a:noFill/>
          </a:ln>
        </p:spPr>
      </p:pic>
    </p:spTree>
    <p:extLst>
      <p:ext uri="{BB962C8B-B14F-4D97-AF65-F5344CB8AC3E}">
        <p14:creationId xmlns:p14="http://schemas.microsoft.com/office/powerpoint/2010/main" val="27201410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77820" y="285750"/>
            <a:ext cx="11301917" cy="1771650"/>
          </a:xfrm>
        </p:spPr>
        <p:txBody>
          <a:bodyPr>
            <a:noAutofit/>
          </a:bodyPr>
          <a:lstStyle/>
          <a:p>
            <a:pPr>
              <a:lnSpc>
                <a:spcPct val="150000"/>
              </a:lnSpc>
            </a:pPr>
            <a:r>
              <a:rPr lang="en-GB" sz="3200" dirty="0" smtClean="0"/>
              <a:t>Primary Leaders </a:t>
            </a:r>
            <a:r>
              <a:rPr lang="en-GB" sz="3200" dirty="0" smtClean="0"/>
              <a:t>Partnership </a:t>
            </a:r>
            <a:br>
              <a:rPr lang="en-GB" sz="3200" dirty="0" smtClean="0"/>
            </a:br>
            <a:r>
              <a:rPr lang="en-GB" sz="3200" dirty="0" smtClean="0"/>
              <a:t>– Paul </a:t>
            </a:r>
            <a:r>
              <a:rPr lang="en-GB" sz="3200" dirty="0" err="1" smtClean="0"/>
              <a:t>Stockley</a:t>
            </a:r>
            <a:r>
              <a:rPr lang="en-GB" sz="3200" dirty="0" smtClean="0"/>
              <a:t> (PLP Chair) </a:t>
            </a:r>
            <a:endParaRPr lang="en-GB" sz="3200" dirty="0"/>
          </a:p>
        </p:txBody>
      </p:sp>
      <p:sp>
        <p:nvSpPr>
          <p:cNvPr id="3" name="Content Placeholder 2"/>
          <p:cNvSpPr>
            <a:spLocks noGrp="1"/>
          </p:cNvSpPr>
          <p:nvPr>
            <p:ph idx="1"/>
          </p:nvPr>
        </p:nvSpPr>
        <p:spPr>
          <a:xfrm>
            <a:off x="375733" y="2228850"/>
            <a:ext cx="11301917" cy="3619500"/>
          </a:xfrm>
        </p:spPr>
        <p:txBody>
          <a:bodyPr/>
          <a:lstStyle/>
          <a:p>
            <a:pPr marL="0" indent="0">
              <a:buNone/>
            </a:pPr>
            <a:r>
              <a:rPr lang="en-GB" dirty="0" smtClean="0"/>
              <a:t>PLP reformed so that it is more focussed on discussion, reference and feedback</a:t>
            </a:r>
          </a:p>
          <a:p>
            <a:pPr marL="0" indent="0">
              <a:buNone/>
            </a:pPr>
            <a:endParaRPr lang="en-GB" sz="1800" dirty="0" smtClean="0"/>
          </a:p>
          <a:p>
            <a:pPr marL="0" indent="0">
              <a:buNone/>
            </a:pPr>
            <a:r>
              <a:rPr lang="en-GB" dirty="0" smtClean="0"/>
              <a:t>Dissemination of information is now covered by briefings</a:t>
            </a:r>
          </a:p>
          <a:p>
            <a:endParaRPr lang="en-GB" sz="1800" dirty="0" smtClean="0"/>
          </a:p>
          <a:p>
            <a:pPr marL="0" indent="0">
              <a:buNone/>
            </a:pPr>
            <a:r>
              <a:rPr lang="en-GB" b="1" dirty="0" smtClean="0"/>
              <a:t>PLP Chair</a:t>
            </a:r>
            <a:endParaRPr lang="en-GB" b="1" dirty="0"/>
          </a:p>
          <a:p>
            <a:pPr marL="0" indent="0">
              <a:buNone/>
            </a:pPr>
            <a:r>
              <a:rPr lang="en-GB" dirty="0"/>
              <a:t>Looking for nominations and then an election process starting in October finishing by the end of Autumn term at the latest</a:t>
            </a:r>
          </a:p>
          <a:p>
            <a:endParaRPr lang="en-GB"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8172450" y="285750"/>
            <a:ext cx="3676650" cy="1543050"/>
          </a:xfrm>
          <a:prstGeom prst="rect">
            <a:avLst/>
          </a:prstGeom>
          <a:noFill/>
          <a:ln>
            <a:noFill/>
          </a:ln>
        </p:spPr>
      </p:pic>
    </p:spTree>
    <p:extLst>
      <p:ext uri="{BB962C8B-B14F-4D97-AF65-F5344CB8AC3E}">
        <p14:creationId xmlns:p14="http://schemas.microsoft.com/office/powerpoint/2010/main" val="13424825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5488" y="2476500"/>
            <a:ext cx="11104249" cy="3993896"/>
          </a:xfrm>
        </p:spPr>
        <p:txBody>
          <a:bodyPr/>
          <a:lstStyle/>
          <a:p>
            <a:pPr marL="0" indent="0">
              <a:buNone/>
            </a:pPr>
            <a:r>
              <a:rPr lang="en-GB" sz="3200" b="1" dirty="0" smtClean="0"/>
              <a:t>Purpose of School Forums </a:t>
            </a:r>
          </a:p>
          <a:p>
            <a:pPr marL="0" indent="0">
              <a:buNone/>
            </a:pPr>
            <a:endParaRPr lang="en-GB" sz="3200" dirty="0" smtClean="0"/>
          </a:p>
          <a:p>
            <a:pPr marL="0" indent="0">
              <a:buNone/>
            </a:pPr>
            <a:r>
              <a:rPr lang="en-GB" sz="3200" dirty="0" smtClean="0"/>
              <a:t>To act in a consultative and advisory role in school funding and financial matters</a:t>
            </a:r>
          </a:p>
          <a:p>
            <a:pPr marL="0" indent="0">
              <a:buNone/>
            </a:pPr>
            <a:endParaRPr lang="en-GB" sz="3200" dirty="0" smtClean="0"/>
          </a:p>
          <a:p>
            <a:pPr marL="0" indent="0">
              <a:buNone/>
            </a:pPr>
            <a:r>
              <a:rPr lang="en-GB" sz="3200" dirty="0" smtClean="0"/>
              <a:t>A statutory body in LAs since 2003</a:t>
            </a:r>
          </a:p>
          <a:p>
            <a:pPr marL="457200" lvl="1" indent="0">
              <a:buNone/>
            </a:pPr>
            <a:endParaRPr lang="en-GB" dirty="0"/>
          </a:p>
          <a:p>
            <a:pPr marL="457200" lvl="1" indent="0">
              <a:buNone/>
            </a:pPr>
            <a:endParaRPr lang="en-GB" dirty="0"/>
          </a:p>
          <a:p>
            <a:pPr marL="457200" lvl="1" indent="0">
              <a:buNone/>
            </a:pPr>
            <a:endParaRPr lang="en-GB" dirty="0" smtClean="0"/>
          </a:p>
          <a:p>
            <a:pPr marL="0" indent="0">
              <a:buNone/>
            </a:pPr>
            <a:endParaRPr lang="en-GB" dirty="0"/>
          </a:p>
        </p:txBody>
      </p:sp>
      <p:sp>
        <p:nvSpPr>
          <p:cNvPr id="5" name="Title 1"/>
          <p:cNvSpPr txBox="1">
            <a:spLocks/>
          </p:cNvSpPr>
          <p:nvPr/>
        </p:nvSpPr>
        <p:spPr>
          <a:xfrm>
            <a:off x="277820" y="285750"/>
            <a:ext cx="11301917" cy="1771650"/>
          </a:xfrm>
          <a:prstGeom prst="rect">
            <a:avLst/>
          </a:prstGeom>
        </p:spPr>
        <p:txBody>
          <a:bodyPr>
            <a:noAutofit/>
          </a:bodyPr>
          <a:lstStyle>
            <a:lvl1pPr algn="l" defTabSz="914400" rtl="0" eaLnBrk="1" latinLnBrk="0" hangingPunct="1">
              <a:spcBef>
                <a:spcPct val="0"/>
              </a:spcBef>
              <a:buNone/>
              <a:defRPr sz="2800" b="1" kern="1200">
                <a:solidFill>
                  <a:srgbClr val="4A8679"/>
                </a:solidFill>
                <a:latin typeface="Futura Md BT" panose="020B0602020204020303" pitchFamily="34" charset="0"/>
                <a:ea typeface="+mj-ea"/>
                <a:cs typeface="+mj-cs"/>
              </a:defRPr>
            </a:lvl1pPr>
          </a:lstStyle>
          <a:p>
            <a:pPr>
              <a:lnSpc>
                <a:spcPct val="150000"/>
              </a:lnSpc>
            </a:pPr>
            <a:r>
              <a:rPr lang="en-GB" sz="3200" dirty="0" smtClean="0"/>
              <a:t>School Forum Update </a:t>
            </a:r>
            <a:br>
              <a:rPr lang="en-GB" sz="3200" dirty="0" smtClean="0"/>
            </a:br>
            <a:r>
              <a:rPr lang="en-GB" sz="3200" dirty="0" smtClean="0"/>
              <a:t>– Paul </a:t>
            </a:r>
            <a:r>
              <a:rPr lang="en-GB" sz="3200" dirty="0" err="1" smtClean="0"/>
              <a:t>Stockley</a:t>
            </a:r>
            <a:r>
              <a:rPr lang="en-GB" sz="3200" dirty="0" smtClean="0"/>
              <a:t> (Acting School Forum Chair) </a:t>
            </a:r>
            <a:endParaRPr lang="en-GB" sz="3200" dirty="0"/>
          </a:p>
        </p:txBody>
      </p:sp>
    </p:spTree>
    <p:extLst>
      <p:ext uri="{BB962C8B-B14F-4D97-AF65-F5344CB8AC3E}">
        <p14:creationId xmlns:p14="http://schemas.microsoft.com/office/powerpoint/2010/main" val="41404797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4981" y="487774"/>
            <a:ext cx="11301917" cy="5970175"/>
          </a:xfrm>
        </p:spPr>
        <p:txBody>
          <a:bodyPr/>
          <a:lstStyle/>
          <a:p>
            <a:pPr marL="0" indent="0">
              <a:buNone/>
            </a:pPr>
            <a:r>
              <a:rPr lang="en-GB" b="1" dirty="0" smtClean="0"/>
              <a:t>SEND</a:t>
            </a:r>
          </a:p>
          <a:p>
            <a:pPr marL="0" indent="0">
              <a:buNone/>
            </a:pPr>
            <a:r>
              <a:rPr lang="en-GB" dirty="0" smtClean="0"/>
              <a:t>Agreed to continue development of locality model</a:t>
            </a:r>
          </a:p>
          <a:p>
            <a:pPr marL="0" indent="0">
              <a:buNone/>
            </a:pPr>
            <a:r>
              <a:rPr lang="en-GB" dirty="0" smtClean="0"/>
              <a:t>A change management plan and ’lessons learned’ sessions were suggested to support the process</a:t>
            </a:r>
            <a:endParaRPr lang="en-GB" dirty="0"/>
          </a:p>
          <a:p>
            <a:pPr marL="0" indent="0">
              <a:buNone/>
            </a:pPr>
            <a:endParaRPr lang="en-GB" sz="1200" dirty="0" smtClean="0"/>
          </a:p>
          <a:p>
            <a:pPr marL="0" indent="0">
              <a:buNone/>
            </a:pPr>
            <a:r>
              <a:rPr lang="en-GB" b="1" dirty="0" smtClean="0"/>
              <a:t>Funding Formula Review</a:t>
            </a:r>
          </a:p>
          <a:p>
            <a:pPr marL="0" indent="0">
              <a:buNone/>
            </a:pPr>
            <a:r>
              <a:rPr lang="en-GB" dirty="0"/>
              <a:t>Meeting with parliamentary undersecretary for children and education Sam </a:t>
            </a:r>
            <a:r>
              <a:rPr lang="en-GB" dirty="0" err="1"/>
              <a:t>Gymiah</a:t>
            </a:r>
            <a:r>
              <a:rPr lang="en-GB" dirty="0"/>
              <a:t> on 3 November about Sheffield funding compared with other cities</a:t>
            </a:r>
          </a:p>
          <a:p>
            <a:pPr marL="0" indent="0">
              <a:buNone/>
            </a:pPr>
            <a:r>
              <a:rPr lang="en-GB" dirty="0" smtClean="0"/>
              <a:t>Currently </a:t>
            </a:r>
            <a:r>
              <a:rPr lang="en-GB" dirty="0"/>
              <a:t>reviewing the funding formula for Sheffield</a:t>
            </a:r>
          </a:p>
          <a:p>
            <a:pPr marL="0" indent="0">
              <a:buNone/>
            </a:pPr>
            <a:endParaRPr lang="en-GB" sz="1200" b="1" dirty="0" smtClean="0"/>
          </a:p>
          <a:p>
            <a:pPr marL="0" indent="0">
              <a:buNone/>
            </a:pPr>
            <a:r>
              <a:rPr lang="en-GB" b="1" dirty="0" smtClean="0"/>
              <a:t>Membership</a:t>
            </a:r>
            <a:endParaRPr lang="en-GB" b="1" dirty="0"/>
          </a:p>
          <a:p>
            <a:pPr marL="0" indent="0">
              <a:buNone/>
            </a:pPr>
            <a:r>
              <a:rPr lang="en-GB" dirty="0"/>
              <a:t>This is currently the being reviewed to ensure sector balance between academies and maintained schools</a:t>
            </a:r>
          </a:p>
          <a:p>
            <a:pPr marL="0" indent="0">
              <a:buNone/>
            </a:pPr>
            <a:endParaRPr lang="en-GB" dirty="0"/>
          </a:p>
          <a:p>
            <a:endParaRPr lang="en-GB" dirty="0"/>
          </a:p>
        </p:txBody>
      </p:sp>
    </p:spTree>
    <p:extLst>
      <p:ext uri="{BB962C8B-B14F-4D97-AF65-F5344CB8AC3E}">
        <p14:creationId xmlns:p14="http://schemas.microsoft.com/office/powerpoint/2010/main" val="7190133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881" y="393627"/>
            <a:ext cx="7147870" cy="654123"/>
          </a:xfrm>
        </p:spPr>
        <p:txBody>
          <a:bodyPr/>
          <a:lstStyle/>
          <a:p>
            <a:r>
              <a:rPr lang="en-GB" dirty="0" smtClean="0"/>
              <a:t>Briefing Agenda (20</a:t>
            </a:r>
            <a:r>
              <a:rPr lang="en-GB" baseline="30000" dirty="0" smtClean="0"/>
              <a:t>th</a:t>
            </a:r>
            <a:r>
              <a:rPr lang="en-GB" dirty="0" smtClean="0"/>
              <a:t> October, 2015)</a:t>
            </a:r>
            <a:endParaRPr lang="en-GB" dirty="0"/>
          </a:p>
        </p:txBody>
      </p:sp>
      <p:sp>
        <p:nvSpPr>
          <p:cNvPr id="3" name="Content Placeholder 2"/>
          <p:cNvSpPr>
            <a:spLocks noGrp="1"/>
          </p:cNvSpPr>
          <p:nvPr>
            <p:ph idx="1"/>
          </p:nvPr>
        </p:nvSpPr>
        <p:spPr>
          <a:xfrm>
            <a:off x="200024" y="1192625"/>
            <a:ext cx="11791950" cy="4389025"/>
          </a:xfrm>
        </p:spPr>
        <p:txBody>
          <a:bodyPr/>
          <a:lstStyle/>
          <a:p>
            <a:pPr lvl="0"/>
            <a:r>
              <a:rPr lang="en-GB" dirty="0"/>
              <a:t>Introduction / Purpose of the Primary Briefings</a:t>
            </a:r>
          </a:p>
          <a:p>
            <a:r>
              <a:rPr lang="en-GB" dirty="0"/>
              <a:t>Future Briefing Agenda Items</a:t>
            </a:r>
          </a:p>
          <a:p>
            <a:pPr lvl="0"/>
            <a:r>
              <a:rPr lang="en-GB" dirty="0" smtClean="0"/>
              <a:t>Prevent </a:t>
            </a:r>
            <a:r>
              <a:rPr lang="en-GB" dirty="0"/>
              <a:t>– </a:t>
            </a:r>
            <a:r>
              <a:rPr lang="en-GB" dirty="0" err="1"/>
              <a:t>DfE</a:t>
            </a:r>
            <a:r>
              <a:rPr lang="en-GB" dirty="0"/>
              <a:t> advice to schools and free Sheffield training</a:t>
            </a:r>
          </a:p>
          <a:p>
            <a:pPr lvl="0"/>
            <a:r>
              <a:rPr lang="en-GB" dirty="0"/>
              <a:t>National Assessment Update – Statutory Moderation</a:t>
            </a:r>
          </a:p>
          <a:p>
            <a:r>
              <a:rPr lang="en-GB" dirty="0"/>
              <a:t>Sheffield Assessment Update – Guidance, FAQs &amp; Assessment Training</a:t>
            </a:r>
          </a:p>
          <a:p>
            <a:pPr lvl="0"/>
            <a:r>
              <a:rPr lang="en-GB" dirty="0" smtClean="0"/>
              <a:t>STAT </a:t>
            </a:r>
            <a:r>
              <a:rPr lang="en-GB" dirty="0"/>
              <a:t>Sheffield Update</a:t>
            </a:r>
          </a:p>
          <a:p>
            <a:pPr lvl="0"/>
            <a:r>
              <a:rPr lang="en-GB" dirty="0" smtClean="0"/>
              <a:t>Primary </a:t>
            </a:r>
            <a:r>
              <a:rPr lang="en-GB" dirty="0"/>
              <a:t>Leaders Partnership (PLP) </a:t>
            </a:r>
          </a:p>
          <a:p>
            <a:pPr lvl="0"/>
            <a:r>
              <a:rPr lang="en-GB" dirty="0"/>
              <a:t>Feedback from Schools Forum</a:t>
            </a:r>
          </a:p>
          <a:p>
            <a:pPr lvl="0"/>
            <a:r>
              <a:rPr lang="en-GB" b="1" dirty="0">
                <a:solidFill>
                  <a:srgbClr val="FF0000"/>
                </a:solidFill>
              </a:rPr>
              <a:t>SEND Reforms </a:t>
            </a:r>
            <a:r>
              <a:rPr lang="en-GB" b="1" dirty="0" smtClean="0">
                <a:solidFill>
                  <a:srgbClr val="FF0000"/>
                </a:solidFill>
              </a:rPr>
              <a:t>Update – Tim Bowman  </a:t>
            </a:r>
            <a:endParaRPr lang="en-GB" dirty="0">
              <a:solidFill>
                <a:srgbClr val="FF0000"/>
              </a:solidFill>
            </a:endParaRPr>
          </a:p>
          <a:p>
            <a:endParaRPr lang="en-GB" dirty="0"/>
          </a:p>
        </p:txBody>
      </p:sp>
      <p:pic>
        <p:nvPicPr>
          <p:cNvPr id="4" name="Picture 3"/>
          <p:cNvPicPr/>
          <p:nvPr/>
        </p:nvPicPr>
        <p:blipFill rotWithShape="1">
          <a:blip r:embed="rId2">
            <a:extLst>
              <a:ext uri="{28A0092B-C50C-407E-A947-70E740481C1C}">
                <a14:useLocalDpi xmlns:a14="http://schemas.microsoft.com/office/drawing/2010/main" val="0"/>
              </a:ext>
            </a:extLst>
          </a:blip>
          <a:srcRect l="1" t="9677" r="1471" b="12258"/>
          <a:stretch/>
        </p:blipFill>
        <p:spPr bwMode="auto">
          <a:xfrm>
            <a:off x="5167312" y="5853430"/>
            <a:ext cx="1857375" cy="1004570"/>
          </a:xfrm>
          <a:prstGeom prst="rect">
            <a:avLst/>
          </a:prstGeom>
          <a:noFill/>
          <a:ln>
            <a:noFill/>
          </a:ln>
          <a:extLst>
            <a:ext uri="{53640926-AAD7-44D8-BBD7-CCE9431645EC}">
              <a14:shadowObscured xmlns:a14="http://schemas.microsoft.com/office/drawing/2010/main"/>
            </a:ext>
          </a:extLst>
        </p:spPr>
      </p:pic>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77412" y="5960745"/>
            <a:ext cx="2090738" cy="866775"/>
          </a:xfrm>
          <a:prstGeom prst="rect">
            <a:avLst/>
          </a:prstGeom>
          <a:noFill/>
          <a:ln>
            <a:noFill/>
          </a:ln>
        </p:spPr>
      </p:pic>
    </p:spTree>
    <p:extLst>
      <p:ext uri="{BB962C8B-B14F-4D97-AF65-F5344CB8AC3E}">
        <p14:creationId xmlns:p14="http://schemas.microsoft.com/office/powerpoint/2010/main" val="27201410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881" y="393627"/>
            <a:ext cx="7147870" cy="654123"/>
          </a:xfrm>
        </p:spPr>
        <p:txBody>
          <a:bodyPr/>
          <a:lstStyle/>
          <a:p>
            <a:r>
              <a:rPr lang="en-GB" dirty="0" smtClean="0"/>
              <a:t>Briefing Agenda (20</a:t>
            </a:r>
            <a:r>
              <a:rPr lang="en-GB" baseline="30000" dirty="0" smtClean="0"/>
              <a:t>th</a:t>
            </a:r>
            <a:r>
              <a:rPr lang="en-GB" dirty="0" smtClean="0"/>
              <a:t> October, 2015)</a:t>
            </a:r>
            <a:endParaRPr lang="en-GB" dirty="0"/>
          </a:p>
        </p:txBody>
      </p:sp>
      <p:sp>
        <p:nvSpPr>
          <p:cNvPr id="3" name="Content Placeholder 2"/>
          <p:cNvSpPr>
            <a:spLocks noGrp="1"/>
          </p:cNvSpPr>
          <p:nvPr>
            <p:ph idx="1"/>
          </p:nvPr>
        </p:nvSpPr>
        <p:spPr>
          <a:xfrm>
            <a:off x="200024" y="1192625"/>
            <a:ext cx="11791950" cy="4389025"/>
          </a:xfrm>
        </p:spPr>
        <p:txBody>
          <a:bodyPr/>
          <a:lstStyle/>
          <a:p>
            <a:pPr lvl="0"/>
            <a:r>
              <a:rPr lang="en-GB" b="1" dirty="0">
                <a:solidFill>
                  <a:srgbClr val="FF0000"/>
                </a:solidFill>
              </a:rPr>
              <a:t>Introduction / Purpose of the Primary </a:t>
            </a:r>
            <a:r>
              <a:rPr lang="en-GB" b="1" dirty="0" smtClean="0">
                <a:solidFill>
                  <a:srgbClr val="FF0000"/>
                </a:solidFill>
              </a:rPr>
              <a:t>Briefings (Stephen Betts)</a:t>
            </a:r>
            <a:endParaRPr lang="en-GB" dirty="0">
              <a:solidFill>
                <a:srgbClr val="FF0000"/>
              </a:solidFill>
            </a:endParaRPr>
          </a:p>
          <a:p>
            <a:r>
              <a:rPr lang="en-GB" b="1" dirty="0">
                <a:solidFill>
                  <a:srgbClr val="FF0000"/>
                </a:solidFill>
              </a:rPr>
              <a:t>Future Briefing Agenda </a:t>
            </a:r>
            <a:r>
              <a:rPr lang="en-GB" b="1" dirty="0" smtClean="0">
                <a:solidFill>
                  <a:srgbClr val="FF0000"/>
                </a:solidFill>
              </a:rPr>
              <a:t>Items (Andrew </a:t>
            </a:r>
            <a:r>
              <a:rPr lang="en-GB" b="1" dirty="0" err="1" smtClean="0">
                <a:solidFill>
                  <a:srgbClr val="FF0000"/>
                </a:solidFill>
              </a:rPr>
              <a:t>Truby</a:t>
            </a:r>
            <a:r>
              <a:rPr lang="en-GB" b="1" dirty="0" smtClean="0">
                <a:solidFill>
                  <a:srgbClr val="FF0000"/>
                </a:solidFill>
              </a:rPr>
              <a:t>)</a:t>
            </a:r>
            <a:endParaRPr lang="en-GB" dirty="0">
              <a:solidFill>
                <a:srgbClr val="FF0000"/>
              </a:solidFill>
            </a:endParaRPr>
          </a:p>
          <a:p>
            <a:pPr lvl="0"/>
            <a:r>
              <a:rPr lang="en-GB" dirty="0" smtClean="0"/>
              <a:t>Prevent </a:t>
            </a:r>
            <a:r>
              <a:rPr lang="en-GB" dirty="0"/>
              <a:t>– </a:t>
            </a:r>
            <a:r>
              <a:rPr lang="en-GB" dirty="0" err="1"/>
              <a:t>DfE</a:t>
            </a:r>
            <a:r>
              <a:rPr lang="en-GB" dirty="0"/>
              <a:t> advice to schools and free Sheffield training</a:t>
            </a:r>
          </a:p>
          <a:p>
            <a:pPr lvl="0"/>
            <a:r>
              <a:rPr lang="en-GB" dirty="0"/>
              <a:t>National Assessment Update – Statutory Moderation</a:t>
            </a:r>
          </a:p>
          <a:p>
            <a:pPr lvl="0"/>
            <a:r>
              <a:rPr lang="en-GB" dirty="0" smtClean="0"/>
              <a:t>Sheffield </a:t>
            </a:r>
            <a:r>
              <a:rPr lang="en-GB" dirty="0"/>
              <a:t>Assessment Update – Guidance, FAQs &amp; Assessment Training</a:t>
            </a:r>
          </a:p>
          <a:p>
            <a:r>
              <a:rPr lang="en-GB" dirty="0"/>
              <a:t>STAT Sheffield Update</a:t>
            </a:r>
          </a:p>
          <a:p>
            <a:pPr lvl="0"/>
            <a:r>
              <a:rPr lang="en-GB" dirty="0" smtClean="0"/>
              <a:t>Primary </a:t>
            </a:r>
            <a:r>
              <a:rPr lang="en-GB" dirty="0"/>
              <a:t>Leaders Partnership (PLP) </a:t>
            </a:r>
          </a:p>
          <a:p>
            <a:pPr lvl="0"/>
            <a:r>
              <a:rPr lang="en-GB" dirty="0"/>
              <a:t>Feedback from Schools Forum</a:t>
            </a:r>
          </a:p>
          <a:p>
            <a:pPr lvl="0"/>
            <a:r>
              <a:rPr lang="en-GB" dirty="0"/>
              <a:t>SEND Reforms Update  </a:t>
            </a:r>
          </a:p>
          <a:p>
            <a:endParaRPr lang="en-GB" dirty="0"/>
          </a:p>
        </p:txBody>
      </p:sp>
      <p:pic>
        <p:nvPicPr>
          <p:cNvPr id="4" name="Picture 3"/>
          <p:cNvPicPr/>
          <p:nvPr/>
        </p:nvPicPr>
        <p:blipFill rotWithShape="1">
          <a:blip r:embed="rId2">
            <a:extLst>
              <a:ext uri="{28A0092B-C50C-407E-A947-70E740481C1C}">
                <a14:useLocalDpi xmlns:a14="http://schemas.microsoft.com/office/drawing/2010/main" val="0"/>
              </a:ext>
            </a:extLst>
          </a:blip>
          <a:srcRect l="1" t="9677" r="1471" b="12258"/>
          <a:stretch/>
        </p:blipFill>
        <p:spPr bwMode="auto">
          <a:xfrm>
            <a:off x="5167312" y="5853430"/>
            <a:ext cx="1857375" cy="1004570"/>
          </a:xfrm>
          <a:prstGeom prst="rect">
            <a:avLst/>
          </a:prstGeom>
          <a:noFill/>
          <a:ln>
            <a:noFill/>
          </a:ln>
          <a:extLst>
            <a:ext uri="{53640926-AAD7-44D8-BBD7-CCE9431645EC}">
              <a14:shadowObscured xmlns:a14="http://schemas.microsoft.com/office/drawing/2010/main"/>
            </a:ext>
          </a:extLst>
        </p:spPr>
      </p:pic>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77412" y="5960745"/>
            <a:ext cx="2090738" cy="866775"/>
          </a:xfrm>
          <a:prstGeom prst="rect">
            <a:avLst/>
          </a:prstGeom>
          <a:noFill/>
          <a:ln>
            <a:noFill/>
          </a:ln>
        </p:spPr>
      </p:pic>
    </p:spTree>
    <p:extLst>
      <p:ext uri="{BB962C8B-B14F-4D97-AF65-F5344CB8AC3E}">
        <p14:creationId xmlns:p14="http://schemas.microsoft.com/office/powerpoint/2010/main" val="2206692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881" y="393627"/>
            <a:ext cx="7147870" cy="654123"/>
          </a:xfrm>
        </p:spPr>
        <p:txBody>
          <a:bodyPr/>
          <a:lstStyle/>
          <a:p>
            <a:r>
              <a:rPr lang="en-GB" dirty="0" smtClean="0"/>
              <a:t>Briefing Agenda (20</a:t>
            </a:r>
            <a:r>
              <a:rPr lang="en-GB" baseline="30000" dirty="0" smtClean="0"/>
              <a:t>th</a:t>
            </a:r>
            <a:r>
              <a:rPr lang="en-GB" dirty="0" smtClean="0"/>
              <a:t> October, 2015)</a:t>
            </a:r>
            <a:endParaRPr lang="en-GB" dirty="0"/>
          </a:p>
        </p:txBody>
      </p:sp>
      <p:sp>
        <p:nvSpPr>
          <p:cNvPr id="3" name="Content Placeholder 2"/>
          <p:cNvSpPr>
            <a:spLocks noGrp="1"/>
          </p:cNvSpPr>
          <p:nvPr>
            <p:ph idx="1"/>
          </p:nvPr>
        </p:nvSpPr>
        <p:spPr>
          <a:xfrm>
            <a:off x="200024" y="1192625"/>
            <a:ext cx="11791950" cy="4389025"/>
          </a:xfrm>
        </p:spPr>
        <p:txBody>
          <a:bodyPr/>
          <a:lstStyle/>
          <a:p>
            <a:pPr lvl="0"/>
            <a:r>
              <a:rPr lang="en-GB" b="1" dirty="0"/>
              <a:t>Introduction / Purpose of the Primary Briefings</a:t>
            </a:r>
            <a:endParaRPr lang="en-GB" dirty="0"/>
          </a:p>
          <a:p>
            <a:r>
              <a:rPr lang="en-GB" b="1" dirty="0"/>
              <a:t>Future Briefing Agenda Items</a:t>
            </a:r>
            <a:endParaRPr lang="en-GB" dirty="0"/>
          </a:p>
          <a:p>
            <a:pPr lvl="0"/>
            <a:r>
              <a:rPr lang="en-GB" b="1" dirty="0" smtClean="0"/>
              <a:t>Prevent </a:t>
            </a:r>
            <a:r>
              <a:rPr lang="en-GB" b="1" dirty="0"/>
              <a:t>– </a:t>
            </a:r>
            <a:r>
              <a:rPr lang="en-GB" b="1" dirty="0" err="1"/>
              <a:t>DfE</a:t>
            </a:r>
            <a:r>
              <a:rPr lang="en-GB" b="1" dirty="0"/>
              <a:t> advice to schools and free Sheffield training</a:t>
            </a:r>
            <a:endParaRPr lang="en-GB" dirty="0"/>
          </a:p>
          <a:p>
            <a:pPr lvl="0"/>
            <a:r>
              <a:rPr lang="en-GB" b="1" dirty="0"/>
              <a:t>National Assessment Update – Statutory Moderation</a:t>
            </a:r>
            <a:endParaRPr lang="en-GB" dirty="0"/>
          </a:p>
          <a:p>
            <a:pPr lvl="0"/>
            <a:r>
              <a:rPr lang="en-GB" b="1" dirty="0" smtClean="0"/>
              <a:t>Sheffield </a:t>
            </a:r>
            <a:r>
              <a:rPr lang="en-GB" b="1" dirty="0"/>
              <a:t>Assessment Update – Guidance, FAQs &amp; Assessment Training</a:t>
            </a:r>
            <a:endParaRPr lang="en-GB" dirty="0"/>
          </a:p>
          <a:p>
            <a:r>
              <a:rPr lang="en-GB" b="1" dirty="0"/>
              <a:t>STAT Sheffield Update</a:t>
            </a:r>
            <a:endParaRPr lang="en-GB" dirty="0"/>
          </a:p>
          <a:p>
            <a:pPr lvl="0"/>
            <a:r>
              <a:rPr lang="en-GB" b="1" dirty="0" smtClean="0"/>
              <a:t>Primary </a:t>
            </a:r>
            <a:r>
              <a:rPr lang="en-GB" b="1" dirty="0"/>
              <a:t>Leaders Partnership (PLP) </a:t>
            </a:r>
            <a:endParaRPr lang="en-GB" dirty="0"/>
          </a:p>
          <a:p>
            <a:pPr lvl="0"/>
            <a:r>
              <a:rPr lang="en-GB" b="1" dirty="0"/>
              <a:t>Feedback from Schools Forum</a:t>
            </a:r>
            <a:endParaRPr lang="en-GB" dirty="0"/>
          </a:p>
          <a:p>
            <a:pPr lvl="0"/>
            <a:r>
              <a:rPr lang="en-GB" b="1" dirty="0"/>
              <a:t>SEND Reforms Update  </a:t>
            </a:r>
            <a:endParaRPr lang="en-GB" dirty="0"/>
          </a:p>
          <a:p>
            <a:endParaRPr lang="en-GB" dirty="0"/>
          </a:p>
        </p:txBody>
      </p:sp>
      <p:pic>
        <p:nvPicPr>
          <p:cNvPr id="4" name="Picture 3"/>
          <p:cNvPicPr/>
          <p:nvPr/>
        </p:nvPicPr>
        <p:blipFill rotWithShape="1">
          <a:blip r:embed="rId2">
            <a:extLst>
              <a:ext uri="{28A0092B-C50C-407E-A947-70E740481C1C}">
                <a14:useLocalDpi xmlns:a14="http://schemas.microsoft.com/office/drawing/2010/main" val="0"/>
              </a:ext>
            </a:extLst>
          </a:blip>
          <a:srcRect l="1" t="9677" r="1471" b="12258"/>
          <a:stretch/>
        </p:blipFill>
        <p:spPr bwMode="auto">
          <a:xfrm>
            <a:off x="5167312" y="5853430"/>
            <a:ext cx="1857375" cy="1004570"/>
          </a:xfrm>
          <a:prstGeom prst="rect">
            <a:avLst/>
          </a:prstGeom>
          <a:noFill/>
          <a:ln>
            <a:noFill/>
          </a:ln>
          <a:extLst>
            <a:ext uri="{53640926-AAD7-44D8-BBD7-CCE9431645EC}">
              <a14:shadowObscured xmlns:a14="http://schemas.microsoft.com/office/drawing/2010/main"/>
            </a:ext>
          </a:extLst>
        </p:spPr>
      </p:pic>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77412" y="5960745"/>
            <a:ext cx="2090738" cy="866775"/>
          </a:xfrm>
          <a:prstGeom prst="rect">
            <a:avLst/>
          </a:prstGeom>
          <a:noFill/>
          <a:ln>
            <a:noFill/>
          </a:ln>
        </p:spPr>
      </p:pic>
    </p:spTree>
    <p:extLst>
      <p:ext uri="{BB962C8B-B14F-4D97-AF65-F5344CB8AC3E}">
        <p14:creationId xmlns:p14="http://schemas.microsoft.com/office/powerpoint/2010/main" val="17843686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881" y="393627"/>
            <a:ext cx="7147870" cy="654123"/>
          </a:xfrm>
        </p:spPr>
        <p:txBody>
          <a:bodyPr/>
          <a:lstStyle/>
          <a:p>
            <a:r>
              <a:rPr lang="en-GB" dirty="0" smtClean="0"/>
              <a:t>Briefing Agenda (20</a:t>
            </a:r>
            <a:r>
              <a:rPr lang="en-GB" baseline="30000" dirty="0" smtClean="0"/>
              <a:t>th</a:t>
            </a:r>
            <a:r>
              <a:rPr lang="en-GB" dirty="0" smtClean="0"/>
              <a:t> October, 2015)</a:t>
            </a:r>
            <a:endParaRPr lang="en-GB" dirty="0"/>
          </a:p>
        </p:txBody>
      </p:sp>
      <p:sp>
        <p:nvSpPr>
          <p:cNvPr id="3" name="Content Placeholder 2"/>
          <p:cNvSpPr>
            <a:spLocks noGrp="1"/>
          </p:cNvSpPr>
          <p:nvPr>
            <p:ph idx="1"/>
          </p:nvPr>
        </p:nvSpPr>
        <p:spPr>
          <a:xfrm>
            <a:off x="200024" y="1192625"/>
            <a:ext cx="11791950" cy="4389025"/>
          </a:xfrm>
        </p:spPr>
        <p:txBody>
          <a:bodyPr/>
          <a:lstStyle/>
          <a:p>
            <a:pPr lvl="0"/>
            <a:r>
              <a:rPr lang="en-GB" dirty="0"/>
              <a:t>Introduction / Purpose of the Primary Briefings</a:t>
            </a:r>
          </a:p>
          <a:p>
            <a:r>
              <a:rPr lang="en-GB" dirty="0"/>
              <a:t>Future Briefing Agenda Items</a:t>
            </a:r>
          </a:p>
          <a:p>
            <a:pPr lvl="0"/>
            <a:r>
              <a:rPr lang="en-GB" b="1" dirty="0" smtClean="0">
                <a:solidFill>
                  <a:srgbClr val="FF0000"/>
                </a:solidFill>
              </a:rPr>
              <a:t>Prevent </a:t>
            </a:r>
            <a:r>
              <a:rPr lang="en-GB" b="1" dirty="0">
                <a:solidFill>
                  <a:srgbClr val="FF0000"/>
                </a:solidFill>
              </a:rPr>
              <a:t>– </a:t>
            </a:r>
            <a:r>
              <a:rPr lang="en-GB" b="1" dirty="0" err="1">
                <a:solidFill>
                  <a:srgbClr val="FF0000"/>
                </a:solidFill>
              </a:rPr>
              <a:t>DfE</a:t>
            </a:r>
            <a:r>
              <a:rPr lang="en-GB" b="1" dirty="0">
                <a:solidFill>
                  <a:srgbClr val="FF0000"/>
                </a:solidFill>
              </a:rPr>
              <a:t> advice to schools and free Sheffield </a:t>
            </a:r>
            <a:r>
              <a:rPr lang="en-GB" b="1" dirty="0" smtClean="0">
                <a:solidFill>
                  <a:srgbClr val="FF0000"/>
                </a:solidFill>
              </a:rPr>
              <a:t>training (Sam Martin)</a:t>
            </a:r>
            <a:endParaRPr lang="en-GB" b="1" dirty="0">
              <a:solidFill>
                <a:srgbClr val="FF0000"/>
              </a:solidFill>
            </a:endParaRPr>
          </a:p>
          <a:p>
            <a:pPr lvl="0"/>
            <a:r>
              <a:rPr lang="en-GB" dirty="0"/>
              <a:t>National Assessment Update – Statutory Moderation</a:t>
            </a:r>
          </a:p>
          <a:p>
            <a:pPr lvl="0"/>
            <a:r>
              <a:rPr lang="en-GB" dirty="0" smtClean="0"/>
              <a:t>Sheffield </a:t>
            </a:r>
            <a:r>
              <a:rPr lang="en-GB" dirty="0"/>
              <a:t>Assessment Update – Guidance, FAQs &amp; Assessment Training</a:t>
            </a:r>
          </a:p>
          <a:p>
            <a:r>
              <a:rPr lang="en-GB" dirty="0"/>
              <a:t>STAT Sheffield Update</a:t>
            </a:r>
          </a:p>
          <a:p>
            <a:pPr lvl="0"/>
            <a:r>
              <a:rPr lang="en-GB" dirty="0" smtClean="0"/>
              <a:t>Primary </a:t>
            </a:r>
            <a:r>
              <a:rPr lang="en-GB" dirty="0"/>
              <a:t>Leaders Partnership (PLP) </a:t>
            </a:r>
          </a:p>
          <a:p>
            <a:pPr lvl="0"/>
            <a:r>
              <a:rPr lang="en-GB" dirty="0"/>
              <a:t>Feedback from Schools Forum</a:t>
            </a:r>
          </a:p>
          <a:p>
            <a:pPr lvl="0"/>
            <a:r>
              <a:rPr lang="en-GB" dirty="0"/>
              <a:t>SEND Reforms Update  </a:t>
            </a:r>
          </a:p>
          <a:p>
            <a:endParaRPr lang="en-GB" dirty="0"/>
          </a:p>
        </p:txBody>
      </p:sp>
      <p:pic>
        <p:nvPicPr>
          <p:cNvPr id="4" name="Picture 3"/>
          <p:cNvPicPr/>
          <p:nvPr/>
        </p:nvPicPr>
        <p:blipFill rotWithShape="1">
          <a:blip r:embed="rId2">
            <a:extLst>
              <a:ext uri="{28A0092B-C50C-407E-A947-70E740481C1C}">
                <a14:useLocalDpi xmlns:a14="http://schemas.microsoft.com/office/drawing/2010/main" val="0"/>
              </a:ext>
            </a:extLst>
          </a:blip>
          <a:srcRect l="1" t="9677" r="1471" b="12258"/>
          <a:stretch/>
        </p:blipFill>
        <p:spPr bwMode="auto">
          <a:xfrm>
            <a:off x="5167312" y="5853430"/>
            <a:ext cx="1857375" cy="1004570"/>
          </a:xfrm>
          <a:prstGeom prst="rect">
            <a:avLst/>
          </a:prstGeom>
          <a:noFill/>
          <a:ln>
            <a:noFill/>
          </a:ln>
          <a:extLst>
            <a:ext uri="{53640926-AAD7-44D8-BBD7-CCE9431645EC}">
              <a14:shadowObscured xmlns:a14="http://schemas.microsoft.com/office/drawing/2010/main"/>
            </a:ext>
          </a:extLst>
        </p:spPr>
      </p:pic>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77412" y="5960745"/>
            <a:ext cx="2090738" cy="866775"/>
          </a:xfrm>
          <a:prstGeom prst="rect">
            <a:avLst/>
          </a:prstGeom>
          <a:noFill/>
          <a:ln>
            <a:noFill/>
          </a:ln>
        </p:spPr>
      </p:pic>
    </p:spTree>
    <p:extLst>
      <p:ext uri="{BB962C8B-B14F-4D97-AF65-F5344CB8AC3E}">
        <p14:creationId xmlns:p14="http://schemas.microsoft.com/office/powerpoint/2010/main" val="27201410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590551" y="2000250"/>
            <a:ext cx="6210300" cy="3181350"/>
          </a:xfrm>
        </p:spPr>
        <p:txBody>
          <a:bodyPr/>
          <a:lstStyle/>
          <a:p>
            <a:pPr marL="0" indent="0" algn="ctr">
              <a:buNone/>
            </a:pPr>
            <a:r>
              <a:rPr lang="en-GB" sz="2800" b="1" dirty="0" smtClean="0"/>
              <a:t>“The </a:t>
            </a:r>
            <a:r>
              <a:rPr lang="en-GB" sz="2800" b="1" dirty="0"/>
              <a:t>Prevent duty is the duty in the Counter-Terrorism and Security Act 2015 on specified authorities, in the exercise of their functions, to have due regard to the need to prevent people from being drawn into terrorism</a:t>
            </a:r>
            <a:r>
              <a:rPr lang="en-GB" sz="2800" b="1" dirty="0" smtClean="0"/>
              <a:t>.”</a:t>
            </a:r>
            <a:endParaRPr lang="en-GB" sz="2800" b="1" dirty="0"/>
          </a:p>
        </p:txBody>
      </p:sp>
      <p:sp>
        <p:nvSpPr>
          <p:cNvPr id="8" name="Title 1"/>
          <p:cNvSpPr>
            <a:spLocks noGrp="1"/>
          </p:cNvSpPr>
          <p:nvPr>
            <p:ph type="title"/>
          </p:nvPr>
        </p:nvSpPr>
        <p:spPr>
          <a:xfrm>
            <a:off x="277820" y="285750"/>
            <a:ext cx="11301917" cy="1771650"/>
          </a:xfrm>
        </p:spPr>
        <p:txBody>
          <a:bodyPr>
            <a:noAutofit/>
          </a:bodyPr>
          <a:lstStyle/>
          <a:p>
            <a:pPr>
              <a:lnSpc>
                <a:spcPct val="150000"/>
              </a:lnSpc>
            </a:pPr>
            <a:r>
              <a:rPr lang="en-GB" dirty="0" smtClean="0"/>
              <a:t>Prevent – </a:t>
            </a:r>
            <a:r>
              <a:rPr lang="en-GB" dirty="0" err="1" smtClean="0"/>
              <a:t>DfE</a:t>
            </a:r>
            <a:r>
              <a:rPr lang="en-GB" dirty="0" smtClean="0"/>
              <a:t> advice to schools</a:t>
            </a:r>
            <a:br>
              <a:rPr lang="en-GB" dirty="0" smtClean="0"/>
            </a:br>
            <a:r>
              <a:rPr lang="en-GB" dirty="0" smtClean="0"/>
              <a:t>– Sam Martin (Sheffield City Council) </a:t>
            </a:r>
            <a:endParaRPr lang="en-GB" dirty="0"/>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6957" t="21675" r="69275" b="10821"/>
          <a:stretch/>
        </p:blipFill>
        <p:spPr bwMode="auto">
          <a:xfrm rot="624891">
            <a:off x="7510293" y="583149"/>
            <a:ext cx="3885292" cy="53576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4" descr="https://www.safeguardingsheffieldchildren.org.uk/.imaging/stk/safeguarding/sccTextWithLargeImageAbove/dms/safe/images/SSCB_Logo/document/SSCB_Logo.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9926" y="5820766"/>
            <a:ext cx="971550" cy="91585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https://www.safeguardingsheffieldchildren.org.uk/dms/safe/images/logo-schildren.gif">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78509" y="5945318"/>
            <a:ext cx="2034779" cy="7913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8" descr="https://encrypted-tbn3.gstatic.com/images?q=tbn:ANd9GcTo7Aeqj_UHjUulolIqB5SpEr9Nx951KxqXa7Qt80NWzUr6g-AZXQ">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96050" y="5945318"/>
            <a:ext cx="1173699" cy="9191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90844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281631" y="1009649"/>
            <a:ext cx="6271569" cy="3257551"/>
          </a:xfrm>
        </p:spPr>
        <p:txBody>
          <a:bodyPr/>
          <a:lstStyle/>
          <a:p>
            <a:pPr marL="0" indent="0">
              <a:buNone/>
            </a:pPr>
            <a:r>
              <a:rPr lang="en-GB" sz="2400" dirty="0" smtClean="0"/>
              <a:t>Each session lasts for two hours.</a:t>
            </a:r>
          </a:p>
          <a:p>
            <a:pPr marL="0" indent="0">
              <a:buNone/>
            </a:pPr>
            <a:r>
              <a:rPr lang="en-GB" sz="2400" dirty="0" smtClean="0"/>
              <a:t>Each school allocated three places.</a:t>
            </a:r>
          </a:p>
          <a:p>
            <a:pPr marL="0" indent="0">
              <a:buNone/>
            </a:pPr>
            <a:r>
              <a:rPr lang="en-GB" sz="2400" dirty="0" smtClean="0"/>
              <a:t>The </a:t>
            </a:r>
            <a:r>
              <a:rPr lang="en-GB" sz="2400" dirty="0"/>
              <a:t>proposed agenda </a:t>
            </a:r>
            <a:r>
              <a:rPr lang="en-GB" sz="2400" dirty="0" smtClean="0"/>
              <a:t>is:</a:t>
            </a:r>
            <a:endParaRPr lang="en-GB" sz="2400" dirty="0"/>
          </a:p>
          <a:p>
            <a:pPr marL="0" indent="0">
              <a:buNone/>
            </a:pPr>
            <a:endParaRPr lang="en-GB" sz="400" dirty="0"/>
          </a:p>
          <a:p>
            <a:pPr lvl="0"/>
            <a:r>
              <a:rPr lang="en-GB" sz="2400" b="1" dirty="0"/>
              <a:t>Introduction </a:t>
            </a:r>
            <a:endParaRPr lang="en-GB" sz="2400" dirty="0"/>
          </a:p>
          <a:p>
            <a:pPr lvl="0"/>
            <a:r>
              <a:rPr lang="en-GB" sz="2400" b="1" dirty="0"/>
              <a:t>Safeguarding Duties </a:t>
            </a:r>
            <a:endParaRPr lang="en-GB" sz="2400" dirty="0"/>
          </a:p>
          <a:p>
            <a:pPr lvl="0"/>
            <a:r>
              <a:rPr lang="en-GB" sz="2400" b="1" dirty="0"/>
              <a:t>WRAP Workshop</a:t>
            </a:r>
            <a:endParaRPr lang="en-GB" sz="2400" dirty="0"/>
          </a:p>
          <a:p>
            <a:pPr lvl="0"/>
            <a:r>
              <a:rPr lang="en-GB" sz="2400" b="1" dirty="0"/>
              <a:t>Implementation of the duty in schools</a:t>
            </a:r>
            <a:endParaRPr lang="en-GB" sz="2400" dirty="0"/>
          </a:p>
          <a:p>
            <a:endParaRPr lang="en-GB" dirty="0"/>
          </a:p>
        </p:txBody>
      </p:sp>
      <p:sp>
        <p:nvSpPr>
          <p:cNvPr id="8" name="Title 1"/>
          <p:cNvSpPr>
            <a:spLocks noGrp="1"/>
          </p:cNvSpPr>
          <p:nvPr>
            <p:ph type="title"/>
          </p:nvPr>
        </p:nvSpPr>
        <p:spPr>
          <a:xfrm>
            <a:off x="277821" y="228600"/>
            <a:ext cx="5818180" cy="838200"/>
          </a:xfrm>
        </p:spPr>
        <p:txBody>
          <a:bodyPr>
            <a:noAutofit/>
          </a:bodyPr>
          <a:lstStyle/>
          <a:p>
            <a:pPr>
              <a:lnSpc>
                <a:spcPct val="150000"/>
              </a:lnSpc>
            </a:pPr>
            <a:r>
              <a:rPr lang="en-GB" dirty="0" smtClean="0"/>
              <a:t>Prevent – free Sheffield training</a:t>
            </a:r>
            <a:endParaRPr lang="en-GB" dirty="0"/>
          </a:p>
        </p:txBody>
      </p:sp>
      <p:sp>
        <p:nvSpPr>
          <p:cNvPr id="5" name="Content Placeholder 2"/>
          <p:cNvSpPr txBox="1">
            <a:spLocks/>
          </p:cNvSpPr>
          <p:nvPr/>
        </p:nvSpPr>
        <p:spPr>
          <a:xfrm>
            <a:off x="6915150" y="742950"/>
            <a:ext cx="4914900" cy="455295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Futura Bk BT" panose="020B0502020204020303"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Futura Bk BT" panose="020B0502020204020303"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Futura Bk BT" panose="020B0502020204020303"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Futura Bk BT" panose="020B0502020204020303"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Futura Bk BT" panose="020B0502020204020303"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GB" sz="2400" dirty="0" smtClean="0"/>
              <a:t>The dates are:</a:t>
            </a:r>
          </a:p>
          <a:p>
            <a:pPr marL="0" indent="0" algn="ctr">
              <a:buFont typeface="Arial" panose="020B0604020202020204" pitchFamily="34" charset="0"/>
              <a:buNone/>
            </a:pPr>
            <a:r>
              <a:rPr lang="en-GB" sz="2400" b="1" dirty="0" smtClean="0"/>
              <a:t>Thursday 19</a:t>
            </a:r>
            <a:r>
              <a:rPr lang="en-GB" sz="2400" b="1" baseline="30000" dirty="0" smtClean="0"/>
              <a:t>th</a:t>
            </a:r>
            <a:r>
              <a:rPr lang="en-GB" sz="2400" b="1" dirty="0" smtClean="0"/>
              <a:t> November</a:t>
            </a:r>
          </a:p>
          <a:p>
            <a:pPr marL="0" indent="0" algn="ctr">
              <a:buFont typeface="Arial" panose="020B0604020202020204" pitchFamily="34" charset="0"/>
              <a:buNone/>
            </a:pPr>
            <a:r>
              <a:rPr lang="en-GB" sz="2400" dirty="0" smtClean="0"/>
              <a:t>1.00pm &amp; 4.00pm</a:t>
            </a:r>
          </a:p>
          <a:p>
            <a:pPr marL="0" indent="0" algn="ctr">
              <a:buFont typeface="Arial" panose="020B0604020202020204" pitchFamily="34" charset="0"/>
              <a:buNone/>
            </a:pPr>
            <a:r>
              <a:rPr lang="en-GB" sz="800" dirty="0" smtClean="0"/>
              <a:t> </a:t>
            </a:r>
          </a:p>
          <a:p>
            <a:pPr marL="0" indent="0" algn="ctr">
              <a:buFont typeface="Arial" panose="020B0604020202020204" pitchFamily="34" charset="0"/>
              <a:buNone/>
            </a:pPr>
            <a:r>
              <a:rPr lang="en-GB" sz="2400" b="1" dirty="0" smtClean="0"/>
              <a:t>Friday 20</a:t>
            </a:r>
            <a:r>
              <a:rPr lang="en-GB" sz="2400" b="1" baseline="30000" dirty="0" smtClean="0"/>
              <a:t>th</a:t>
            </a:r>
            <a:r>
              <a:rPr lang="en-GB" sz="2400" b="1" dirty="0" smtClean="0"/>
              <a:t> November</a:t>
            </a:r>
          </a:p>
          <a:p>
            <a:pPr marL="0" indent="0" algn="ctr">
              <a:buNone/>
            </a:pPr>
            <a:r>
              <a:rPr lang="en-GB" sz="2400" dirty="0" smtClean="0"/>
              <a:t>9.30am &amp; 1.00pm</a:t>
            </a:r>
            <a:endParaRPr lang="en-GB" sz="2400" dirty="0"/>
          </a:p>
          <a:p>
            <a:pPr marL="0" indent="0" algn="ctr">
              <a:buNone/>
            </a:pPr>
            <a:r>
              <a:rPr lang="en-GB" sz="800" dirty="0"/>
              <a:t> </a:t>
            </a:r>
          </a:p>
          <a:p>
            <a:pPr marL="0" indent="0" algn="ctr">
              <a:buFont typeface="Arial" panose="020B0604020202020204" pitchFamily="34" charset="0"/>
              <a:buNone/>
            </a:pPr>
            <a:r>
              <a:rPr lang="en-GB" sz="2400" b="1" dirty="0" smtClean="0"/>
              <a:t>Wednesday 25</a:t>
            </a:r>
            <a:r>
              <a:rPr lang="en-GB" sz="2400" b="1" baseline="30000" dirty="0" smtClean="0"/>
              <a:t>th</a:t>
            </a:r>
            <a:r>
              <a:rPr lang="en-GB" sz="2400" b="1" dirty="0" smtClean="0"/>
              <a:t> November</a:t>
            </a:r>
          </a:p>
          <a:p>
            <a:pPr marL="0" indent="0" algn="ctr">
              <a:buNone/>
            </a:pPr>
            <a:r>
              <a:rPr lang="en-GB" sz="2400" dirty="0"/>
              <a:t>9.30am &amp; 1.00pm</a:t>
            </a:r>
          </a:p>
          <a:p>
            <a:pPr marL="0" indent="0" algn="ctr">
              <a:buNone/>
            </a:pPr>
            <a:r>
              <a:rPr lang="en-GB" sz="800" dirty="0" smtClean="0"/>
              <a:t> </a:t>
            </a:r>
            <a:endParaRPr lang="en-GB" sz="800" dirty="0"/>
          </a:p>
          <a:p>
            <a:pPr marL="0" indent="0" algn="ctr">
              <a:buFont typeface="Arial" panose="020B0604020202020204" pitchFamily="34" charset="0"/>
              <a:buNone/>
            </a:pPr>
            <a:r>
              <a:rPr lang="en-GB" sz="2400" b="1" dirty="0" smtClean="0"/>
              <a:t>Tuesday 8</a:t>
            </a:r>
            <a:r>
              <a:rPr lang="en-GB" sz="2400" b="1" baseline="30000" dirty="0" smtClean="0"/>
              <a:t>th</a:t>
            </a:r>
            <a:r>
              <a:rPr lang="en-GB" sz="2400" b="1" dirty="0" smtClean="0"/>
              <a:t> December</a:t>
            </a:r>
          </a:p>
          <a:p>
            <a:pPr marL="0" indent="0" algn="ctr">
              <a:buNone/>
            </a:pPr>
            <a:r>
              <a:rPr lang="en-GB" sz="2400" dirty="0"/>
              <a:t>1.00pm &amp; 4.00pm</a:t>
            </a:r>
          </a:p>
          <a:p>
            <a:pPr marL="0" indent="0" algn="ctr">
              <a:buNone/>
            </a:pPr>
            <a:r>
              <a:rPr lang="en-GB" sz="900" dirty="0"/>
              <a:t> </a:t>
            </a:r>
          </a:p>
          <a:p>
            <a:pPr marL="0" indent="0" algn="ctr">
              <a:buFont typeface="Arial" panose="020B0604020202020204" pitchFamily="34" charset="0"/>
              <a:buNone/>
            </a:pPr>
            <a:endParaRPr lang="en-GB" b="1" dirty="0"/>
          </a:p>
        </p:txBody>
      </p:sp>
      <p:sp>
        <p:nvSpPr>
          <p:cNvPr id="6" name="Content Placeholder 2"/>
          <p:cNvSpPr txBox="1">
            <a:spLocks/>
          </p:cNvSpPr>
          <p:nvPr/>
        </p:nvSpPr>
        <p:spPr>
          <a:xfrm>
            <a:off x="1181100" y="4438650"/>
            <a:ext cx="5105400" cy="952500"/>
          </a:xfrm>
          <a:prstGeom prst="rect">
            <a:avLst/>
          </a:prstGeom>
          <a:ln>
            <a:solidFill>
              <a:schemeClr val="tx1"/>
            </a:solidFill>
          </a:ln>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Futura Bk BT" panose="020B0502020204020303"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Futura Bk BT" panose="020B0502020204020303"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Futura Bk BT" panose="020B0502020204020303"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Futura Bk BT" panose="020B0502020204020303"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Futura Bk BT" panose="020B0502020204020303"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GB" sz="2400" b="1" i="1" dirty="0" smtClean="0"/>
              <a:t>Flyer out shortly – contact Learn Sheffield to book a place</a:t>
            </a:r>
            <a:endParaRPr lang="en-GB" sz="2400" i="1" dirty="0" smtClean="0"/>
          </a:p>
          <a:p>
            <a:endParaRPr lang="en-GB" dirty="0"/>
          </a:p>
        </p:txBody>
      </p:sp>
      <p:sp>
        <p:nvSpPr>
          <p:cNvPr id="2" name="AutoShape 2" descr="Image result for sheffield safeguarding board logo"/>
          <p:cNvSpPr>
            <a:spLocks noChangeAspect="1" noChangeArrowheads="1"/>
          </p:cNvSpPr>
          <p:nvPr/>
        </p:nvSpPr>
        <p:spPr bwMode="auto">
          <a:xfrm>
            <a:off x="0" y="-136525"/>
            <a:ext cx="904875" cy="8572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4100" name="Picture 4" descr="https://www.safeguardingsheffieldchildren.org.uk/.imaging/stk/safeguarding/sccTextWithLargeImageAbove/dms/safe/images/SSCB_Logo/document/SSCB_Logo.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9926" y="5820766"/>
            <a:ext cx="971550" cy="915856"/>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https://www.safeguardingsheffieldchildren.org.uk/dms/safe/images/logo-schildren.gif">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78509" y="5945318"/>
            <a:ext cx="2034779" cy="791304"/>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https://encrypted-tbn3.gstatic.com/images?q=tbn:ANd9GcTo7Aeqj_UHjUulolIqB5SpEr9Nx951KxqXa7Qt80NWzUr6g-AZXQ">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96050" y="5945318"/>
            <a:ext cx="1173699" cy="9191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37929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881" y="393627"/>
            <a:ext cx="7147870" cy="654123"/>
          </a:xfrm>
        </p:spPr>
        <p:txBody>
          <a:bodyPr/>
          <a:lstStyle/>
          <a:p>
            <a:r>
              <a:rPr lang="en-GB" dirty="0" smtClean="0"/>
              <a:t>Briefing Agenda (20</a:t>
            </a:r>
            <a:r>
              <a:rPr lang="en-GB" baseline="30000" dirty="0" smtClean="0"/>
              <a:t>th</a:t>
            </a:r>
            <a:r>
              <a:rPr lang="en-GB" dirty="0" smtClean="0"/>
              <a:t> October, 2015)</a:t>
            </a:r>
            <a:endParaRPr lang="en-GB" dirty="0"/>
          </a:p>
        </p:txBody>
      </p:sp>
      <p:sp>
        <p:nvSpPr>
          <p:cNvPr id="3" name="Content Placeholder 2"/>
          <p:cNvSpPr>
            <a:spLocks noGrp="1"/>
          </p:cNvSpPr>
          <p:nvPr>
            <p:ph idx="1"/>
          </p:nvPr>
        </p:nvSpPr>
        <p:spPr>
          <a:xfrm>
            <a:off x="200024" y="1192625"/>
            <a:ext cx="11791950" cy="4389025"/>
          </a:xfrm>
        </p:spPr>
        <p:txBody>
          <a:bodyPr/>
          <a:lstStyle/>
          <a:p>
            <a:pPr lvl="0"/>
            <a:r>
              <a:rPr lang="en-GB" dirty="0"/>
              <a:t>Introduction / Purpose of the Primary Briefings</a:t>
            </a:r>
          </a:p>
          <a:p>
            <a:r>
              <a:rPr lang="en-GB" dirty="0"/>
              <a:t>Future Briefing Agenda Items</a:t>
            </a:r>
          </a:p>
          <a:p>
            <a:pPr lvl="0"/>
            <a:r>
              <a:rPr lang="en-GB" dirty="0" smtClean="0"/>
              <a:t>Prevent </a:t>
            </a:r>
            <a:r>
              <a:rPr lang="en-GB" dirty="0"/>
              <a:t>– </a:t>
            </a:r>
            <a:r>
              <a:rPr lang="en-GB" dirty="0" err="1"/>
              <a:t>DfE</a:t>
            </a:r>
            <a:r>
              <a:rPr lang="en-GB" dirty="0"/>
              <a:t> advice to schools and free Sheffield training</a:t>
            </a:r>
          </a:p>
          <a:p>
            <a:pPr lvl="0"/>
            <a:r>
              <a:rPr lang="en-GB" b="1" dirty="0">
                <a:solidFill>
                  <a:srgbClr val="FF0000"/>
                </a:solidFill>
              </a:rPr>
              <a:t>National Assessment Update – Statutory </a:t>
            </a:r>
            <a:r>
              <a:rPr lang="en-GB" b="1" dirty="0" smtClean="0">
                <a:solidFill>
                  <a:srgbClr val="FF0000"/>
                </a:solidFill>
              </a:rPr>
              <a:t>Moderation (Diane Stokes)</a:t>
            </a:r>
            <a:endParaRPr lang="en-GB" dirty="0">
              <a:solidFill>
                <a:srgbClr val="FF0000"/>
              </a:solidFill>
            </a:endParaRPr>
          </a:p>
          <a:p>
            <a:r>
              <a:rPr lang="en-GB" dirty="0"/>
              <a:t>Sheffield Assessment Update – Guidance, FAQs &amp; Assessment Training</a:t>
            </a:r>
          </a:p>
          <a:p>
            <a:pPr lvl="0"/>
            <a:r>
              <a:rPr lang="en-GB" dirty="0" smtClean="0"/>
              <a:t>STAT </a:t>
            </a:r>
            <a:r>
              <a:rPr lang="en-GB" dirty="0"/>
              <a:t>Sheffield </a:t>
            </a:r>
            <a:r>
              <a:rPr lang="en-GB" dirty="0" smtClean="0"/>
              <a:t>Update               </a:t>
            </a:r>
            <a:endParaRPr lang="en-GB" dirty="0"/>
          </a:p>
          <a:p>
            <a:pPr lvl="0"/>
            <a:r>
              <a:rPr lang="en-GB" dirty="0" smtClean="0"/>
              <a:t>Primary </a:t>
            </a:r>
            <a:r>
              <a:rPr lang="en-GB" dirty="0"/>
              <a:t>Leaders Partnership (PLP) </a:t>
            </a:r>
          </a:p>
          <a:p>
            <a:pPr lvl="0"/>
            <a:r>
              <a:rPr lang="en-GB" dirty="0"/>
              <a:t>Feedback from Schools Forum</a:t>
            </a:r>
          </a:p>
          <a:p>
            <a:pPr lvl="0"/>
            <a:r>
              <a:rPr lang="en-GB" dirty="0"/>
              <a:t>SEND Reforms Update  </a:t>
            </a:r>
          </a:p>
          <a:p>
            <a:endParaRPr lang="en-GB" dirty="0"/>
          </a:p>
        </p:txBody>
      </p:sp>
      <p:pic>
        <p:nvPicPr>
          <p:cNvPr id="4" name="Picture 3"/>
          <p:cNvPicPr/>
          <p:nvPr/>
        </p:nvPicPr>
        <p:blipFill rotWithShape="1">
          <a:blip r:embed="rId2">
            <a:extLst>
              <a:ext uri="{28A0092B-C50C-407E-A947-70E740481C1C}">
                <a14:useLocalDpi xmlns:a14="http://schemas.microsoft.com/office/drawing/2010/main" val="0"/>
              </a:ext>
            </a:extLst>
          </a:blip>
          <a:srcRect l="1" t="9677" r="1471" b="12258"/>
          <a:stretch/>
        </p:blipFill>
        <p:spPr bwMode="auto">
          <a:xfrm>
            <a:off x="5167312" y="5853430"/>
            <a:ext cx="1857375" cy="1004570"/>
          </a:xfrm>
          <a:prstGeom prst="rect">
            <a:avLst/>
          </a:prstGeom>
          <a:noFill/>
          <a:ln>
            <a:noFill/>
          </a:ln>
          <a:extLst>
            <a:ext uri="{53640926-AAD7-44D8-BBD7-CCE9431645EC}">
              <a14:shadowObscured xmlns:a14="http://schemas.microsoft.com/office/drawing/2010/main"/>
            </a:ext>
          </a:extLst>
        </p:spPr>
      </p:pic>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77412" y="5960745"/>
            <a:ext cx="2090738" cy="866775"/>
          </a:xfrm>
          <a:prstGeom prst="rect">
            <a:avLst/>
          </a:prstGeom>
          <a:noFill/>
          <a:ln>
            <a:noFill/>
          </a:ln>
        </p:spPr>
      </p:pic>
    </p:spTree>
    <p:extLst>
      <p:ext uri="{BB962C8B-B14F-4D97-AF65-F5344CB8AC3E}">
        <p14:creationId xmlns:p14="http://schemas.microsoft.com/office/powerpoint/2010/main" val="27201410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376880" y="641277"/>
            <a:ext cx="11301917" cy="676958"/>
          </a:xfrm>
        </p:spPr>
        <p:txBody>
          <a:bodyPr/>
          <a:lstStyle/>
          <a:p>
            <a:r>
              <a:rPr lang="en-GB" dirty="0" smtClean="0">
                <a:latin typeface="Arial" panose="020B0604020202020204" pitchFamily="34" charset="0"/>
                <a:cs typeface="Arial" panose="020B0604020202020204" pitchFamily="34" charset="0"/>
              </a:rPr>
              <a:t>Statutory Moderation 2016</a:t>
            </a:r>
            <a:endParaRPr lang="en-GB" dirty="0">
              <a:latin typeface="Arial" panose="020B0604020202020204" pitchFamily="34" charset="0"/>
              <a:cs typeface="Arial" panose="020B0604020202020204" pitchFamily="34" charset="0"/>
            </a:endParaRPr>
          </a:p>
        </p:txBody>
      </p:sp>
      <p:sp>
        <p:nvSpPr>
          <p:cNvPr id="7" name="Content Placeholder 2"/>
          <p:cNvSpPr>
            <a:spLocks noGrp="1"/>
          </p:cNvSpPr>
          <p:nvPr>
            <p:ph idx="1"/>
          </p:nvPr>
        </p:nvSpPr>
        <p:spPr>
          <a:xfrm>
            <a:off x="376881" y="1546860"/>
            <a:ext cx="11301917" cy="3996690"/>
          </a:xfrm>
        </p:spPr>
        <p:txBody>
          <a:bodyPr/>
          <a:lstStyle/>
          <a:p>
            <a:r>
              <a:rPr lang="en-GB" sz="2400" dirty="0" smtClean="0">
                <a:latin typeface="Arial" panose="020B0604020202020204" pitchFamily="34" charset="0"/>
                <a:cs typeface="Arial" panose="020B0604020202020204" pitchFamily="34" charset="0"/>
              </a:rPr>
              <a:t>The Standards and Testing Agency (STA) will soon publish statutory moderation guidance to Local Authorities, including exemplification materials</a:t>
            </a:r>
          </a:p>
          <a:p>
            <a:r>
              <a:rPr lang="en-GB" sz="2400" dirty="0" smtClean="0">
                <a:latin typeface="Arial" panose="020B0604020202020204" pitchFamily="34" charset="0"/>
                <a:cs typeface="Arial" panose="020B0604020202020204" pitchFamily="34" charset="0"/>
              </a:rPr>
              <a:t>Schools </a:t>
            </a:r>
            <a:r>
              <a:rPr lang="en-GB" sz="2400" dirty="0">
                <a:latin typeface="Arial" panose="020B0604020202020204" pitchFamily="34" charset="0"/>
                <a:cs typeface="Arial" panose="020B0604020202020204" pitchFamily="34" charset="0"/>
              </a:rPr>
              <a:t>will be contacted after half term regarding </a:t>
            </a:r>
            <a:r>
              <a:rPr lang="en-GB" sz="2400" dirty="0" smtClean="0">
                <a:latin typeface="Arial" panose="020B0604020202020204" pitchFamily="34" charset="0"/>
                <a:cs typeface="Arial" panose="020B0604020202020204" pitchFamily="34" charset="0"/>
              </a:rPr>
              <a:t>the recruitment </a:t>
            </a:r>
            <a:r>
              <a:rPr lang="en-GB" sz="2400" dirty="0">
                <a:latin typeface="Arial" panose="020B0604020202020204" pitchFamily="34" charset="0"/>
                <a:cs typeface="Arial" panose="020B0604020202020204" pitchFamily="34" charset="0"/>
              </a:rPr>
              <a:t>and </a:t>
            </a:r>
            <a:r>
              <a:rPr lang="en-GB" sz="2400" dirty="0" smtClean="0">
                <a:latin typeface="Arial" panose="020B0604020202020204" pitchFamily="34" charset="0"/>
                <a:cs typeface="Arial" panose="020B0604020202020204" pitchFamily="34" charset="0"/>
              </a:rPr>
              <a:t>training of moderators</a:t>
            </a:r>
          </a:p>
          <a:p>
            <a:r>
              <a:rPr lang="en-GB" sz="2400" dirty="0" smtClean="0">
                <a:latin typeface="Arial" panose="020B0604020202020204" pitchFamily="34" charset="0"/>
                <a:cs typeface="Arial" panose="020B0604020202020204" pitchFamily="34" charset="0"/>
              </a:rPr>
              <a:t>Statutory moderation will take place at Key Stage 1 for reading, writing and mathematics and at Key Stage 2 for writing</a:t>
            </a:r>
          </a:p>
          <a:p>
            <a:r>
              <a:rPr lang="en-GB" sz="2400" dirty="0" smtClean="0">
                <a:latin typeface="Arial" panose="020B0604020202020204" pitchFamily="34" charset="0"/>
                <a:cs typeface="Arial" panose="020B0604020202020204" pitchFamily="34" charset="0"/>
              </a:rPr>
              <a:t>Moderators will discuss teacher assessment outcomes based on the new language used in the Interim </a:t>
            </a:r>
            <a:r>
              <a:rPr lang="en-GB" sz="2400" dirty="0">
                <a:latin typeface="Arial" panose="020B0604020202020204" pitchFamily="34" charset="0"/>
                <a:cs typeface="Arial" panose="020B0604020202020204" pitchFamily="34" charset="0"/>
              </a:rPr>
              <a:t>T</a:t>
            </a:r>
            <a:r>
              <a:rPr lang="en-GB" sz="2400" dirty="0" smtClean="0">
                <a:latin typeface="Arial" panose="020B0604020202020204" pitchFamily="34" charset="0"/>
                <a:cs typeface="Arial" panose="020B0604020202020204" pitchFamily="34" charset="0"/>
              </a:rPr>
              <a:t>eacher </a:t>
            </a:r>
            <a:r>
              <a:rPr lang="en-GB" sz="2400" dirty="0">
                <a:latin typeface="Arial" panose="020B0604020202020204" pitchFamily="34" charset="0"/>
                <a:cs typeface="Arial" panose="020B0604020202020204" pitchFamily="34" charset="0"/>
              </a:rPr>
              <a:t>A</a:t>
            </a:r>
            <a:r>
              <a:rPr lang="en-GB" sz="2400" dirty="0" smtClean="0">
                <a:latin typeface="Arial" panose="020B0604020202020204" pitchFamily="34" charset="0"/>
                <a:cs typeface="Arial" panose="020B0604020202020204" pitchFamily="34" charset="0"/>
              </a:rPr>
              <a:t>ssessment </a:t>
            </a:r>
            <a:r>
              <a:rPr lang="en-GB" sz="2400" dirty="0">
                <a:latin typeface="Arial" panose="020B0604020202020204" pitchFamily="34" charset="0"/>
                <a:cs typeface="Arial" panose="020B0604020202020204" pitchFamily="34" charset="0"/>
              </a:rPr>
              <a:t>F</a:t>
            </a:r>
            <a:r>
              <a:rPr lang="en-GB" sz="2400" dirty="0" smtClean="0">
                <a:latin typeface="Arial" panose="020B0604020202020204" pitchFamily="34" charset="0"/>
                <a:cs typeface="Arial" panose="020B0604020202020204" pitchFamily="34" charset="0"/>
              </a:rPr>
              <a:t>rameworks at the end of Key Stage 1 and Key Stage 2.</a:t>
            </a:r>
          </a:p>
          <a:p>
            <a:endParaRPr lang="en-GB" dirty="0" smtClean="0"/>
          </a:p>
          <a:p>
            <a:endParaRPr lang="en-GB" dirty="0"/>
          </a:p>
        </p:txBody>
      </p:sp>
    </p:spTree>
    <p:extLst>
      <p:ext uri="{BB962C8B-B14F-4D97-AF65-F5344CB8AC3E}">
        <p14:creationId xmlns:p14="http://schemas.microsoft.com/office/powerpoint/2010/main" val="6089535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3081" y="1173480"/>
            <a:ext cx="11301917" cy="5418835"/>
          </a:xfrm>
        </p:spPr>
        <p:txBody>
          <a:bodyPr/>
          <a:lstStyle/>
          <a:p>
            <a:r>
              <a:rPr lang="en-GB" sz="2200" dirty="0" smtClean="0">
                <a:latin typeface="Arial" panose="020B0604020202020204" pitchFamily="34" charset="0"/>
                <a:cs typeface="Arial" panose="020B0604020202020204" pitchFamily="34" charset="0"/>
              </a:rPr>
              <a:t>The </a:t>
            </a:r>
            <a:r>
              <a:rPr lang="en-GB" sz="2200" dirty="0">
                <a:latin typeface="Arial" panose="020B0604020202020204" pitchFamily="34" charset="0"/>
                <a:cs typeface="Arial" panose="020B0604020202020204" pitchFamily="34" charset="0"/>
              </a:rPr>
              <a:t>Interim Teacher Assessment Frameworks </a:t>
            </a:r>
            <a:r>
              <a:rPr lang="en-GB" sz="2200" dirty="0" smtClean="0">
                <a:latin typeface="Arial" panose="020B0604020202020204" pitchFamily="34" charset="0"/>
                <a:cs typeface="Arial" panose="020B0604020202020204" pitchFamily="34" charset="0"/>
              </a:rPr>
              <a:t>at </a:t>
            </a:r>
            <a:r>
              <a:rPr lang="en-GB" sz="2200" dirty="0">
                <a:latin typeface="Arial" panose="020B0604020202020204" pitchFamily="34" charset="0"/>
                <a:cs typeface="Arial" panose="020B0604020202020204" pitchFamily="34" charset="0"/>
              </a:rPr>
              <a:t>the end of Key Stage 1 and Key Stage </a:t>
            </a:r>
            <a:r>
              <a:rPr lang="en-GB" sz="2200" dirty="0" smtClean="0">
                <a:latin typeface="Arial" panose="020B0604020202020204" pitchFamily="34" charset="0"/>
                <a:cs typeface="Arial" panose="020B0604020202020204" pitchFamily="34" charset="0"/>
              </a:rPr>
              <a:t>2 are likely to become the ‘national standards’ for moderators and schools to use at the end of the Key Stages. They are not intended to be used to track progress throughout the Key Stages. </a:t>
            </a:r>
          </a:p>
          <a:p>
            <a:r>
              <a:rPr lang="en-GB" sz="2200" dirty="0" smtClean="0">
                <a:latin typeface="Arial" panose="020B0604020202020204" pitchFamily="34" charset="0"/>
                <a:cs typeface="Arial" panose="020B0604020202020204" pitchFamily="34" charset="0"/>
              </a:rPr>
              <a:t>At Key Stage 1 and Key Stage 2, scaled scores will be used to report national curriculum test outcomes. A scaled score of 100 will represent the ‘expected standard’.</a:t>
            </a:r>
          </a:p>
          <a:p>
            <a:r>
              <a:rPr lang="en-GB" sz="2200" dirty="0" smtClean="0">
                <a:latin typeface="Arial" panose="020B0604020202020204" pitchFamily="34" charset="0"/>
                <a:cs typeface="Arial" panose="020B0604020202020204" pitchFamily="34" charset="0"/>
              </a:rPr>
              <a:t>Conversion tables will be available from the beginning of June 2016.</a:t>
            </a:r>
          </a:p>
          <a:p>
            <a:r>
              <a:rPr lang="en-GB" sz="2200" dirty="0" smtClean="0">
                <a:latin typeface="Arial" panose="020B0604020202020204" pitchFamily="34" charset="0"/>
                <a:cs typeface="Arial" panose="020B0604020202020204" pitchFamily="34" charset="0"/>
              </a:rPr>
              <a:t>Teachers will be able to translate pupils’ raw scores to see if the required standard has been met.</a:t>
            </a:r>
          </a:p>
          <a:p>
            <a:r>
              <a:rPr lang="en-GB" sz="2200" dirty="0" smtClean="0">
                <a:latin typeface="Arial" panose="020B0604020202020204" pitchFamily="34" charset="0"/>
                <a:cs typeface="Arial" panose="020B0604020202020204" pitchFamily="34" charset="0"/>
              </a:rPr>
              <a:t>Schools should not attempt to define the ‘100 child’ until statutory assessments have been completed.</a:t>
            </a:r>
          </a:p>
          <a:p>
            <a:endParaRPr lang="en-GB" sz="2400" dirty="0" smtClean="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p:txBody>
      </p:sp>
      <p:sp>
        <p:nvSpPr>
          <p:cNvPr id="4" name="Title 1"/>
          <p:cNvSpPr>
            <a:spLocks noGrp="1"/>
          </p:cNvSpPr>
          <p:nvPr>
            <p:ph type="title"/>
          </p:nvPr>
        </p:nvSpPr>
        <p:spPr>
          <a:xfrm>
            <a:off x="453080" y="374577"/>
            <a:ext cx="11301917" cy="951398"/>
          </a:xfrm>
        </p:spPr>
        <p:txBody>
          <a:bodyPr/>
          <a:lstStyle/>
          <a:p>
            <a:r>
              <a:rPr lang="en-GB" dirty="0" smtClean="0">
                <a:latin typeface="Arial" panose="020B0604020202020204" pitchFamily="34" charset="0"/>
                <a:cs typeface="Arial" panose="020B0604020202020204" pitchFamily="34" charset="0"/>
              </a:rPr>
              <a:t>Assessment 2016</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84033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ducater">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45C7DB"/>
      </a:hlink>
      <a:folHlink>
        <a:srgbClr val="45C7D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28666</TotalTime>
  <Words>1300</Words>
  <Application>Microsoft Office PowerPoint</Application>
  <PresentationFormat>Custom</PresentationFormat>
  <Paragraphs>166</Paragraphs>
  <Slides>17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Office Theme</vt:lpstr>
      <vt:lpstr>CorelDRAW</vt:lpstr>
      <vt:lpstr>Welcome to Learn Sheffield</vt:lpstr>
      <vt:lpstr>Briefing Agenda (20th October, 2015)</vt:lpstr>
      <vt:lpstr>Briefing Agenda (20th October, 2015)</vt:lpstr>
      <vt:lpstr>Briefing Agenda (20th October, 2015)</vt:lpstr>
      <vt:lpstr>Prevent – DfE advice to schools – Sam Martin (Sheffield City Council) </vt:lpstr>
      <vt:lpstr>Prevent – free Sheffield training</vt:lpstr>
      <vt:lpstr>Briefing Agenda (20th October, 2015)</vt:lpstr>
      <vt:lpstr>Statutory Moderation 2016</vt:lpstr>
      <vt:lpstr>Assessment 2016</vt:lpstr>
      <vt:lpstr>Changes for 2016</vt:lpstr>
      <vt:lpstr>Briefing Agenda (20th October, 2015)</vt:lpstr>
      <vt:lpstr>Sheffield Assessment Update – Stephen Betts</vt:lpstr>
      <vt:lpstr>Briefing Agenda (20th October, 2015)</vt:lpstr>
      <vt:lpstr>Primary Leaders Partnership  – Paul Stockley (PLP Chair) </vt:lpstr>
      <vt:lpstr>PowerPoint Presentation</vt:lpstr>
      <vt:lpstr>PowerPoint Presentation</vt:lpstr>
      <vt:lpstr>Briefing Agenda (20th October, 2015)</vt:lpstr>
    </vt:vector>
  </TitlesOfParts>
  <Company>Sheffield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john@thepublishingfoundry.co.uk</dc:creator>
  <cp:lastModifiedBy>Sheffield Schools</cp:lastModifiedBy>
  <cp:revision>403</cp:revision>
  <cp:lastPrinted>2015-01-26T05:33:51Z</cp:lastPrinted>
  <dcterms:created xsi:type="dcterms:W3CDTF">2014-03-02T09:09:31Z</dcterms:created>
  <dcterms:modified xsi:type="dcterms:W3CDTF">2015-10-20T05:24:54Z</dcterms:modified>
</cp:coreProperties>
</file>