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handoutMasterIdLst>
    <p:handoutMasterId r:id="rId11"/>
  </p:handoutMasterIdLst>
  <p:sldIdLst>
    <p:sldId id="267" r:id="rId2"/>
    <p:sldId id="258" r:id="rId3"/>
    <p:sldId id="260" r:id="rId4"/>
    <p:sldId id="270" r:id="rId5"/>
    <p:sldId id="259" r:id="rId6"/>
    <p:sldId id="276" r:id="rId7"/>
    <p:sldId id="274" r:id="rId8"/>
    <p:sldId id="275" r:id="rId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321" userDrawn="1">
          <p15:clr>
            <a:srgbClr val="A4A3A4"/>
          </p15:clr>
        </p15:guide>
        <p15:guide id="2" pos="3840" userDrawn="1">
          <p15:clr>
            <a:srgbClr val="A4A3A4"/>
          </p15:clr>
        </p15:guide>
      </p15:sldGuideLst>
    </p:ext>
    <p:ext uri="{2D200454-40CA-4A62-9FC3-DE9A4176ACB9}">
      <p15:notesGuideLst xmlns=""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8679"/>
    <a:srgbClr val="9AA2AE"/>
    <a:srgbClr val="454545"/>
    <a:srgbClr val="E7A31B"/>
    <a:srgbClr val="A2175C"/>
    <a:srgbClr val="373B3E"/>
    <a:srgbClr val="FFC000"/>
    <a:srgbClr val="45C7DB"/>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342" autoAdjust="0"/>
    <p:restoredTop sz="62167" autoAdjust="0"/>
  </p:normalViewPr>
  <p:slideViewPr>
    <p:cSldViewPr snapToGrid="0">
      <p:cViewPr varScale="1">
        <p:scale>
          <a:sx n="44" d="100"/>
          <a:sy n="44" d="100"/>
        </p:scale>
        <p:origin x="-1242" y="-108"/>
      </p:cViewPr>
      <p:guideLst>
        <p:guide orient="horz" pos="1321"/>
        <p:guide pos="3840"/>
      </p:guideLst>
    </p:cSldViewPr>
  </p:slideViewPr>
  <p:notesTextViewPr>
    <p:cViewPr>
      <p:scale>
        <a:sx n="3" d="2"/>
        <a:sy n="3" d="2"/>
      </p:scale>
      <p:origin x="0" y="0"/>
    </p:cViewPr>
  </p:notesTextViewPr>
  <p:sorterViewPr>
    <p:cViewPr>
      <p:scale>
        <a:sx n="70" d="100"/>
        <a:sy n="70" d="100"/>
      </p:scale>
      <p:origin x="0" y="0"/>
    </p:cViewPr>
  </p:sorterViewPr>
  <p:notesViewPr>
    <p:cSldViewPr snapToGrid="0">
      <p:cViewPr>
        <p:scale>
          <a:sx n="50" d="100"/>
          <a:sy n="50" d="100"/>
        </p:scale>
        <p:origin x="-2202" y="-61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5659" cy="496332"/>
          </a:xfrm>
          <a:prstGeom prst="rect">
            <a:avLst/>
          </a:prstGeom>
        </p:spPr>
        <p:txBody>
          <a:bodyPr vert="horz" lIns="94519" tIns="47259" rIns="94519" bIns="47259" rtlCol="0"/>
          <a:lstStyle>
            <a:lvl1pPr algn="l">
              <a:defRPr sz="1200"/>
            </a:lvl1pPr>
          </a:lstStyle>
          <a:p>
            <a:endParaRPr lang="en-GB"/>
          </a:p>
        </p:txBody>
      </p:sp>
      <p:sp>
        <p:nvSpPr>
          <p:cNvPr id="3" name="Date Placeholder 2"/>
          <p:cNvSpPr>
            <a:spLocks noGrp="1"/>
          </p:cNvSpPr>
          <p:nvPr>
            <p:ph type="dt" sz="quarter" idx="1"/>
          </p:nvPr>
        </p:nvSpPr>
        <p:spPr>
          <a:xfrm>
            <a:off x="3850446" y="1"/>
            <a:ext cx="2945659" cy="496332"/>
          </a:xfrm>
          <a:prstGeom prst="rect">
            <a:avLst/>
          </a:prstGeom>
        </p:spPr>
        <p:txBody>
          <a:bodyPr vert="horz" lIns="94519" tIns="47259" rIns="94519" bIns="47259" rtlCol="0"/>
          <a:lstStyle>
            <a:lvl1pPr algn="r">
              <a:defRPr sz="1200"/>
            </a:lvl1pPr>
          </a:lstStyle>
          <a:p>
            <a:fld id="{CFF2E150-606C-4B1E-93AF-2FEAB65B6A6A}" type="datetimeFigureOut">
              <a:rPr lang="en-GB" smtClean="0"/>
              <a:pPr/>
              <a:t>19/10/2015</a:t>
            </a:fld>
            <a:endParaRPr lang="en-GB"/>
          </a:p>
        </p:txBody>
      </p:sp>
      <p:sp>
        <p:nvSpPr>
          <p:cNvPr id="4" name="Footer Placeholder 3"/>
          <p:cNvSpPr>
            <a:spLocks noGrp="1"/>
          </p:cNvSpPr>
          <p:nvPr>
            <p:ph type="ftr" sz="quarter" idx="2"/>
          </p:nvPr>
        </p:nvSpPr>
        <p:spPr>
          <a:xfrm>
            <a:off x="2" y="9428585"/>
            <a:ext cx="2945659" cy="496332"/>
          </a:xfrm>
          <a:prstGeom prst="rect">
            <a:avLst/>
          </a:prstGeom>
        </p:spPr>
        <p:txBody>
          <a:bodyPr vert="horz" lIns="94519" tIns="47259" rIns="94519" bIns="47259" rtlCol="0" anchor="b"/>
          <a:lstStyle>
            <a:lvl1pPr algn="l">
              <a:defRPr sz="1200"/>
            </a:lvl1pPr>
          </a:lstStyle>
          <a:p>
            <a:endParaRPr lang="en-GB"/>
          </a:p>
        </p:txBody>
      </p:sp>
      <p:sp>
        <p:nvSpPr>
          <p:cNvPr id="5" name="Slide Number Placeholder 4"/>
          <p:cNvSpPr>
            <a:spLocks noGrp="1"/>
          </p:cNvSpPr>
          <p:nvPr>
            <p:ph type="sldNum" sz="quarter" idx="3"/>
          </p:nvPr>
        </p:nvSpPr>
        <p:spPr>
          <a:xfrm>
            <a:off x="3850446" y="9428585"/>
            <a:ext cx="2945659" cy="496332"/>
          </a:xfrm>
          <a:prstGeom prst="rect">
            <a:avLst/>
          </a:prstGeom>
        </p:spPr>
        <p:txBody>
          <a:bodyPr vert="horz" lIns="94519" tIns="47259" rIns="94519" bIns="47259" rtlCol="0" anchor="b"/>
          <a:lstStyle>
            <a:lvl1pPr algn="r">
              <a:defRPr sz="1200"/>
            </a:lvl1pPr>
          </a:lstStyle>
          <a:p>
            <a:fld id="{92DA2CA0-89B1-43F4-826F-076CB220E508}" type="slidenum">
              <a:rPr lang="en-GB" smtClean="0"/>
              <a:pPr/>
              <a:t>‹#›</a:t>
            </a:fld>
            <a:endParaRPr lang="en-GB"/>
          </a:p>
        </p:txBody>
      </p:sp>
    </p:spTree>
    <p:extLst>
      <p:ext uri="{BB962C8B-B14F-4D97-AF65-F5344CB8AC3E}">
        <p14:creationId xmlns:p14="http://schemas.microsoft.com/office/powerpoint/2010/main" val="2164299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09"/>
          </a:xfrm>
          <a:prstGeom prst="rect">
            <a:avLst/>
          </a:prstGeom>
        </p:spPr>
        <p:txBody>
          <a:bodyPr vert="horz" lIns="91429" tIns="45715" rIns="91429" bIns="45715" rtlCol="0"/>
          <a:lstStyle>
            <a:lvl1pPr algn="l">
              <a:defRPr sz="1200"/>
            </a:lvl1pPr>
          </a:lstStyle>
          <a:p>
            <a:endParaRPr lang="en-GB"/>
          </a:p>
        </p:txBody>
      </p:sp>
      <p:sp>
        <p:nvSpPr>
          <p:cNvPr id="3" name="Date Placeholder 2"/>
          <p:cNvSpPr>
            <a:spLocks noGrp="1"/>
          </p:cNvSpPr>
          <p:nvPr>
            <p:ph type="dt" idx="1"/>
          </p:nvPr>
        </p:nvSpPr>
        <p:spPr>
          <a:xfrm>
            <a:off x="3849689" y="0"/>
            <a:ext cx="2946400" cy="496809"/>
          </a:xfrm>
          <a:prstGeom prst="rect">
            <a:avLst/>
          </a:prstGeom>
        </p:spPr>
        <p:txBody>
          <a:bodyPr vert="horz" lIns="91429" tIns="45715" rIns="91429" bIns="45715" rtlCol="0"/>
          <a:lstStyle>
            <a:lvl1pPr algn="r">
              <a:defRPr sz="1200"/>
            </a:lvl1pPr>
          </a:lstStyle>
          <a:p>
            <a:fld id="{51A8365C-D90C-4B21-A6DF-8F9DEFD139D1}" type="datetimeFigureOut">
              <a:rPr lang="en-GB" smtClean="0"/>
              <a:pPr/>
              <a:t>19/10/2015</a:t>
            </a:fld>
            <a:endParaRPr lang="en-GB"/>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29" tIns="45715" rIns="91429" bIns="45715" rtlCol="0" anchor="ctr"/>
          <a:lstStyle/>
          <a:p>
            <a:endParaRPr lang="en-GB"/>
          </a:p>
        </p:txBody>
      </p:sp>
      <p:sp>
        <p:nvSpPr>
          <p:cNvPr id="6" name="Footer Placeholder 5"/>
          <p:cNvSpPr>
            <a:spLocks noGrp="1"/>
          </p:cNvSpPr>
          <p:nvPr>
            <p:ph type="ftr" sz="quarter" idx="4"/>
          </p:nvPr>
        </p:nvSpPr>
        <p:spPr>
          <a:xfrm>
            <a:off x="0" y="9428243"/>
            <a:ext cx="2946400" cy="496809"/>
          </a:xfrm>
          <a:prstGeom prst="rect">
            <a:avLst/>
          </a:prstGeom>
        </p:spPr>
        <p:txBody>
          <a:bodyPr vert="horz" lIns="91429" tIns="45715" rIns="91429" bIns="45715" rtlCol="0" anchor="b"/>
          <a:lstStyle>
            <a:lvl1pPr algn="l">
              <a:defRPr sz="1200"/>
            </a:lvl1pPr>
          </a:lstStyle>
          <a:p>
            <a:endParaRPr lang="en-GB"/>
          </a:p>
        </p:txBody>
      </p:sp>
      <p:sp>
        <p:nvSpPr>
          <p:cNvPr id="7" name="Slide Number Placeholder 6"/>
          <p:cNvSpPr>
            <a:spLocks noGrp="1"/>
          </p:cNvSpPr>
          <p:nvPr>
            <p:ph type="sldNum" sz="quarter" idx="5"/>
          </p:nvPr>
        </p:nvSpPr>
        <p:spPr>
          <a:xfrm>
            <a:off x="3849689" y="9428243"/>
            <a:ext cx="2946400" cy="496809"/>
          </a:xfrm>
          <a:prstGeom prst="rect">
            <a:avLst/>
          </a:prstGeom>
        </p:spPr>
        <p:txBody>
          <a:bodyPr vert="horz" lIns="91429" tIns="45715" rIns="91429" bIns="45715" rtlCol="0" anchor="b"/>
          <a:lstStyle>
            <a:lvl1pPr algn="r">
              <a:defRPr sz="1200"/>
            </a:lvl1pPr>
          </a:lstStyle>
          <a:p>
            <a:fld id="{F2D0A7B4-5AA9-4B38-B0AD-55FAA15BFDD8}" type="slidenum">
              <a:rPr lang="en-GB" smtClean="0"/>
              <a:pPr/>
              <a:t>‹#›</a:t>
            </a:fld>
            <a:endParaRPr lang="en-GB"/>
          </a:p>
        </p:txBody>
      </p:sp>
      <p:sp>
        <p:nvSpPr>
          <p:cNvPr id="8" name="Notes Placeholder 7"/>
          <p:cNvSpPr>
            <a:spLocks noGrp="1"/>
          </p:cNvSpPr>
          <p:nvPr>
            <p:ph type="body" sz="quarter" idx="3"/>
          </p:nvPr>
        </p:nvSpPr>
        <p:spPr>
          <a:xfrm>
            <a:off x="679452" y="4715711"/>
            <a:ext cx="5438775" cy="4466511"/>
          </a:xfrm>
          <a:prstGeom prst="rect">
            <a:avLst/>
          </a:prstGeom>
        </p:spPr>
        <p:txBody>
          <a:bodyPr vert="horz" lIns="91429" tIns="45715" rIns="91429" bIns="457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24410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Slide 1 – Membership Pack (disregard if shared previously)</a:t>
            </a:r>
          </a:p>
          <a:p>
            <a:endParaRPr lang="en-GB" sz="1200" dirty="0" smtClean="0"/>
          </a:p>
          <a:p>
            <a:r>
              <a:rPr lang="en-GB" sz="1200" dirty="0" smtClean="0"/>
              <a:t>These documents are available to support our</a:t>
            </a:r>
            <a:r>
              <a:rPr lang="en-GB" sz="1200" baseline="0" dirty="0" smtClean="0"/>
              <a:t> decisions</a:t>
            </a:r>
            <a:endParaRPr lang="en-GB" sz="1200" dirty="0"/>
          </a:p>
        </p:txBody>
      </p:sp>
      <p:sp>
        <p:nvSpPr>
          <p:cNvPr id="4" name="Slide Number Placeholder 3"/>
          <p:cNvSpPr>
            <a:spLocks noGrp="1"/>
          </p:cNvSpPr>
          <p:nvPr>
            <p:ph type="sldNum" sz="quarter" idx="10"/>
          </p:nvPr>
        </p:nvSpPr>
        <p:spPr/>
        <p:txBody>
          <a:bodyPr/>
          <a:lstStyle/>
          <a:p>
            <a:fld id="{F2D0A7B4-5AA9-4B38-B0AD-55FAA15BFDD8}" type="slidenum">
              <a:rPr lang="en-GB" smtClean="0"/>
              <a:pPr/>
              <a:t>1</a:t>
            </a:fld>
            <a:endParaRPr lang="en-GB"/>
          </a:p>
        </p:txBody>
      </p:sp>
    </p:spTree>
    <p:extLst>
      <p:ext uri="{BB962C8B-B14F-4D97-AF65-F5344CB8AC3E}">
        <p14:creationId xmlns:p14="http://schemas.microsoft.com/office/powerpoint/2010/main" val="3668603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Slide 2 – Learn Sheffield Prospectus</a:t>
            </a:r>
          </a:p>
          <a:p>
            <a:endParaRPr lang="en-GB" dirty="0" smtClean="0"/>
          </a:p>
          <a:p>
            <a:r>
              <a:rPr lang="en-GB" dirty="0" smtClean="0"/>
              <a:t>Governors</a:t>
            </a:r>
            <a:r>
              <a:rPr lang="en-GB" baseline="0" dirty="0" smtClean="0"/>
              <a:t> will have seen / have provided in the meeting this document.</a:t>
            </a:r>
          </a:p>
          <a:p>
            <a:r>
              <a:rPr lang="en-GB" baseline="0" dirty="0" smtClean="0"/>
              <a:t>This presentation draws from the prospectus.</a:t>
            </a:r>
            <a:endParaRPr lang="en-GB" dirty="0"/>
          </a:p>
        </p:txBody>
      </p:sp>
      <p:sp>
        <p:nvSpPr>
          <p:cNvPr id="4" name="Slide Number Placeholder 3"/>
          <p:cNvSpPr>
            <a:spLocks noGrp="1"/>
          </p:cNvSpPr>
          <p:nvPr>
            <p:ph type="sldNum" sz="quarter" idx="10"/>
          </p:nvPr>
        </p:nvSpPr>
        <p:spPr/>
        <p:txBody>
          <a:bodyPr/>
          <a:lstStyle/>
          <a:p>
            <a:fld id="{F2D0A7B4-5AA9-4B38-B0AD-55FAA15BFDD8}" type="slidenum">
              <a:rPr lang="en-GB" smtClean="0"/>
              <a:pPr/>
              <a:t>2</a:t>
            </a:fld>
            <a:endParaRPr lang="en-GB"/>
          </a:p>
        </p:txBody>
      </p:sp>
    </p:spTree>
    <p:extLst>
      <p:ext uri="{BB962C8B-B14F-4D97-AF65-F5344CB8AC3E}">
        <p14:creationId xmlns:p14="http://schemas.microsoft.com/office/powerpoint/2010/main" val="933325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Slide 3 – Website</a:t>
            </a:r>
          </a:p>
          <a:p>
            <a:endParaRPr lang="en-GB" dirty="0" smtClean="0"/>
          </a:p>
          <a:p>
            <a:r>
              <a:rPr lang="en-GB" dirty="0" smtClean="0"/>
              <a:t>The website is also a source of information … www.learnsheffield.co.uk</a:t>
            </a:r>
            <a:endParaRPr lang="en-GB" dirty="0"/>
          </a:p>
        </p:txBody>
      </p:sp>
      <p:sp>
        <p:nvSpPr>
          <p:cNvPr id="4" name="Slide Number Placeholder 3"/>
          <p:cNvSpPr>
            <a:spLocks noGrp="1"/>
          </p:cNvSpPr>
          <p:nvPr>
            <p:ph type="sldNum" sz="quarter" idx="10"/>
          </p:nvPr>
        </p:nvSpPr>
        <p:spPr/>
        <p:txBody>
          <a:bodyPr/>
          <a:lstStyle/>
          <a:p>
            <a:fld id="{F2D0A7B4-5AA9-4B38-B0AD-55FAA15BFDD8}" type="slidenum">
              <a:rPr lang="en-GB" smtClean="0"/>
              <a:pPr/>
              <a:t>3</a:t>
            </a:fld>
            <a:endParaRPr lang="en-GB"/>
          </a:p>
        </p:txBody>
      </p:sp>
    </p:spTree>
    <p:extLst>
      <p:ext uri="{BB962C8B-B14F-4D97-AF65-F5344CB8AC3E}">
        <p14:creationId xmlns:p14="http://schemas.microsoft.com/office/powerpoint/2010/main" val="3045936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Slide 4</a:t>
            </a:r>
          </a:p>
          <a:p>
            <a:endParaRPr lang="en-GB" dirty="0" smtClean="0"/>
          </a:p>
          <a:p>
            <a:r>
              <a:rPr lang="en-GB" dirty="0" smtClean="0"/>
              <a:t>The first point to make about Learn</a:t>
            </a:r>
            <a:r>
              <a:rPr lang="en-GB" baseline="0" dirty="0" smtClean="0"/>
              <a:t> Sheffield is that it school-led.</a:t>
            </a:r>
          </a:p>
          <a:p>
            <a:endParaRPr lang="en-GB" baseline="0" dirty="0" smtClean="0"/>
          </a:p>
          <a:p>
            <a:r>
              <a:rPr lang="en-GB" baseline="0" dirty="0" smtClean="0"/>
              <a:t>It can be summed up by phrase ‘Improvement through partnerships’ … the purpose of Learn Sheffield is school improvement and it believes that the mechanism to achieve this is through partnership working.</a:t>
            </a:r>
          </a:p>
          <a:p>
            <a:endParaRPr lang="en-GB" baseline="0" dirty="0" smtClean="0"/>
          </a:p>
          <a:p>
            <a:r>
              <a:rPr lang="en-GB" baseline="0" dirty="0" smtClean="0"/>
              <a:t>Learn Sheffield is a School Company and is limited by guarantee (of £25). To be a member of Learn Sheffield an institution needs to be a publically funded school or college. Other organisations can work or trade with Learn Sheffield but can’t be members.</a:t>
            </a:r>
          </a:p>
          <a:p>
            <a:endParaRPr lang="en-GB" baseline="0" dirty="0" smtClean="0"/>
          </a:p>
          <a:p>
            <a:r>
              <a:rPr lang="en-GB" baseline="0" dirty="0" smtClean="0"/>
              <a:t>Learn Sheffield can deliver services to schools, which will be developed over time. It is important to recognise however that being a member does not oblige you to buy from the company.</a:t>
            </a:r>
          </a:p>
          <a:p>
            <a:endParaRPr lang="en-GB" baseline="0" dirty="0" smtClean="0"/>
          </a:p>
          <a:p>
            <a:r>
              <a:rPr lang="en-GB" baseline="0" dirty="0" smtClean="0"/>
              <a:t>Learn Sheffield is a not for profit company. This doesn’t mean that it doesn’t want to make a profit – when it does this surplus can be re-invested in other school improvement activities. It does mean, however, that it can also undertake activity that won’t make profit or break even, when it can afford to and when the activity supports its wider objectives.</a:t>
            </a:r>
            <a:endParaRPr lang="en-GB" dirty="0"/>
          </a:p>
        </p:txBody>
      </p:sp>
      <p:sp>
        <p:nvSpPr>
          <p:cNvPr id="4" name="Slide Number Placeholder 3"/>
          <p:cNvSpPr>
            <a:spLocks noGrp="1"/>
          </p:cNvSpPr>
          <p:nvPr>
            <p:ph type="sldNum" sz="quarter" idx="10"/>
          </p:nvPr>
        </p:nvSpPr>
        <p:spPr/>
        <p:txBody>
          <a:bodyPr/>
          <a:lstStyle/>
          <a:p>
            <a:fld id="{F2D0A7B4-5AA9-4B38-B0AD-55FAA15BFDD8}" type="slidenum">
              <a:rPr lang="en-GB" smtClean="0"/>
              <a:pPr/>
              <a:t>4</a:t>
            </a:fld>
            <a:endParaRPr lang="en-GB"/>
          </a:p>
        </p:txBody>
      </p:sp>
    </p:spTree>
    <p:extLst>
      <p:ext uri="{BB962C8B-B14F-4D97-AF65-F5344CB8AC3E}">
        <p14:creationId xmlns:p14="http://schemas.microsoft.com/office/powerpoint/2010/main" val="55211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Slide 5 </a:t>
            </a:r>
          </a:p>
          <a:p>
            <a:endParaRPr lang="en-GB" dirty="0" smtClean="0"/>
          </a:p>
          <a:p>
            <a:r>
              <a:rPr lang="en-GB" dirty="0" smtClean="0"/>
              <a:t>The vision looks at each part of the Sheffield Education Community and sets out what we would aspire to for each group … children &amp; young people, families &amp; communities, education professionals and school &amp; colleges.</a:t>
            </a:r>
          </a:p>
          <a:p>
            <a:endParaRPr lang="en-GB" dirty="0" smtClean="0"/>
          </a:p>
          <a:p>
            <a:r>
              <a:rPr lang="en-GB" dirty="0" smtClean="0"/>
              <a:t>The key words at the end were chosen by the working</a:t>
            </a:r>
            <a:r>
              <a:rPr lang="en-GB" baseline="0" dirty="0" smtClean="0"/>
              <a:t> group last year as the key components of the culture we would want to support the development of. </a:t>
            </a:r>
            <a:endParaRPr lang="en-GB" dirty="0"/>
          </a:p>
        </p:txBody>
      </p:sp>
      <p:sp>
        <p:nvSpPr>
          <p:cNvPr id="4" name="Slide Number Placeholder 3"/>
          <p:cNvSpPr>
            <a:spLocks noGrp="1"/>
          </p:cNvSpPr>
          <p:nvPr>
            <p:ph type="sldNum" sz="quarter" idx="10"/>
          </p:nvPr>
        </p:nvSpPr>
        <p:spPr/>
        <p:txBody>
          <a:bodyPr/>
          <a:lstStyle/>
          <a:p>
            <a:fld id="{F2D0A7B4-5AA9-4B38-B0AD-55FAA15BFDD8}" type="slidenum">
              <a:rPr lang="en-GB" smtClean="0"/>
              <a:pPr/>
              <a:t>5</a:t>
            </a:fld>
            <a:endParaRPr lang="en-GB"/>
          </a:p>
        </p:txBody>
      </p:sp>
    </p:spTree>
    <p:extLst>
      <p:ext uri="{BB962C8B-B14F-4D97-AF65-F5344CB8AC3E}">
        <p14:creationId xmlns:p14="http://schemas.microsoft.com/office/powerpoint/2010/main" val="3543043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Slide 6</a:t>
            </a:r>
          </a:p>
          <a:p>
            <a:endParaRPr lang="en-GB" dirty="0" smtClean="0"/>
          </a:p>
          <a:p>
            <a:r>
              <a:rPr lang="en-GB" dirty="0" smtClean="0"/>
              <a:t>Learn Sheffield has been commissioned by Sheffield City Council to deliver their  statutory duties in relation to school improvement. This is the core element to our work in this interim phase.</a:t>
            </a:r>
          </a:p>
          <a:p>
            <a:endParaRPr lang="en-GB" dirty="0" smtClean="0"/>
          </a:p>
          <a:p>
            <a:r>
              <a:rPr lang="en-GB" dirty="0" smtClean="0"/>
              <a:t>Services</a:t>
            </a:r>
            <a:r>
              <a:rPr lang="en-GB" baseline="0" dirty="0" smtClean="0"/>
              <a:t> will be developed and the offer will expand. All services will support school improvement, either by:</a:t>
            </a:r>
          </a:p>
          <a:p>
            <a:pPr marL="171450" indent="-171450">
              <a:buFont typeface="Arial" panose="020B0604020202020204" pitchFamily="34" charset="0"/>
              <a:buChar char="•"/>
            </a:pPr>
            <a:r>
              <a:rPr lang="en-GB" baseline="0" dirty="0" smtClean="0"/>
              <a:t>Having a direct impact on school improvement</a:t>
            </a:r>
          </a:p>
          <a:p>
            <a:pPr marL="171450" indent="-171450">
              <a:buFont typeface="Arial" panose="020B0604020202020204" pitchFamily="34" charset="0"/>
              <a:buChar char="•"/>
            </a:pPr>
            <a:r>
              <a:rPr lang="en-GB" baseline="0" dirty="0" smtClean="0"/>
              <a:t>Providing a quality service in an area that frees up leaders to focus on learning</a:t>
            </a:r>
          </a:p>
          <a:p>
            <a:pPr marL="171450" indent="-171450">
              <a:buFont typeface="Arial" panose="020B0604020202020204" pitchFamily="34" charset="0"/>
              <a:buChar char="•"/>
            </a:pPr>
            <a:r>
              <a:rPr lang="en-GB" baseline="0" dirty="0" smtClean="0"/>
              <a:t>Saves the school/college money that can then be spent on school improvement </a:t>
            </a:r>
          </a:p>
          <a:p>
            <a:pPr marL="0" indent="0">
              <a:buFont typeface="Arial" panose="020B0604020202020204" pitchFamily="34" charset="0"/>
              <a:buNone/>
            </a:pPr>
            <a:endParaRPr lang="en-GB" baseline="0" dirty="0" smtClean="0"/>
          </a:p>
          <a:p>
            <a:pPr marL="0" indent="0">
              <a:buFont typeface="Arial" panose="020B0604020202020204" pitchFamily="34" charset="0"/>
              <a:buNone/>
            </a:pPr>
            <a:r>
              <a:rPr lang="en-GB" baseline="0" dirty="0" smtClean="0"/>
              <a:t>The change to a school-led system will support schools – the list of ‘ticks’ are examples of ways that the new culture can enable this to happen, including the re-investment of surplus.</a:t>
            </a:r>
            <a:endParaRPr lang="en-GB" dirty="0"/>
          </a:p>
        </p:txBody>
      </p:sp>
      <p:sp>
        <p:nvSpPr>
          <p:cNvPr id="4" name="Slide Number Placeholder 3"/>
          <p:cNvSpPr>
            <a:spLocks noGrp="1"/>
          </p:cNvSpPr>
          <p:nvPr>
            <p:ph type="sldNum" sz="quarter" idx="10"/>
          </p:nvPr>
        </p:nvSpPr>
        <p:spPr/>
        <p:txBody>
          <a:bodyPr/>
          <a:lstStyle/>
          <a:p>
            <a:fld id="{F2D0A7B4-5AA9-4B38-B0AD-55FAA15BFDD8}" type="slidenum">
              <a:rPr lang="en-GB" smtClean="0"/>
              <a:pPr/>
              <a:t>6</a:t>
            </a:fld>
            <a:endParaRPr lang="en-GB"/>
          </a:p>
        </p:txBody>
      </p:sp>
    </p:spTree>
    <p:extLst>
      <p:ext uri="{BB962C8B-B14F-4D97-AF65-F5344CB8AC3E}">
        <p14:creationId xmlns:p14="http://schemas.microsoft.com/office/powerpoint/2010/main" val="507031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Slide 7 </a:t>
            </a:r>
          </a:p>
          <a:p>
            <a:endParaRPr lang="en-GB" dirty="0" smtClean="0"/>
          </a:p>
          <a:p>
            <a:r>
              <a:rPr lang="en-GB" dirty="0" smtClean="0"/>
              <a:t>These</a:t>
            </a:r>
            <a:r>
              <a:rPr lang="en-GB" baseline="0" dirty="0" smtClean="0"/>
              <a:t> are the interim arrangement – this will continue until the EGM in March/April. At this point the Interim Board resigns and the substantive board, elected by members according to the Articles.</a:t>
            </a:r>
          </a:p>
          <a:p>
            <a:endParaRPr lang="en-GB" baseline="0" dirty="0" smtClean="0"/>
          </a:p>
          <a:p>
            <a:r>
              <a:rPr lang="en-GB" baseline="0" dirty="0" smtClean="0"/>
              <a:t>The Interim Board has nominees from each sector and are recruiting two additional co-opted Directors. Over time we should aspire to a more skills driven board.</a:t>
            </a:r>
            <a:endParaRPr lang="en-GB" dirty="0"/>
          </a:p>
        </p:txBody>
      </p:sp>
      <p:sp>
        <p:nvSpPr>
          <p:cNvPr id="4" name="Slide Number Placeholder 3"/>
          <p:cNvSpPr>
            <a:spLocks noGrp="1"/>
          </p:cNvSpPr>
          <p:nvPr>
            <p:ph type="sldNum" sz="quarter" idx="10"/>
          </p:nvPr>
        </p:nvSpPr>
        <p:spPr/>
        <p:txBody>
          <a:bodyPr/>
          <a:lstStyle/>
          <a:p>
            <a:fld id="{F2D0A7B4-5AA9-4B38-B0AD-55FAA15BFDD8}" type="slidenum">
              <a:rPr lang="en-GB" smtClean="0"/>
              <a:pPr/>
              <a:t>7</a:t>
            </a:fld>
            <a:endParaRPr lang="en-GB"/>
          </a:p>
        </p:txBody>
      </p:sp>
    </p:spTree>
    <p:extLst>
      <p:ext uri="{BB962C8B-B14F-4D97-AF65-F5344CB8AC3E}">
        <p14:creationId xmlns:p14="http://schemas.microsoft.com/office/powerpoint/2010/main" val="389337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Slide 8</a:t>
            </a:r>
          </a:p>
          <a:p>
            <a:endParaRPr lang="en-GB" dirty="0" smtClean="0"/>
          </a:p>
          <a:p>
            <a:r>
              <a:rPr lang="en-GB" dirty="0" smtClean="0"/>
              <a:t>If the a</a:t>
            </a:r>
            <a:r>
              <a:rPr lang="en-GB" baseline="0" dirty="0" smtClean="0"/>
              <a:t> Governing Body decides to join Learn Sheffield then it must vote and pass the resolution described in the briefing note or agreed by it’s own relevant body.</a:t>
            </a:r>
          </a:p>
          <a:p>
            <a:endParaRPr lang="en-GB" baseline="0" dirty="0" smtClean="0"/>
          </a:p>
          <a:p>
            <a:r>
              <a:rPr lang="en-GB" baseline="0" dirty="0" smtClean="0"/>
              <a:t>A membership form needs to be completed and returned to Learn Sheffield so that it can be processed. There is no need to send the £25 (it is just </a:t>
            </a:r>
            <a:r>
              <a:rPr lang="en-GB" baseline="0" smtClean="0"/>
              <a:t>a guarantee).</a:t>
            </a:r>
            <a:endParaRPr lang="en-GB" dirty="0"/>
          </a:p>
        </p:txBody>
      </p:sp>
      <p:sp>
        <p:nvSpPr>
          <p:cNvPr id="4" name="Slide Number Placeholder 3"/>
          <p:cNvSpPr>
            <a:spLocks noGrp="1"/>
          </p:cNvSpPr>
          <p:nvPr>
            <p:ph type="sldNum" sz="quarter" idx="10"/>
          </p:nvPr>
        </p:nvSpPr>
        <p:spPr/>
        <p:txBody>
          <a:bodyPr/>
          <a:lstStyle/>
          <a:p>
            <a:fld id="{F2D0A7B4-5AA9-4B38-B0AD-55FAA15BFDD8}" type="slidenum">
              <a:rPr lang="en-GB" smtClean="0"/>
              <a:pPr/>
              <a:t>8</a:t>
            </a:fld>
            <a:endParaRPr lang="en-GB"/>
          </a:p>
        </p:txBody>
      </p:sp>
    </p:spTree>
    <p:extLst>
      <p:ext uri="{BB962C8B-B14F-4D97-AF65-F5344CB8AC3E}">
        <p14:creationId xmlns:p14="http://schemas.microsoft.com/office/powerpoint/2010/main" val="34335863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image" Target="../media/image1.w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Main">
    <p:spTree>
      <p:nvGrpSpPr>
        <p:cNvPr id="1" name=""/>
        <p:cNvGrpSpPr/>
        <p:nvPr/>
      </p:nvGrpSpPr>
      <p:grpSpPr>
        <a:xfrm>
          <a:off x="0" y="0"/>
          <a:ext cx="0" cy="0"/>
          <a:chOff x="0" y="0"/>
          <a:chExt cx="0" cy="0"/>
        </a:xfrm>
      </p:grpSpPr>
      <p:sp>
        <p:nvSpPr>
          <p:cNvPr id="5" name="Freeform 4"/>
          <p:cNvSpPr/>
          <p:nvPr userDrawn="1"/>
        </p:nvSpPr>
        <p:spPr>
          <a:xfrm>
            <a:off x="-90311" y="4662311"/>
            <a:ext cx="8094133" cy="2302933"/>
          </a:xfrm>
          <a:custGeom>
            <a:avLst/>
            <a:gdLst>
              <a:gd name="connsiteX0" fmla="*/ 11289 w 8094133"/>
              <a:gd name="connsiteY0" fmla="*/ 0 h 2302933"/>
              <a:gd name="connsiteX1" fmla="*/ 0 w 8094133"/>
              <a:gd name="connsiteY1" fmla="*/ 2280356 h 2302933"/>
              <a:gd name="connsiteX2" fmla="*/ 8094133 w 8094133"/>
              <a:gd name="connsiteY2" fmla="*/ 2302933 h 2302933"/>
              <a:gd name="connsiteX3" fmla="*/ 5147733 w 8094133"/>
              <a:gd name="connsiteY3" fmla="*/ 1840089 h 2302933"/>
              <a:gd name="connsiteX4" fmla="*/ 3172178 w 8094133"/>
              <a:gd name="connsiteY4" fmla="*/ 1196622 h 2302933"/>
              <a:gd name="connsiteX5" fmla="*/ 11289 w 8094133"/>
              <a:gd name="connsiteY5" fmla="*/ 0 h 2302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94133" h="2302933">
                <a:moveTo>
                  <a:pt x="11289" y="0"/>
                </a:moveTo>
                <a:lnTo>
                  <a:pt x="0" y="2280356"/>
                </a:lnTo>
                <a:lnTo>
                  <a:pt x="8094133" y="2302933"/>
                </a:lnTo>
                <a:lnTo>
                  <a:pt x="5147733" y="1840089"/>
                </a:lnTo>
                <a:lnTo>
                  <a:pt x="3172178" y="1196622"/>
                </a:lnTo>
                <a:lnTo>
                  <a:pt x="11289" y="0"/>
                </a:lnTo>
                <a:close/>
              </a:path>
            </a:pathLst>
          </a:custGeom>
          <a:solidFill>
            <a:srgbClr val="9AA2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Object 6"/>
          <p:cNvGraphicFramePr>
            <a:graphicFrameLocks noChangeAspect="1"/>
          </p:cNvGraphicFramePr>
          <p:nvPr userDrawn="1">
            <p:extLst>
              <p:ext uri="{D42A27DB-BD31-4B8C-83A1-F6EECF244321}">
                <p14:modId xmlns:p14="http://schemas.microsoft.com/office/powerpoint/2010/main" val="57040789"/>
              </p:ext>
            </p:extLst>
          </p:nvPr>
        </p:nvGraphicFramePr>
        <p:xfrm>
          <a:off x="-189922" y="3998506"/>
          <a:ext cx="10778900" cy="3136419"/>
        </p:xfrm>
        <a:graphic>
          <a:graphicData uri="http://schemas.openxmlformats.org/presentationml/2006/ole">
            <mc:AlternateContent xmlns:mc="http://schemas.openxmlformats.org/markup-compatibility/2006">
              <mc:Choice xmlns:v="urn:schemas-microsoft-com:vml" Requires="v">
                <p:oleObj spid="_x0000_s2074" name="CorelDRAW" r:id="rId3" imgW="1540800" imgH="448920" progId="CorelDraw.Graphic.17">
                  <p:embed/>
                </p:oleObj>
              </mc:Choice>
              <mc:Fallback>
                <p:oleObj name="CorelDRAW" r:id="rId3" imgW="1540800" imgH="448920" progId="CorelDraw.Graphic.17">
                  <p:embed/>
                  <p:pic>
                    <p:nvPicPr>
                      <p:cNvPr id="0" name=""/>
                      <p:cNvPicPr/>
                      <p:nvPr/>
                    </p:nvPicPr>
                    <p:blipFill>
                      <a:blip r:embed="rId4"/>
                      <a:stretch>
                        <a:fillRect/>
                      </a:stretch>
                    </p:blipFill>
                    <p:spPr>
                      <a:xfrm>
                        <a:off x="-189922" y="3998506"/>
                        <a:ext cx="10778900" cy="3136419"/>
                      </a:xfrm>
                      <a:prstGeom prst="rect">
                        <a:avLst/>
                      </a:prstGeom>
                    </p:spPr>
                  </p:pic>
                </p:oleObj>
              </mc:Fallback>
            </mc:AlternateContent>
          </a:graphicData>
        </a:graphic>
      </p:graphicFrame>
      <p:sp>
        <p:nvSpPr>
          <p:cNvPr id="2" name="Title 1"/>
          <p:cNvSpPr>
            <a:spLocks noGrp="1"/>
          </p:cNvSpPr>
          <p:nvPr>
            <p:ph type="title"/>
          </p:nvPr>
        </p:nvSpPr>
        <p:spPr>
          <a:xfrm>
            <a:off x="453080" y="374577"/>
            <a:ext cx="11301917" cy="951398"/>
          </a:xfrm>
          <a:prstGeom prst="rect">
            <a:avLst/>
          </a:prstGeom>
        </p:spPr>
        <p:txBody>
          <a:bodyPr>
            <a:normAutofit/>
          </a:bodyPr>
          <a:lstStyle>
            <a:lvl1pPr algn="l">
              <a:defRPr sz="2800" b="1">
                <a:solidFill>
                  <a:srgbClr val="4A8679"/>
                </a:solidFill>
                <a:latin typeface="Futura Md BT" panose="020B0602020204020303"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3081" y="1325976"/>
            <a:ext cx="11301917" cy="5266340"/>
          </a:xfrm>
          <a:prstGeom prst="rect">
            <a:avLst/>
          </a:prstGeom>
        </p:spPr>
        <p:txBody>
          <a:bodyPr/>
          <a:lstStyle>
            <a:lvl1pPr>
              <a:defRPr sz="2600">
                <a:latin typeface="Futura Bk BT" panose="020B0502020204020303" pitchFamily="34" charset="0"/>
              </a:defRPr>
            </a:lvl1pPr>
            <a:lvl2pPr>
              <a:defRPr sz="2400">
                <a:latin typeface="Futura Bk BT" panose="020B0502020204020303" pitchFamily="34" charset="0"/>
              </a:defRPr>
            </a:lvl2pPr>
            <a:lvl3pPr>
              <a:defRPr sz="2200">
                <a:latin typeface="Futura Bk BT" panose="020B0502020204020303" pitchFamily="34" charset="0"/>
              </a:defRPr>
            </a:lvl3pPr>
            <a:lvl4pPr>
              <a:defRPr sz="1800">
                <a:latin typeface="Futura Bk BT" panose="020B0502020204020303" pitchFamily="34" charset="0"/>
              </a:defRPr>
            </a:lvl4pPr>
            <a:lvl5pPr>
              <a:defRPr sz="1600">
                <a:latin typeface="Futura Bk BT" panose="020B05020202040203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20030" y="5995030"/>
            <a:ext cx="2422321" cy="597285"/>
          </a:xfrm>
          <a:prstGeom prst="rect">
            <a:avLst/>
          </a:prstGeom>
        </p:spPr>
      </p:pic>
    </p:spTree>
    <p:extLst>
      <p:ext uri="{BB962C8B-B14F-4D97-AF65-F5344CB8AC3E}">
        <p14:creationId xmlns:p14="http://schemas.microsoft.com/office/powerpoint/2010/main" val="171979200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Full">
    <p:spTree>
      <p:nvGrpSpPr>
        <p:cNvPr id="1" name=""/>
        <p:cNvGrpSpPr/>
        <p:nvPr/>
      </p:nvGrpSpPr>
      <p:grpSpPr>
        <a:xfrm>
          <a:off x="0" y="0"/>
          <a:ext cx="0" cy="0"/>
          <a:chOff x="0" y="0"/>
          <a:chExt cx="0" cy="0"/>
        </a:xfrm>
      </p:grpSpPr>
      <p:sp>
        <p:nvSpPr>
          <p:cNvPr id="2" name="Title 1"/>
          <p:cNvSpPr>
            <a:spLocks noGrp="1"/>
          </p:cNvSpPr>
          <p:nvPr>
            <p:ph type="title"/>
          </p:nvPr>
        </p:nvSpPr>
        <p:spPr>
          <a:xfrm>
            <a:off x="453080" y="374577"/>
            <a:ext cx="11301917" cy="951398"/>
          </a:xfrm>
          <a:prstGeom prst="rect">
            <a:avLst/>
          </a:prstGeom>
        </p:spPr>
        <p:txBody>
          <a:bodyPr>
            <a:normAutofit/>
          </a:bodyPr>
          <a:lstStyle>
            <a:lvl1pPr algn="l">
              <a:defRPr sz="2800" b="1">
                <a:solidFill>
                  <a:srgbClr val="4A8679"/>
                </a:solidFill>
                <a:latin typeface="Futura Md BT" panose="020B0602020204020303"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3081" y="1325975"/>
            <a:ext cx="11301917" cy="5266340"/>
          </a:xfrm>
          <a:prstGeom prst="rect">
            <a:avLst/>
          </a:prstGeom>
        </p:spPr>
        <p:txBody>
          <a:bodyPr/>
          <a:lstStyle>
            <a:lvl1pPr>
              <a:defRPr sz="2600">
                <a:latin typeface="Futura Bk BT" panose="020B0502020204020303" pitchFamily="34" charset="0"/>
              </a:defRPr>
            </a:lvl1pPr>
            <a:lvl2pPr>
              <a:defRPr sz="2400">
                <a:latin typeface="Futura Bk BT" panose="020B0502020204020303" pitchFamily="34" charset="0"/>
              </a:defRPr>
            </a:lvl2pPr>
            <a:lvl3pPr>
              <a:defRPr sz="2200">
                <a:latin typeface="Futura Bk BT" panose="020B0502020204020303" pitchFamily="34" charset="0"/>
              </a:defRPr>
            </a:lvl3pPr>
            <a:lvl4pPr>
              <a:defRPr sz="1800">
                <a:latin typeface="Futura Bk BT" panose="020B0502020204020303" pitchFamily="34" charset="0"/>
              </a:defRPr>
            </a:lvl4pPr>
            <a:lvl5pPr>
              <a:defRPr sz="1600">
                <a:latin typeface="Futura Bk BT" panose="020B05020202040203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0030" y="5998464"/>
            <a:ext cx="2423160" cy="597492"/>
          </a:xfrm>
          <a:prstGeom prst="rect">
            <a:avLst/>
          </a:prstGeom>
        </p:spPr>
      </p:pic>
    </p:spTree>
    <p:extLst>
      <p:ext uri="{BB962C8B-B14F-4D97-AF65-F5344CB8AC3E}">
        <p14:creationId xmlns:p14="http://schemas.microsoft.com/office/powerpoint/2010/main" val="305031408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4852097"/>
      </p:ext>
    </p:extLst>
  </p:cSld>
  <p:clrMap bg1="lt1" tx1="dk1" bg2="lt2" tx2="dk2" accent1="accent1" accent2="accent2" accent3="accent3" accent4="accent4" accent5="accent5" accent6="accent6" hlink="hlink" folHlink="folHlink"/>
  <p:sldLayoutIdLst>
    <p:sldLayoutId id="2147483674" r:id="rId1"/>
    <p:sldLayoutId id="2147483684"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www.learnsheffield.co.uk/"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www.sheffieldgovernor.org/"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mailto:Stephen.Betts@learnsheffield.co.uk"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hyperlink" Target="mailto:Beverley.Nicholson@learnsheffield.co.uk"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mailto:membership@learnsheffield.co.uk"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mj-lt"/>
              </a:rPr>
              <a:t>Membership Pack </a:t>
            </a:r>
            <a:endParaRPr lang="en-GB" dirty="0">
              <a:latin typeface="+mj-lt"/>
            </a:endParaRPr>
          </a:p>
        </p:txBody>
      </p:sp>
      <p:sp>
        <p:nvSpPr>
          <p:cNvPr id="5" name="Content Placeholder 2"/>
          <p:cNvSpPr>
            <a:spLocks noGrp="1"/>
          </p:cNvSpPr>
          <p:nvPr>
            <p:ph idx="1"/>
          </p:nvPr>
        </p:nvSpPr>
        <p:spPr>
          <a:xfrm>
            <a:off x="328390" y="1097374"/>
            <a:ext cx="3474682" cy="5266340"/>
          </a:xfrm>
        </p:spPr>
        <p:txBody>
          <a:bodyPr/>
          <a:lstStyle/>
          <a:p>
            <a:r>
              <a:rPr lang="en-GB" sz="2200" dirty="0" smtClean="0">
                <a:latin typeface="+mn-lt"/>
              </a:rPr>
              <a:t>Briefing Note</a:t>
            </a:r>
          </a:p>
          <a:p>
            <a:r>
              <a:rPr lang="en-GB" sz="2200" dirty="0" smtClean="0">
                <a:latin typeface="+mn-lt"/>
              </a:rPr>
              <a:t>Prospectus</a:t>
            </a:r>
          </a:p>
          <a:p>
            <a:r>
              <a:rPr lang="en-GB" sz="2200" dirty="0" smtClean="0">
                <a:latin typeface="+mn-lt"/>
              </a:rPr>
              <a:t>Interim Operating Model</a:t>
            </a:r>
          </a:p>
          <a:p>
            <a:r>
              <a:rPr lang="en-GB" sz="2200" dirty="0" smtClean="0">
                <a:latin typeface="+mn-lt"/>
              </a:rPr>
              <a:t>Interim Summary Business Plan</a:t>
            </a:r>
          </a:p>
          <a:p>
            <a:r>
              <a:rPr lang="en-GB" sz="2200" dirty="0" smtClean="0">
                <a:latin typeface="+mn-lt"/>
              </a:rPr>
              <a:t>Articles of Association</a:t>
            </a:r>
          </a:p>
          <a:p>
            <a:r>
              <a:rPr lang="en-GB" sz="2200" dirty="0" smtClean="0">
                <a:latin typeface="+mn-lt"/>
              </a:rPr>
              <a:t>Governors PowerPoint Presentation</a:t>
            </a:r>
          </a:p>
          <a:p>
            <a:r>
              <a:rPr lang="en-GB" sz="2200" dirty="0" smtClean="0">
                <a:latin typeface="+mn-lt"/>
              </a:rPr>
              <a:t>Membership Application Form</a:t>
            </a:r>
            <a:endParaRPr lang="en-GB" sz="2200" dirty="0">
              <a:latin typeface="+mn-lt"/>
            </a:endParaRPr>
          </a:p>
        </p:txBody>
      </p:sp>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1633" t="25471" r="34298" b="11523"/>
          <a:stretch/>
        </p:blipFill>
        <p:spPr bwMode="auto">
          <a:xfrm rot="20739444">
            <a:off x="8161389" y="600826"/>
            <a:ext cx="3353785" cy="42241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7895" t="14988" r="66466" b="6951"/>
          <a:stretch/>
        </p:blipFill>
        <p:spPr bwMode="auto">
          <a:xfrm>
            <a:off x="4405746" y="330035"/>
            <a:ext cx="3506144" cy="492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59115" t="22789" r="27253" b="8765"/>
          <a:stretch/>
        </p:blipFill>
        <p:spPr bwMode="auto">
          <a:xfrm rot="1125100">
            <a:off x="8376260" y="2380277"/>
            <a:ext cx="3178630" cy="4488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a:xfrm>
            <a:off x="4360044" y="5335252"/>
            <a:ext cx="7069956" cy="1371601"/>
          </a:xfrm>
          <a:prstGeom prst="rect">
            <a:avLst/>
          </a:prstGeom>
          <a:solidFill>
            <a:schemeClr val="bg1"/>
          </a:solidFill>
        </p:spPr>
        <p:txBody>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Futura Bk BT" panose="020B0502020204020303"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Futura Bk BT" panose="020B0502020204020303"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Futura Bk BT" panose="020B05020202040203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Futura Bk BT" panose="020B0502020204020303"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Futura Bk BT" panose="020B05020202040203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200" b="1" dirty="0" smtClean="0">
                <a:latin typeface="+mn-lt"/>
              </a:rPr>
              <a:t>Download from Sheffield Governors website </a:t>
            </a:r>
            <a:r>
              <a:rPr lang="en-GB" sz="2200" b="1" dirty="0" smtClean="0">
                <a:latin typeface="+mn-lt"/>
                <a:hlinkClick r:id="rId6"/>
              </a:rPr>
              <a:t>www.sheffieldgovernor.org</a:t>
            </a:r>
            <a:r>
              <a:rPr lang="en-GB" sz="2200" b="1" dirty="0" smtClean="0">
                <a:latin typeface="+mn-lt"/>
              </a:rPr>
              <a:t> or from our website </a:t>
            </a:r>
            <a:r>
              <a:rPr lang="en-GB" sz="2200" b="1" dirty="0" smtClean="0">
                <a:latin typeface="+mn-lt"/>
                <a:hlinkClick r:id="rId7"/>
              </a:rPr>
              <a:t>www.learnsheffield.co.uk</a:t>
            </a:r>
            <a:r>
              <a:rPr lang="en-GB" sz="2200" b="1" dirty="0" smtClean="0">
                <a:latin typeface="+mn-lt"/>
              </a:rPr>
              <a:t> </a:t>
            </a:r>
            <a:endParaRPr lang="en-GB" sz="2200" b="1" dirty="0">
              <a:latin typeface="+mn-lt"/>
            </a:endParaRPr>
          </a:p>
        </p:txBody>
      </p:sp>
    </p:spTree>
    <p:extLst>
      <p:ext uri="{BB962C8B-B14F-4D97-AF65-F5344CB8AC3E}">
        <p14:creationId xmlns:p14="http://schemas.microsoft.com/office/powerpoint/2010/main" val="32866786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895" t="14988" r="66466" b="6951"/>
          <a:stretch/>
        </p:blipFill>
        <p:spPr bwMode="auto">
          <a:xfrm rot="862005">
            <a:off x="7855529" y="808016"/>
            <a:ext cx="3506144" cy="492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42514" y="1224179"/>
            <a:ext cx="7074164" cy="3038207"/>
          </a:xfrm>
          <a:solidFill>
            <a:schemeClr val="bg1"/>
          </a:solidFill>
        </p:spPr>
        <p:txBody>
          <a:bodyPr/>
          <a:lstStyle/>
          <a:p>
            <a:r>
              <a:rPr lang="en-GB" dirty="0" smtClean="0">
                <a:latin typeface="+mn-lt"/>
              </a:rPr>
              <a:t>What is Learn Sheffield?</a:t>
            </a:r>
          </a:p>
          <a:p>
            <a:r>
              <a:rPr lang="en-GB" dirty="0" smtClean="0">
                <a:latin typeface="+mn-lt"/>
              </a:rPr>
              <a:t>What is the vision of Learn Sheffield?</a:t>
            </a:r>
          </a:p>
          <a:p>
            <a:r>
              <a:rPr lang="en-GB" dirty="0" smtClean="0">
                <a:latin typeface="+mn-lt"/>
              </a:rPr>
              <a:t>How will Learn Sheffield help you?</a:t>
            </a:r>
          </a:p>
          <a:p>
            <a:r>
              <a:rPr lang="en-GB" dirty="0" smtClean="0">
                <a:latin typeface="+mn-lt"/>
              </a:rPr>
              <a:t>Who is working for Learn Sheffield?</a:t>
            </a:r>
          </a:p>
          <a:p>
            <a:r>
              <a:rPr lang="en-GB" dirty="0" smtClean="0">
                <a:latin typeface="+mn-lt"/>
              </a:rPr>
              <a:t>How can I become a member of Learn Sheffield?</a:t>
            </a:r>
          </a:p>
          <a:p>
            <a:r>
              <a:rPr lang="en-GB" dirty="0" smtClean="0">
                <a:latin typeface="+mn-lt"/>
              </a:rPr>
              <a:t>How can I find out more about Learn Sheffield?</a:t>
            </a:r>
            <a:endParaRPr lang="en-GB" dirty="0"/>
          </a:p>
        </p:txBody>
      </p:sp>
      <p:sp>
        <p:nvSpPr>
          <p:cNvPr id="5" name="Title 1"/>
          <p:cNvSpPr txBox="1">
            <a:spLocks/>
          </p:cNvSpPr>
          <p:nvPr/>
        </p:nvSpPr>
        <p:spPr>
          <a:xfrm>
            <a:off x="293166" y="272781"/>
            <a:ext cx="11301917" cy="951398"/>
          </a:xfrm>
          <a:prstGeom prst="rect">
            <a:avLst/>
          </a:prstGeom>
        </p:spPr>
        <p:txBody>
          <a:bodyPr>
            <a:normAutofit/>
          </a:bodyPr>
          <a:lstStyle>
            <a:lvl1pPr algn="l" defTabSz="914400" rtl="0" eaLnBrk="1" latinLnBrk="0" hangingPunct="1">
              <a:spcBef>
                <a:spcPct val="0"/>
              </a:spcBef>
              <a:buNone/>
              <a:defRPr sz="2800" b="1" kern="1200">
                <a:solidFill>
                  <a:srgbClr val="4A8679"/>
                </a:solidFill>
                <a:latin typeface="Futura Md BT" panose="020B0602020204020303" pitchFamily="34" charset="0"/>
                <a:ea typeface="+mj-ea"/>
                <a:cs typeface="+mj-cs"/>
              </a:defRPr>
            </a:lvl1pPr>
          </a:lstStyle>
          <a:p>
            <a:r>
              <a:rPr lang="en-GB" sz="4800" dirty="0" smtClean="0">
                <a:latin typeface="+mj-lt"/>
              </a:rPr>
              <a:t>Learn Sheffield Prospectus</a:t>
            </a:r>
            <a:endParaRPr lang="en-GB" sz="4800" dirty="0">
              <a:latin typeface="+mj-lt"/>
            </a:endParaRPr>
          </a:p>
        </p:txBody>
      </p:sp>
    </p:spTree>
    <p:extLst>
      <p:ext uri="{BB962C8B-B14F-4D97-AF65-F5344CB8AC3E}">
        <p14:creationId xmlns:p14="http://schemas.microsoft.com/office/powerpoint/2010/main" val="12254632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222210" y="294467"/>
            <a:ext cx="4881965" cy="594938"/>
          </a:xfrm>
          <a:solidFill>
            <a:schemeClr val="bg1"/>
          </a:solidFill>
        </p:spPr>
        <p:txBody>
          <a:bodyPr/>
          <a:lstStyle/>
          <a:p>
            <a:pPr algn="ctr"/>
            <a:r>
              <a:rPr lang="en-GB" dirty="0" smtClean="0">
                <a:latin typeface="+mj-lt"/>
              </a:rPr>
              <a:t>www.learnsheffield.co.uk</a:t>
            </a:r>
            <a:endParaRPr lang="en-GB" dirty="0">
              <a:latin typeface="+mj-lt"/>
            </a:endParaRPr>
          </a:p>
        </p:txBody>
      </p:sp>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068" t="8036" r="17507" b="6250"/>
          <a:stretch/>
        </p:blipFill>
        <p:spPr bwMode="auto">
          <a:xfrm>
            <a:off x="261257" y="348344"/>
            <a:ext cx="7152972" cy="5268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7706" t="7888" r="19044" b="18851"/>
          <a:stretch/>
        </p:blipFill>
        <p:spPr bwMode="auto">
          <a:xfrm>
            <a:off x="4484916" y="1493202"/>
            <a:ext cx="7402284" cy="4820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54632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41350" y="166757"/>
            <a:ext cx="11301917" cy="951398"/>
          </a:xfrm>
        </p:spPr>
        <p:txBody>
          <a:bodyPr/>
          <a:lstStyle/>
          <a:p>
            <a:r>
              <a:rPr lang="en-GB" dirty="0" smtClean="0">
                <a:latin typeface="+mn-lt"/>
              </a:rPr>
              <a:t>What is Learn Sheffield?</a:t>
            </a:r>
            <a:endParaRPr lang="en-GB" dirty="0"/>
          </a:p>
        </p:txBody>
      </p:sp>
      <p:sp>
        <p:nvSpPr>
          <p:cNvPr id="6" name="Content Placeholder 2"/>
          <p:cNvSpPr txBox="1">
            <a:spLocks/>
          </p:cNvSpPr>
          <p:nvPr/>
        </p:nvSpPr>
        <p:spPr>
          <a:xfrm>
            <a:off x="353293" y="806429"/>
            <a:ext cx="3335304" cy="359931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Futura Bk BT" panose="020B0502020204020303"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Futura Bk BT" panose="020B0502020204020303"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Futura Bk BT" panose="020B05020202040203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Futura Bk BT" panose="020B0502020204020303"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Futura Bk BT" panose="020B05020202040203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200" dirty="0" smtClean="0">
                <a:latin typeface="+mn-lt"/>
              </a:rPr>
              <a:t>School-led</a:t>
            </a:r>
          </a:p>
          <a:p>
            <a:r>
              <a:rPr lang="en-GB" sz="2200" dirty="0" smtClean="0">
                <a:latin typeface="+mn-lt"/>
              </a:rPr>
              <a:t>Improvement focussed</a:t>
            </a:r>
          </a:p>
          <a:p>
            <a:r>
              <a:rPr lang="en-GB" sz="2200" dirty="0" smtClean="0">
                <a:latin typeface="+mn-lt"/>
              </a:rPr>
              <a:t>Nurture partnerships</a:t>
            </a:r>
          </a:p>
          <a:p>
            <a:r>
              <a:rPr lang="en-GB" sz="2200" dirty="0" smtClean="0">
                <a:latin typeface="+mn-lt"/>
              </a:rPr>
              <a:t>Members </a:t>
            </a:r>
            <a:r>
              <a:rPr lang="en-GB" sz="2200" dirty="0" smtClean="0">
                <a:latin typeface="+mn-lt"/>
              </a:rPr>
              <a:t>are publically funded schools and  colleges (all sectors)</a:t>
            </a:r>
          </a:p>
          <a:p>
            <a:r>
              <a:rPr lang="en-GB" sz="2200" dirty="0" smtClean="0">
                <a:latin typeface="+mn-lt"/>
              </a:rPr>
              <a:t>Deliver services</a:t>
            </a:r>
          </a:p>
          <a:p>
            <a:r>
              <a:rPr lang="en-GB" sz="2200" dirty="0">
                <a:latin typeface="+mn-lt"/>
              </a:rPr>
              <a:t>Not for profit company</a:t>
            </a:r>
          </a:p>
          <a:p>
            <a:r>
              <a:rPr lang="en-GB" sz="2200" dirty="0" smtClean="0">
                <a:latin typeface="+mn-lt"/>
              </a:rPr>
              <a:t>Re-invest </a:t>
            </a:r>
            <a:r>
              <a:rPr lang="en-GB" sz="2200" dirty="0" smtClean="0">
                <a:latin typeface="+mn-lt"/>
              </a:rPr>
              <a:t>surplus</a:t>
            </a:r>
          </a:p>
          <a:p>
            <a:endParaRPr lang="en-GB" sz="2200" dirty="0" smtClean="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417" t="14265" r="61641" b="25138"/>
          <a:stretch/>
        </p:blipFill>
        <p:spPr bwMode="auto">
          <a:xfrm>
            <a:off x="3688597" y="806429"/>
            <a:ext cx="8226738" cy="540459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57232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867" t="17749" r="62054" b="11948"/>
          <a:stretch/>
        </p:blipFill>
        <p:spPr bwMode="auto">
          <a:xfrm>
            <a:off x="3270142" y="92634"/>
            <a:ext cx="8658622" cy="6564710"/>
          </a:xfrm>
          <a:prstGeom prst="rect">
            <a:avLst/>
          </a:prstGeom>
          <a:noFill/>
          <a:ln w="9525">
            <a:solidFill>
              <a:schemeClr val="accent4">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5" name="Title 1"/>
          <p:cNvSpPr>
            <a:spLocks noGrp="1"/>
          </p:cNvSpPr>
          <p:nvPr>
            <p:ph type="title"/>
          </p:nvPr>
        </p:nvSpPr>
        <p:spPr>
          <a:xfrm>
            <a:off x="141350" y="166757"/>
            <a:ext cx="11301917" cy="951398"/>
          </a:xfrm>
        </p:spPr>
        <p:txBody>
          <a:bodyPr/>
          <a:lstStyle/>
          <a:p>
            <a:r>
              <a:rPr lang="en-GB" dirty="0" smtClean="0">
                <a:latin typeface="+mn-lt"/>
              </a:rPr>
              <a:t>Vision</a:t>
            </a:r>
            <a:endParaRPr lang="en-GB" dirty="0">
              <a:latin typeface="+mn-lt"/>
            </a:endParaRPr>
          </a:p>
        </p:txBody>
      </p:sp>
      <p:sp>
        <p:nvSpPr>
          <p:cNvPr id="6" name="Content Placeholder 2"/>
          <p:cNvSpPr>
            <a:spLocks noGrp="1"/>
          </p:cNvSpPr>
          <p:nvPr>
            <p:ph idx="1"/>
          </p:nvPr>
        </p:nvSpPr>
        <p:spPr>
          <a:xfrm>
            <a:off x="0" y="1057789"/>
            <a:ext cx="3091543" cy="1728953"/>
          </a:xfrm>
        </p:spPr>
        <p:txBody>
          <a:bodyPr/>
          <a:lstStyle/>
          <a:p>
            <a:pPr marL="0" indent="0" algn="ctr">
              <a:buNone/>
            </a:pPr>
            <a:r>
              <a:rPr lang="en-GB" sz="3600" b="1" dirty="0" smtClean="0">
                <a:latin typeface="+mn-lt"/>
              </a:rPr>
              <a:t>Improvement through partnerships</a:t>
            </a:r>
          </a:p>
          <a:p>
            <a:pPr marL="0" indent="0">
              <a:buNone/>
            </a:pPr>
            <a:endParaRPr lang="en-GB" sz="2200" dirty="0"/>
          </a:p>
        </p:txBody>
      </p:sp>
    </p:spTree>
    <p:extLst>
      <p:ext uri="{BB962C8B-B14F-4D97-AF65-F5344CB8AC3E}">
        <p14:creationId xmlns:p14="http://schemas.microsoft.com/office/powerpoint/2010/main" val="12254632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41350" y="149504"/>
            <a:ext cx="5741865" cy="605166"/>
          </a:xfrm>
        </p:spPr>
        <p:txBody>
          <a:bodyPr/>
          <a:lstStyle/>
          <a:p>
            <a:r>
              <a:rPr lang="en-GB" dirty="0" smtClean="0">
                <a:latin typeface="+mn-lt"/>
              </a:rPr>
              <a:t>How will Learn Sheffield help you?</a:t>
            </a:r>
            <a:endParaRPr lang="en-GB" dirty="0"/>
          </a:p>
        </p:txBody>
      </p:sp>
      <p:sp>
        <p:nvSpPr>
          <p:cNvPr id="6" name="Content Placeholder 2"/>
          <p:cNvSpPr txBox="1">
            <a:spLocks/>
          </p:cNvSpPr>
          <p:nvPr/>
        </p:nvSpPr>
        <p:spPr>
          <a:xfrm>
            <a:off x="180765" y="771923"/>
            <a:ext cx="2907492" cy="376556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Futura Bk BT" panose="020B0502020204020303"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Futura Bk BT" panose="020B0502020204020303"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Futura Bk BT" panose="020B05020202040203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Futura Bk BT" panose="020B0502020204020303"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Futura Bk BT" panose="020B05020202040203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200" dirty="0" smtClean="0">
                <a:latin typeface="+mn-lt"/>
              </a:rPr>
              <a:t>Core initial service is the delivery of the LA Commission</a:t>
            </a:r>
          </a:p>
          <a:p>
            <a:r>
              <a:rPr lang="en-GB" sz="2200" dirty="0" smtClean="0">
                <a:latin typeface="+mn-lt"/>
              </a:rPr>
              <a:t>Services offered will expand and support school improvement.</a:t>
            </a:r>
          </a:p>
          <a:p>
            <a:r>
              <a:rPr lang="en-GB" sz="2200" dirty="0" smtClean="0">
                <a:latin typeface="+mn-lt"/>
              </a:rPr>
              <a:t>Development of a school-led system.</a:t>
            </a:r>
          </a:p>
          <a:p>
            <a:r>
              <a:rPr lang="en-GB" sz="2200" dirty="0" smtClean="0">
                <a:latin typeface="+mn-lt"/>
              </a:rPr>
              <a:t>Re-investing surplus. </a:t>
            </a:r>
          </a:p>
          <a:p>
            <a:endParaRPr lang="en-GB" sz="2200" dirty="0" smtClean="0"/>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572" t="25275" r="62190" b="29808"/>
          <a:stretch/>
        </p:blipFill>
        <p:spPr bwMode="auto">
          <a:xfrm>
            <a:off x="3296526" y="1099727"/>
            <a:ext cx="8747305" cy="4559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660299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41350" y="166757"/>
            <a:ext cx="11301917" cy="951398"/>
          </a:xfrm>
        </p:spPr>
        <p:txBody>
          <a:bodyPr/>
          <a:lstStyle/>
          <a:p>
            <a:r>
              <a:rPr lang="en-GB" dirty="0" smtClean="0">
                <a:latin typeface="+mj-lt"/>
              </a:rPr>
              <a:t>Who is working for Learn Sheffield?</a:t>
            </a:r>
            <a:endParaRPr lang="en-GB" dirty="0">
              <a:latin typeface="+mj-lt"/>
            </a:endParaRPr>
          </a:p>
        </p:txBody>
      </p:sp>
      <p:sp>
        <p:nvSpPr>
          <p:cNvPr id="6" name="Content Placeholder 2"/>
          <p:cNvSpPr txBox="1">
            <a:spLocks/>
          </p:cNvSpPr>
          <p:nvPr/>
        </p:nvSpPr>
        <p:spPr>
          <a:xfrm>
            <a:off x="162134" y="1014247"/>
            <a:ext cx="6082551" cy="278882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Futura Bk BT" panose="020B0502020204020303"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Futura Bk BT" panose="020B0502020204020303"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Futura Bk BT" panose="020B05020202040203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Futura Bk BT" panose="020B0502020204020303"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Futura Bk BT" panose="020B05020202040203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200" dirty="0" smtClean="0">
                <a:latin typeface="+mn-lt"/>
              </a:rPr>
              <a:t>Interim Board</a:t>
            </a:r>
          </a:p>
          <a:p>
            <a:r>
              <a:rPr lang="en-GB" sz="2200" dirty="0" smtClean="0">
                <a:latin typeface="+mn-lt"/>
              </a:rPr>
              <a:t>Interim Chief Executive</a:t>
            </a:r>
          </a:p>
          <a:p>
            <a:pPr marL="0" indent="0">
              <a:buNone/>
            </a:pPr>
            <a:r>
              <a:rPr lang="en-GB" sz="2200" dirty="0" smtClean="0">
                <a:latin typeface="+mn-lt"/>
                <a:hlinkClick r:id="rId3"/>
              </a:rPr>
              <a:t>Stephen.Betts@learnsheffield.co.uk</a:t>
            </a:r>
            <a:r>
              <a:rPr lang="en-GB" sz="2200" dirty="0" smtClean="0">
                <a:latin typeface="+mn-lt"/>
              </a:rPr>
              <a:t> </a:t>
            </a:r>
          </a:p>
          <a:p>
            <a:r>
              <a:rPr lang="en-GB" sz="2200" dirty="0" smtClean="0">
                <a:latin typeface="+mn-lt"/>
              </a:rPr>
              <a:t>Interim Director of School Improvement</a:t>
            </a:r>
          </a:p>
          <a:p>
            <a:pPr marL="0" indent="0">
              <a:buNone/>
            </a:pPr>
            <a:r>
              <a:rPr lang="en-GB" sz="2200" dirty="0" smtClean="0">
                <a:latin typeface="+mn-lt"/>
                <a:hlinkClick r:id="rId4"/>
              </a:rPr>
              <a:t>Beverly.Nicholson@learnsheffield.co.uk</a:t>
            </a:r>
            <a:endParaRPr lang="en-GB" sz="2200" dirty="0" smtClean="0">
              <a:latin typeface="+mn-lt"/>
            </a:endParaRPr>
          </a:p>
          <a:p>
            <a:r>
              <a:rPr lang="en-GB" sz="2200" dirty="0" smtClean="0">
                <a:latin typeface="+mn-lt"/>
              </a:rPr>
              <a:t>School Improvement Partners</a:t>
            </a:r>
          </a:p>
          <a:p>
            <a:r>
              <a:rPr lang="en-GB" sz="2200" dirty="0" smtClean="0">
                <a:latin typeface="+mn-lt"/>
              </a:rPr>
              <a:t>Business &amp; Admin Team  </a:t>
            </a:r>
          </a:p>
        </p:txBody>
      </p:sp>
      <p:pic>
        <p:nvPicPr>
          <p:cNvPr id="819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58000" t="28302" r="25344" b="31143"/>
          <a:stretch/>
        </p:blipFill>
        <p:spPr bwMode="auto">
          <a:xfrm>
            <a:off x="6286248" y="827210"/>
            <a:ext cx="5559388" cy="380713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Content Placeholder 2"/>
          <p:cNvSpPr txBox="1">
            <a:spLocks/>
          </p:cNvSpPr>
          <p:nvPr/>
        </p:nvSpPr>
        <p:spPr>
          <a:xfrm>
            <a:off x="6915025" y="4885162"/>
            <a:ext cx="4551218" cy="153641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Futura Bk BT" panose="020B0502020204020303"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Futura Bk BT" panose="020B0502020204020303"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Futura Bk BT" panose="020B05020202040203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Futura Bk BT" panose="020B0502020204020303"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Futura Bk BT" panose="020B05020202040203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400" b="1" i="1" dirty="0" smtClean="0">
                <a:latin typeface="+mn-lt"/>
              </a:rPr>
              <a:t>Interim Phase Timeline – </a:t>
            </a:r>
          </a:p>
          <a:p>
            <a:pPr marL="0" indent="0">
              <a:buNone/>
            </a:pPr>
            <a:r>
              <a:rPr lang="en-GB" sz="2400" b="1" i="1" dirty="0" smtClean="0">
                <a:latin typeface="+mn-lt"/>
              </a:rPr>
              <a:t>EGM – March/April  </a:t>
            </a:r>
          </a:p>
          <a:p>
            <a:pPr marL="0" indent="0">
              <a:buNone/>
            </a:pPr>
            <a:r>
              <a:rPr lang="en-GB" sz="2400" b="1" i="1" dirty="0" smtClean="0">
                <a:latin typeface="+mn-lt"/>
              </a:rPr>
              <a:t>AGM – September/October</a:t>
            </a:r>
          </a:p>
        </p:txBody>
      </p:sp>
    </p:spTree>
    <p:extLst>
      <p:ext uri="{BB962C8B-B14F-4D97-AF65-F5344CB8AC3E}">
        <p14:creationId xmlns:p14="http://schemas.microsoft.com/office/powerpoint/2010/main" val="1502902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41350" y="166757"/>
            <a:ext cx="11301917" cy="708159"/>
          </a:xfrm>
        </p:spPr>
        <p:txBody>
          <a:bodyPr/>
          <a:lstStyle/>
          <a:p>
            <a:r>
              <a:rPr lang="en-GB" dirty="0" smtClean="0">
                <a:latin typeface="+mj-lt"/>
              </a:rPr>
              <a:t>How can I become a member of Learn Sheffield?</a:t>
            </a:r>
            <a:endParaRPr lang="en-GB" dirty="0">
              <a:latin typeface="+mj-lt"/>
            </a:endParaRPr>
          </a:p>
        </p:txBody>
      </p:sp>
      <p:sp>
        <p:nvSpPr>
          <p:cNvPr id="6" name="Content Placeholder 2"/>
          <p:cNvSpPr txBox="1">
            <a:spLocks/>
          </p:cNvSpPr>
          <p:nvPr/>
        </p:nvSpPr>
        <p:spPr>
          <a:xfrm>
            <a:off x="245262" y="1097374"/>
            <a:ext cx="5183106" cy="197833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Futura Bk BT" panose="020B0502020204020303"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Futura Bk BT" panose="020B0502020204020303"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Futura Bk BT" panose="020B05020202040203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Futura Bk BT" panose="020B0502020204020303"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Futura Bk BT" panose="020B05020202040203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400" dirty="0" smtClean="0">
                <a:latin typeface="+mn-lt"/>
              </a:rPr>
              <a:t>Eligibility</a:t>
            </a:r>
          </a:p>
          <a:p>
            <a:r>
              <a:rPr lang="en-GB" sz="2400" dirty="0" smtClean="0">
                <a:latin typeface="+mn-lt"/>
              </a:rPr>
              <a:t>Resolution (see briefing note)</a:t>
            </a:r>
          </a:p>
          <a:p>
            <a:r>
              <a:rPr lang="en-GB" sz="2400" dirty="0" smtClean="0">
                <a:latin typeface="+mn-lt"/>
              </a:rPr>
              <a:t>Application form</a:t>
            </a:r>
          </a:p>
          <a:p>
            <a:pPr marL="0" indent="0">
              <a:buNone/>
            </a:pPr>
            <a:r>
              <a:rPr lang="en-GB" sz="2400" dirty="0" smtClean="0">
                <a:latin typeface="+mn-lt"/>
                <a:hlinkClick r:id="rId3"/>
              </a:rPr>
              <a:t>membership@learnsheffield.co.uk</a:t>
            </a:r>
            <a:endParaRPr lang="en-GB" sz="2400" dirty="0" smtClean="0">
              <a:latin typeface="+mn-lt"/>
            </a:endParaRPr>
          </a:p>
        </p:txBody>
      </p:sp>
      <p:pic>
        <p:nvPicPr>
          <p:cNvPr id="921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5835" t="27398" r="33148" b="16093"/>
          <a:stretch/>
        </p:blipFill>
        <p:spPr bwMode="auto">
          <a:xfrm rot="21239191">
            <a:off x="6215502" y="1099582"/>
            <a:ext cx="4640706" cy="669494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8412" t="27398" r="20654" b="16093"/>
          <a:stretch/>
        </p:blipFill>
        <p:spPr bwMode="auto">
          <a:xfrm rot="291658">
            <a:off x="8393427" y="2113233"/>
            <a:ext cx="4237870" cy="615988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Content Placeholder 2"/>
          <p:cNvSpPr txBox="1">
            <a:spLocks/>
          </p:cNvSpPr>
          <p:nvPr/>
        </p:nvSpPr>
        <p:spPr>
          <a:xfrm>
            <a:off x="936639" y="3418610"/>
            <a:ext cx="4940941" cy="119495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Futura Bk BT" panose="020B0502020204020303"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Futura Bk BT" panose="020B0502020204020303"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Futura Bk BT" panose="020B05020202040203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Futura Bk BT" panose="020B0502020204020303"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Futura Bk BT" panose="020B05020202040203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200" b="1" i="1" dirty="0" smtClean="0">
                <a:latin typeface="+mn-lt"/>
              </a:rPr>
              <a:t>What will be the extent of your engagement with Learn Sheffield and how will it change over time? </a:t>
            </a:r>
          </a:p>
        </p:txBody>
      </p:sp>
    </p:spTree>
    <p:extLst>
      <p:ext uri="{BB962C8B-B14F-4D97-AF65-F5344CB8AC3E}">
        <p14:creationId xmlns:p14="http://schemas.microsoft.com/office/powerpoint/2010/main" val="1502902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ducater">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45C7DB"/>
      </a:hlink>
      <a:folHlink>
        <a:srgbClr val="45C7D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28718</TotalTime>
  <Words>825</Words>
  <Application>Microsoft Office PowerPoint</Application>
  <PresentationFormat>Custom</PresentationFormat>
  <Paragraphs>103</Paragraphs>
  <Slides>8</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0" baseType="lpstr">
      <vt:lpstr>Office Theme</vt:lpstr>
      <vt:lpstr>CorelDRAW</vt:lpstr>
      <vt:lpstr>Membership Pack </vt:lpstr>
      <vt:lpstr>PowerPoint Presentation</vt:lpstr>
      <vt:lpstr>www.learnsheffield.co.uk</vt:lpstr>
      <vt:lpstr>What is Learn Sheffield?</vt:lpstr>
      <vt:lpstr>Vision</vt:lpstr>
      <vt:lpstr>How will Learn Sheffield help you?</vt:lpstr>
      <vt:lpstr>Who is working for Learn Sheffield?</vt:lpstr>
      <vt:lpstr>How can I become a member of Learn Sheffield?</vt:lpstr>
    </vt:vector>
  </TitlesOfParts>
  <Company>Sheffield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john@thepublishingfoundry.co.uk</dc:creator>
  <cp:lastModifiedBy>Stephen Betts</cp:lastModifiedBy>
  <cp:revision>412</cp:revision>
  <cp:lastPrinted>2015-10-19T16:47:15Z</cp:lastPrinted>
  <dcterms:created xsi:type="dcterms:W3CDTF">2014-03-02T09:09:31Z</dcterms:created>
  <dcterms:modified xsi:type="dcterms:W3CDTF">2015-10-19T16:48:30Z</dcterms:modified>
</cp:coreProperties>
</file>