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298" r:id="rId2"/>
    <p:sldId id="349" r:id="rId3"/>
    <p:sldId id="351" r:id="rId4"/>
    <p:sldId id="357" r:id="rId5"/>
    <p:sldId id="358" r:id="rId6"/>
    <p:sldId id="359" r:id="rId7"/>
    <p:sldId id="360" r:id="rId8"/>
    <p:sldId id="361" r:id="rId9"/>
    <p:sldId id="362" r:id="rId10"/>
    <p:sldId id="363" r:id="rId11"/>
    <p:sldId id="366" r:id="rId12"/>
    <p:sldId id="369" r:id="rId13"/>
    <p:sldId id="370" r:id="rId14"/>
    <p:sldId id="377" r:id="rId15"/>
    <p:sldId id="373" r:id="rId16"/>
    <p:sldId id="374" r:id="rId17"/>
    <p:sldId id="375" r:id="rId18"/>
    <p:sldId id="376" r:id="rId19"/>
    <p:sldId id="378" r:id="rId20"/>
    <p:sldId id="353" r:id="rId21"/>
    <p:sldId id="354" r:id="rId22"/>
    <p:sldId id="350" r:id="rId23"/>
    <p:sldId id="355" r:id="rId24"/>
    <p:sldId id="356" r:id="rId25"/>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21"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A2AE"/>
    <a:srgbClr val="4A8679"/>
    <a:srgbClr val="454545"/>
    <a:srgbClr val="E7A31B"/>
    <a:srgbClr val="A2175C"/>
    <a:srgbClr val="373B3E"/>
    <a:srgbClr val="FFC000"/>
    <a:srgbClr val="45C7DB"/>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41" autoAdjust="0"/>
    <p:restoredTop sz="97704" autoAdjust="0"/>
  </p:normalViewPr>
  <p:slideViewPr>
    <p:cSldViewPr snapToGrid="0">
      <p:cViewPr>
        <p:scale>
          <a:sx n="60" d="100"/>
          <a:sy n="60" d="100"/>
        </p:scale>
        <p:origin x="-828" y="-732"/>
      </p:cViewPr>
      <p:guideLst>
        <p:guide orient="horz" pos="1321"/>
        <p:guide pos="3840"/>
      </p:guideLst>
    </p:cSldViewPr>
  </p:slideViewPr>
  <p:notesTextViewPr>
    <p:cViewPr>
      <p:scale>
        <a:sx n="3" d="2"/>
        <a:sy n="3" d="2"/>
      </p:scale>
      <p:origin x="0" y="0"/>
    </p:cViewPr>
  </p:notesTextViewPr>
  <p:sorterViewPr>
    <p:cViewPr>
      <p:scale>
        <a:sx n="80" d="100"/>
        <a:sy n="80" d="100"/>
      </p:scale>
      <p:origin x="0" y="0"/>
    </p:cViewPr>
  </p:sorterViewPr>
  <p:notesViewPr>
    <p:cSldViewPr snapToGrid="0">
      <p:cViewPr>
        <p:scale>
          <a:sx n="50" d="100"/>
          <a:sy n="50" d="100"/>
        </p:scale>
        <p:origin x="-2202" y="-618"/>
      </p:cViewPr>
      <p:guideLst>
        <p:guide orient="horz" pos="3129"/>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4283" cy="496570"/>
          </a:xfrm>
          <a:prstGeom prst="rect">
            <a:avLst/>
          </a:prstGeom>
        </p:spPr>
        <p:txBody>
          <a:bodyPr vert="horz" lIns="94519" tIns="47259" rIns="94519" bIns="47259" rtlCol="0"/>
          <a:lstStyle>
            <a:lvl1pPr algn="l">
              <a:defRPr sz="1200"/>
            </a:lvl1pPr>
          </a:lstStyle>
          <a:p>
            <a:endParaRPr lang="en-GB"/>
          </a:p>
        </p:txBody>
      </p:sp>
      <p:sp>
        <p:nvSpPr>
          <p:cNvPr id="3" name="Date Placeholder 2"/>
          <p:cNvSpPr>
            <a:spLocks noGrp="1"/>
          </p:cNvSpPr>
          <p:nvPr>
            <p:ph type="dt" sz="quarter" idx="1"/>
          </p:nvPr>
        </p:nvSpPr>
        <p:spPr>
          <a:xfrm>
            <a:off x="3848648" y="1"/>
            <a:ext cx="2944283" cy="496570"/>
          </a:xfrm>
          <a:prstGeom prst="rect">
            <a:avLst/>
          </a:prstGeom>
        </p:spPr>
        <p:txBody>
          <a:bodyPr vert="horz" lIns="94519" tIns="47259" rIns="94519" bIns="47259" rtlCol="0"/>
          <a:lstStyle>
            <a:lvl1pPr algn="r">
              <a:defRPr sz="1200"/>
            </a:lvl1pPr>
          </a:lstStyle>
          <a:p>
            <a:fld id="{CFF2E150-606C-4B1E-93AF-2FEAB65B6A6A}" type="datetimeFigureOut">
              <a:rPr lang="en-GB" smtClean="0"/>
              <a:pPr/>
              <a:t>04/02/2016</a:t>
            </a:fld>
            <a:endParaRPr lang="en-GB"/>
          </a:p>
        </p:txBody>
      </p:sp>
      <p:sp>
        <p:nvSpPr>
          <p:cNvPr id="4" name="Footer Placeholder 3"/>
          <p:cNvSpPr>
            <a:spLocks noGrp="1"/>
          </p:cNvSpPr>
          <p:nvPr>
            <p:ph type="ftr" sz="quarter" idx="2"/>
          </p:nvPr>
        </p:nvSpPr>
        <p:spPr>
          <a:xfrm>
            <a:off x="3" y="9433108"/>
            <a:ext cx="2944283" cy="496570"/>
          </a:xfrm>
          <a:prstGeom prst="rect">
            <a:avLst/>
          </a:prstGeom>
        </p:spPr>
        <p:txBody>
          <a:bodyPr vert="horz" lIns="94519" tIns="47259" rIns="94519" bIns="47259" rtlCol="0" anchor="b"/>
          <a:lstStyle>
            <a:lvl1pPr algn="l">
              <a:defRPr sz="1200"/>
            </a:lvl1pPr>
          </a:lstStyle>
          <a:p>
            <a:endParaRPr lang="en-GB"/>
          </a:p>
        </p:txBody>
      </p:sp>
      <p:sp>
        <p:nvSpPr>
          <p:cNvPr id="5" name="Slide Number Placeholder 4"/>
          <p:cNvSpPr>
            <a:spLocks noGrp="1"/>
          </p:cNvSpPr>
          <p:nvPr>
            <p:ph type="sldNum" sz="quarter" idx="3"/>
          </p:nvPr>
        </p:nvSpPr>
        <p:spPr>
          <a:xfrm>
            <a:off x="3848648" y="9433108"/>
            <a:ext cx="2944283" cy="496570"/>
          </a:xfrm>
          <a:prstGeom prst="rect">
            <a:avLst/>
          </a:prstGeom>
        </p:spPr>
        <p:txBody>
          <a:bodyPr vert="horz" lIns="94519" tIns="47259" rIns="94519" bIns="47259" rtlCol="0" anchor="b"/>
          <a:lstStyle>
            <a:lvl1pPr algn="r">
              <a:defRPr sz="1200"/>
            </a:lvl1pPr>
          </a:lstStyle>
          <a:p>
            <a:fld id="{92DA2CA0-89B1-43F4-826F-076CB220E508}" type="slidenum">
              <a:rPr lang="en-GB" smtClean="0"/>
              <a:pPr/>
              <a:t>‹#›</a:t>
            </a:fld>
            <a:endParaRPr lang="en-GB"/>
          </a:p>
        </p:txBody>
      </p:sp>
    </p:spTree>
    <p:extLst>
      <p:ext uri="{BB962C8B-B14F-4D97-AF65-F5344CB8AC3E}">
        <p14:creationId xmlns:p14="http://schemas.microsoft.com/office/powerpoint/2010/main" val="216429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024" cy="497047"/>
          </a:xfrm>
          <a:prstGeom prst="rect">
            <a:avLst/>
          </a:prstGeom>
        </p:spPr>
        <p:txBody>
          <a:bodyPr vert="horz" lIns="91429" tIns="45715" rIns="91429" bIns="45715" rtlCol="0"/>
          <a:lstStyle>
            <a:lvl1pPr algn="l">
              <a:defRPr sz="1200"/>
            </a:lvl1pPr>
          </a:lstStyle>
          <a:p>
            <a:endParaRPr lang="en-GB"/>
          </a:p>
        </p:txBody>
      </p:sp>
      <p:sp>
        <p:nvSpPr>
          <p:cNvPr id="3" name="Date Placeholder 2"/>
          <p:cNvSpPr>
            <a:spLocks noGrp="1"/>
          </p:cNvSpPr>
          <p:nvPr>
            <p:ph type="dt" idx="1"/>
          </p:nvPr>
        </p:nvSpPr>
        <p:spPr>
          <a:xfrm>
            <a:off x="3847891" y="1"/>
            <a:ext cx="2945024" cy="497047"/>
          </a:xfrm>
          <a:prstGeom prst="rect">
            <a:avLst/>
          </a:prstGeom>
        </p:spPr>
        <p:txBody>
          <a:bodyPr vert="horz" lIns="91429" tIns="45715" rIns="91429" bIns="45715" rtlCol="0"/>
          <a:lstStyle>
            <a:lvl1pPr algn="r">
              <a:defRPr sz="1200"/>
            </a:lvl1pPr>
          </a:lstStyle>
          <a:p>
            <a:fld id="{51A8365C-D90C-4B21-A6DF-8F9DEFD139D1}" type="datetimeFigureOut">
              <a:rPr lang="en-GB" smtClean="0"/>
              <a:pPr/>
              <a:t>04/02/2016</a:t>
            </a:fld>
            <a:endParaRPr lang="en-GB"/>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29" tIns="45715" rIns="91429" bIns="45715" rtlCol="0" anchor="ctr"/>
          <a:lstStyle/>
          <a:p>
            <a:endParaRPr lang="en-GB"/>
          </a:p>
        </p:txBody>
      </p:sp>
      <p:sp>
        <p:nvSpPr>
          <p:cNvPr id="6" name="Footer Placeholder 5"/>
          <p:cNvSpPr>
            <a:spLocks noGrp="1"/>
          </p:cNvSpPr>
          <p:nvPr>
            <p:ph type="ftr" sz="quarter" idx="4"/>
          </p:nvPr>
        </p:nvSpPr>
        <p:spPr>
          <a:xfrm>
            <a:off x="0" y="9432767"/>
            <a:ext cx="2945024" cy="497047"/>
          </a:xfrm>
          <a:prstGeom prst="rect">
            <a:avLst/>
          </a:prstGeom>
        </p:spPr>
        <p:txBody>
          <a:bodyPr vert="horz" lIns="91429" tIns="45715" rIns="91429"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3847891" y="9432767"/>
            <a:ext cx="2945024" cy="497047"/>
          </a:xfrm>
          <a:prstGeom prst="rect">
            <a:avLst/>
          </a:prstGeom>
        </p:spPr>
        <p:txBody>
          <a:bodyPr vert="horz" lIns="91429" tIns="45715" rIns="91429" bIns="45715" rtlCol="0" anchor="b"/>
          <a:lstStyle>
            <a:lvl1pPr algn="r">
              <a:defRPr sz="1200"/>
            </a:lvl1pPr>
          </a:lstStyle>
          <a:p>
            <a:fld id="{F2D0A7B4-5AA9-4B38-B0AD-55FAA15BFDD8}" type="slidenum">
              <a:rPr lang="en-GB" smtClean="0"/>
              <a:pPr/>
              <a:t>‹#›</a:t>
            </a:fld>
            <a:endParaRPr lang="en-GB"/>
          </a:p>
        </p:txBody>
      </p:sp>
      <p:sp>
        <p:nvSpPr>
          <p:cNvPr id="8" name="Notes Placeholder 7"/>
          <p:cNvSpPr>
            <a:spLocks noGrp="1"/>
          </p:cNvSpPr>
          <p:nvPr>
            <p:ph type="body" sz="quarter" idx="3"/>
          </p:nvPr>
        </p:nvSpPr>
        <p:spPr>
          <a:xfrm>
            <a:off x="679135" y="4717974"/>
            <a:ext cx="5436235" cy="4468654"/>
          </a:xfrm>
          <a:prstGeom prst="rect">
            <a:avLst/>
          </a:prstGeom>
        </p:spPr>
        <p:txBody>
          <a:bodyPr vert="horz" lIns="91429" tIns="45715" rIns="91429"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2441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Main">
    <p:spTree>
      <p:nvGrpSpPr>
        <p:cNvPr id="1" name=""/>
        <p:cNvGrpSpPr/>
        <p:nvPr/>
      </p:nvGrpSpPr>
      <p:grpSpPr>
        <a:xfrm>
          <a:off x="0" y="0"/>
          <a:ext cx="0" cy="0"/>
          <a:chOff x="0" y="0"/>
          <a:chExt cx="0" cy="0"/>
        </a:xfrm>
      </p:grpSpPr>
      <p:sp>
        <p:nvSpPr>
          <p:cNvPr id="5" name="Freeform 4"/>
          <p:cNvSpPr/>
          <p:nvPr userDrawn="1"/>
        </p:nvSpPr>
        <p:spPr>
          <a:xfrm>
            <a:off x="-90311" y="4662311"/>
            <a:ext cx="8094133" cy="2302933"/>
          </a:xfrm>
          <a:custGeom>
            <a:avLst/>
            <a:gdLst>
              <a:gd name="connsiteX0" fmla="*/ 11289 w 8094133"/>
              <a:gd name="connsiteY0" fmla="*/ 0 h 2302933"/>
              <a:gd name="connsiteX1" fmla="*/ 0 w 8094133"/>
              <a:gd name="connsiteY1" fmla="*/ 2280356 h 2302933"/>
              <a:gd name="connsiteX2" fmla="*/ 8094133 w 8094133"/>
              <a:gd name="connsiteY2" fmla="*/ 2302933 h 2302933"/>
              <a:gd name="connsiteX3" fmla="*/ 5147733 w 8094133"/>
              <a:gd name="connsiteY3" fmla="*/ 1840089 h 2302933"/>
              <a:gd name="connsiteX4" fmla="*/ 3172178 w 8094133"/>
              <a:gd name="connsiteY4" fmla="*/ 1196622 h 2302933"/>
              <a:gd name="connsiteX5" fmla="*/ 11289 w 8094133"/>
              <a:gd name="connsiteY5" fmla="*/ 0 h 2302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4133" h="2302933">
                <a:moveTo>
                  <a:pt x="11289" y="0"/>
                </a:moveTo>
                <a:lnTo>
                  <a:pt x="0" y="2280356"/>
                </a:lnTo>
                <a:lnTo>
                  <a:pt x="8094133" y="2302933"/>
                </a:lnTo>
                <a:lnTo>
                  <a:pt x="5147733" y="1840089"/>
                </a:lnTo>
                <a:lnTo>
                  <a:pt x="3172178" y="1196622"/>
                </a:lnTo>
                <a:lnTo>
                  <a:pt x="11289" y="0"/>
                </a:lnTo>
                <a:close/>
              </a:path>
            </a:pathLst>
          </a:custGeom>
          <a:solidFill>
            <a:srgbClr val="9AA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Object 6"/>
          <p:cNvGraphicFramePr>
            <a:graphicFrameLocks noChangeAspect="1"/>
          </p:cNvGraphicFramePr>
          <p:nvPr userDrawn="1">
            <p:extLst>
              <p:ext uri="{D42A27DB-BD31-4B8C-83A1-F6EECF244321}">
                <p14:modId xmlns:p14="http://schemas.microsoft.com/office/powerpoint/2010/main" val="57040789"/>
              </p:ext>
            </p:extLst>
          </p:nvPr>
        </p:nvGraphicFramePr>
        <p:xfrm>
          <a:off x="-189922" y="3998506"/>
          <a:ext cx="10778900" cy="3136419"/>
        </p:xfrm>
        <a:graphic>
          <a:graphicData uri="http://schemas.openxmlformats.org/presentationml/2006/ole">
            <mc:AlternateContent xmlns:mc="http://schemas.openxmlformats.org/markup-compatibility/2006">
              <mc:Choice xmlns:v="urn:schemas-microsoft-com:vml" Requires="v">
                <p:oleObj spid="_x0000_s2112" name="CorelDRAW" r:id="rId3" imgW="1540800" imgH="448920" progId="CorelDraw.Graphic.17">
                  <p:embed/>
                </p:oleObj>
              </mc:Choice>
              <mc:Fallback>
                <p:oleObj name="CorelDRAW" r:id="rId3" imgW="1540800" imgH="448920" progId="CorelDraw.Graphic.17">
                  <p:embed/>
                  <p:pic>
                    <p:nvPicPr>
                      <p:cNvPr id="0" name=""/>
                      <p:cNvPicPr/>
                      <p:nvPr/>
                    </p:nvPicPr>
                    <p:blipFill>
                      <a:blip r:embed="rId4"/>
                      <a:stretch>
                        <a:fillRect/>
                      </a:stretch>
                    </p:blipFill>
                    <p:spPr>
                      <a:xfrm>
                        <a:off x="-189922" y="3998506"/>
                        <a:ext cx="10778900" cy="3136419"/>
                      </a:xfrm>
                      <a:prstGeom prst="rect">
                        <a:avLst/>
                      </a:prstGeom>
                    </p:spPr>
                  </p:pic>
                </p:oleObj>
              </mc:Fallback>
            </mc:AlternateContent>
          </a:graphicData>
        </a:graphic>
      </p:graphicFrame>
      <p:sp>
        <p:nvSpPr>
          <p:cNvPr id="2" name="Title 1"/>
          <p:cNvSpPr>
            <a:spLocks noGrp="1"/>
          </p:cNvSpPr>
          <p:nvPr>
            <p:ph type="title"/>
          </p:nvPr>
        </p:nvSpPr>
        <p:spPr>
          <a:xfrm>
            <a:off x="453080" y="374577"/>
            <a:ext cx="11301917" cy="951398"/>
          </a:xfrm>
          <a:prstGeom prst="rect">
            <a:avLst/>
          </a:prstGeom>
        </p:spPr>
        <p:txBody>
          <a:bodyPr>
            <a:normAutofit/>
          </a:bodyPr>
          <a:lstStyle>
            <a:lvl1pPr algn="l">
              <a:defRPr sz="2800" b="1">
                <a:solidFill>
                  <a:srgbClr val="4A8679"/>
                </a:solidFill>
                <a:latin typeface="Futura Md BT" panose="020B0602020204020303"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3081" y="1325976"/>
            <a:ext cx="11301917" cy="5266340"/>
          </a:xfrm>
          <a:prstGeom prst="rect">
            <a:avLst/>
          </a:prstGeom>
        </p:spPr>
        <p:txBody>
          <a:bodyPr/>
          <a:lstStyle>
            <a:lvl1pPr>
              <a:defRPr sz="2600">
                <a:latin typeface="Futura Bk BT" panose="020B0502020204020303" pitchFamily="34" charset="0"/>
              </a:defRPr>
            </a:lvl1pPr>
            <a:lvl2pPr>
              <a:defRPr sz="2400">
                <a:latin typeface="Futura Bk BT" panose="020B0502020204020303" pitchFamily="34" charset="0"/>
              </a:defRPr>
            </a:lvl2pPr>
            <a:lvl3pPr>
              <a:defRPr sz="2200">
                <a:latin typeface="Futura Bk BT" panose="020B0502020204020303" pitchFamily="34" charset="0"/>
              </a:defRPr>
            </a:lvl3pPr>
            <a:lvl4pPr>
              <a:defRPr sz="1800">
                <a:latin typeface="Futura Bk BT" panose="020B0502020204020303" pitchFamily="34" charset="0"/>
              </a:defRPr>
            </a:lvl4pPr>
            <a:lvl5pPr>
              <a:defRPr sz="1600">
                <a:latin typeface="Futura Bk BT" panose="020B05020202040203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030" y="5995030"/>
            <a:ext cx="2422321" cy="597285"/>
          </a:xfrm>
          <a:prstGeom prst="rect">
            <a:avLst/>
          </a:prstGeom>
        </p:spPr>
      </p:pic>
    </p:spTree>
    <p:extLst>
      <p:ext uri="{BB962C8B-B14F-4D97-AF65-F5344CB8AC3E}">
        <p14:creationId xmlns:p14="http://schemas.microsoft.com/office/powerpoint/2010/main" val="17197920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Full">
    <p:spTree>
      <p:nvGrpSpPr>
        <p:cNvPr id="1" name=""/>
        <p:cNvGrpSpPr/>
        <p:nvPr/>
      </p:nvGrpSpPr>
      <p:grpSpPr>
        <a:xfrm>
          <a:off x="0" y="0"/>
          <a:ext cx="0" cy="0"/>
          <a:chOff x="0" y="0"/>
          <a:chExt cx="0" cy="0"/>
        </a:xfrm>
      </p:grpSpPr>
      <p:sp>
        <p:nvSpPr>
          <p:cNvPr id="2" name="Title 1"/>
          <p:cNvSpPr>
            <a:spLocks noGrp="1"/>
          </p:cNvSpPr>
          <p:nvPr>
            <p:ph type="title"/>
          </p:nvPr>
        </p:nvSpPr>
        <p:spPr>
          <a:xfrm>
            <a:off x="453080" y="374577"/>
            <a:ext cx="11301917" cy="951398"/>
          </a:xfrm>
          <a:prstGeom prst="rect">
            <a:avLst/>
          </a:prstGeom>
        </p:spPr>
        <p:txBody>
          <a:bodyPr>
            <a:normAutofit/>
          </a:bodyPr>
          <a:lstStyle>
            <a:lvl1pPr algn="l">
              <a:defRPr sz="2800" b="1">
                <a:solidFill>
                  <a:srgbClr val="4A8679"/>
                </a:solidFill>
                <a:latin typeface="Futura Md BT" panose="020B0602020204020303"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3081" y="1325975"/>
            <a:ext cx="11301917" cy="5266340"/>
          </a:xfrm>
          <a:prstGeom prst="rect">
            <a:avLst/>
          </a:prstGeom>
        </p:spPr>
        <p:txBody>
          <a:bodyPr/>
          <a:lstStyle>
            <a:lvl1pPr>
              <a:defRPr sz="2600">
                <a:latin typeface="Futura Bk BT" panose="020B0502020204020303" pitchFamily="34" charset="0"/>
              </a:defRPr>
            </a:lvl1pPr>
            <a:lvl2pPr>
              <a:defRPr sz="2400">
                <a:latin typeface="Futura Bk BT" panose="020B0502020204020303" pitchFamily="34" charset="0"/>
              </a:defRPr>
            </a:lvl2pPr>
            <a:lvl3pPr>
              <a:defRPr sz="2200">
                <a:latin typeface="Futura Bk BT" panose="020B0502020204020303" pitchFamily="34" charset="0"/>
              </a:defRPr>
            </a:lvl3pPr>
            <a:lvl4pPr>
              <a:defRPr sz="1800">
                <a:latin typeface="Futura Bk BT" panose="020B0502020204020303" pitchFamily="34" charset="0"/>
              </a:defRPr>
            </a:lvl4pPr>
            <a:lvl5pPr>
              <a:defRPr sz="1600">
                <a:latin typeface="Futura Bk BT" panose="020B05020202040203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030" y="5998464"/>
            <a:ext cx="2423160" cy="597492"/>
          </a:xfrm>
          <a:prstGeom prst="rect">
            <a:avLst/>
          </a:prstGeom>
        </p:spPr>
      </p:pic>
    </p:spTree>
    <p:extLst>
      <p:ext uri="{BB962C8B-B14F-4D97-AF65-F5344CB8AC3E}">
        <p14:creationId xmlns:p14="http://schemas.microsoft.com/office/powerpoint/2010/main" val="30503140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852097"/>
      </p:ext>
    </p:extLst>
  </p:cSld>
  <p:clrMap bg1="lt1" tx1="dk1" bg2="lt2" tx2="dk2" accent1="accent1" accent2="accent2" accent3="accent3" accent4="accent4" accent5="accent5" accent6="accent6" hlink="hlink" folHlink="folHlink"/>
  <p:sldLayoutIdLst>
    <p:sldLayoutId id="2147483674" r:id="rId1"/>
    <p:sldLayoutId id="2147483684"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977460" y="1497722"/>
            <a:ext cx="6731876" cy="1447800"/>
          </a:xfrm>
        </p:spPr>
        <p:txBody>
          <a:bodyPr/>
          <a:lstStyle/>
          <a:p>
            <a:pPr marL="0" indent="0">
              <a:buNone/>
            </a:pPr>
            <a:r>
              <a:rPr lang="en-GB" sz="3200" b="1" dirty="0" smtClean="0"/>
              <a:t>Stephen Betts (Learn Sheffield)</a:t>
            </a:r>
          </a:p>
          <a:p>
            <a:pPr marL="0" indent="0">
              <a:buNone/>
            </a:pPr>
            <a:r>
              <a:rPr lang="en-GB" sz="2400" dirty="0" smtClean="0"/>
              <a:t>Thursday 4</a:t>
            </a:r>
            <a:r>
              <a:rPr lang="en-GB" sz="2400" baseline="30000" dirty="0" smtClean="0"/>
              <a:t>th</a:t>
            </a:r>
            <a:r>
              <a:rPr lang="en-GB" sz="2400" dirty="0" smtClean="0"/>
              <a:t> February 2016 (Town Hall) </a:t>
            </a:r>
            <a:r>
              <a:rPr lang="en-GB" sz="4000" dirty="0" smtClean="0"/>
              <a:t> </a:t>
            </a:r>
          </a:p>
          <a:p>
            <a:pPr marL="457200" lvl="1" indent="0">
              <a:buNone/>
            </a:pPr>
            <a:endParaRPr lang="en-GB" dirty="0"/>
          </a:p>
          <a:p>
            <a:pPr marL="457200" lvl="1" indent="0">
              <a:buNone/>
            </a:pPr>
            <a:endParaRPr lang="en-GB" dirty="0"/>
          </a:p>
          <a:p>
            <a:pPr marL="457200" lvl="1" indent="0">
              <a:buNone/>
            </a:pPr>
            <a:endParaRPr lang="en-GB" dirty="0" smtClean="0"/>
          </a:p>
          <a:p>
            <a:pPr marL="0" indent="0">
              <a:buNone/>
            </a:pPr>
            <a:endParaRPr lang="en-GB" dirty="0"/>
          </a:p>
        </p:txBody>
      </p:sp>
      <p:sp>
        <p:nvSpPr>
          <p:cNvPr id="5" name="Title 1"/>
          <p:cNvSpPr txBox="1">
            <a:spLocks/>
          </p:cNvSpPr>
          <p:nvPr/>
        </p:nvSpPr>
        <p:spPr>
          <a:xfrm>
            <a:off x="336282" y="283777"/>
            <a:ext cx="9170323" cy="1103586"/>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pPr>
              <a:lnSpc>
                <a:spcPct val="150000"/>
              </a:lnSpc>
            </a:pPr>
            <a:r>
              <a:rPr lang="en-GB" sz="4400" dirty="0" smtClean="0"/>
              <a:t>Governors’ Spring Term Briefing </a:t>
            </a:r>
            <a:endParaRPr lang="en-GB" sz="4400" dirty="0"/>
          </a:p>
        </p:txBody>
      </p:sp>
      <p:sp>
        <p:nvSpPr>
          <p:cNvPr id="6" name="Rectangle 5"/>
          <p:cNvSpPr/>
          <p:nvPr/>
        </p:nvSpPr>
        <p:spPr>
          <a:xfrm>
            <a:off x="3326524" y="3254255"/>
            <a:ext cx="8529145" cy="2308324"/>
          </a:xfrm>
          <a:prstGeom prst="rect">
            <a:avLst/>
          </a:prstGeom>
        </p:spPr>
        <p:txBody>
          <a:bodyPr wrap="square">
            <a:spAutoFit/>
          </a:bodyPr>
          <a:lstStyle/>
          <a:p>
            <a:pPr algn="ctr" fontAlgn="t"/>
            <a:r>
              <a:rPr lang="en-GB" sz="2400" i="1" dirty="0" smtClean="0">
                <a:latin typeface="Futura Bk BT"/>
              </a:rPr>
              <a:t>“The </a:t>
            </a:r>
            <a:r>
              <a:rPr lang="en-GB" sz="2400" i="1" dirty="0">
                <a:latin typeface="Futura Bk BT"/>
              </a:rPr>
              <a:t>key focus will be on</a:t>
            </a:r>
            <a:r>
              <a:rPr lang="en-GB" sz="2400" b="1" i="1" dirty="0">
                <a:latin typeface="Futura Bk BT"/>
              </a:rPr>
              <a:t> </a:t>
            </a:r>
            <a:r>
              <a:rPr lang="en-GB" sz="2400" i="1" dirty="0">
                <a:latin typeface="Futura Bk BT"/>
              </a:rPr>
              <a:t>locality working and particularly on the Sheffield School Improvement Strategy (Jan 2016 to July 2018). This strategy, along with work on Sheffield's key priorities, is in the later stages of development and this briefing will be one of the significant opportunities for governors to consult and contribute to the process</a:t>
            </a:r>
            <a:r>
              <a:rPr lang="en-GB" sz="2400" i="1" dirty="0" smtClean="0">
                <a:latin typeface="Futura Bk BT"/>
              </a:rPr>
              <a:t>.”</a:t>
            </a:r>
            <a:endParaRPr lang="en-GB" sz="2400" i="1" dirty="0">
              <a:latin typeface="Futura Bk BT"/>
            </a:endParaRPr>
          </a:p>
        </p:txBody>
      </p:sp>
    </p:spTree>
    <p:extLst>
      <p:ext uri="{BB962C8B-B14F-4D97-AF65-F5344CB8AC3E}">
        <p14:creationId xmlns:p14="http://schemas.microsoft.com/office/powerpoint/2010/main" val="3393050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820" y="1562100"/>
            <a:ext cx="6827829" cy="3371850"/>
          </a:xfrm>
        </p:spPr>
        <p:txBody>
          <a:bodyPr/>
          <a:lstStyle/>
          <a:p>
            <a:pPr lvl="0"/>
            <a:r>
              <a:rPr lang="en-GB" sz="2400" dirty="0" smtClean="0"/>
              <a:t>Underpinned by the work happening with each sector to determine approaches.</a:t>
            </a:r>
          </a:p>
          <a:p>
            <a:pPr lvl="0"/>
            <a:r>
              <a:rPr lang="en-GB" sz="2400" dirty="0" smtClean="0"/>
              <a:t>Out for consultation during Spring 2 to be finalised by Easter 2016.</a:t>
            </a:r>
          </a:p>
          <a:p>
            <a:pPr lvl="0"/>
            <a:r>
              <a:rPr lang="en-GB" sz="2400" dirty="0" smtClean="0"/>
              <a:t>Accompanied by Sheffield Priorities Project – working with NET to identify key barriers to school improvement in the city. </a:t>
            </a:r>
            <a:endParaRPr lang="en-GB" dirty="0"/>
          </a:p>
          <a:p>
            <a:pPr marL="457200" lvl="1" indent="0">
              <a:buNone/>
            </a:pPr>
            <a:endParaRPr lang="en-GB" dirty="0" smtClean="0"/>
          </a:p>
          <a:p>
            <a:pPr marL="0" indent="0">
              <a:buNone/>
            </a:pPr>
            <a:endParaRPr lang="en-GB" dirty="0"/>
          </a:p>
        </p:txBody>
      </p:sp>
      <p:sp>
        <p:nvSpPr>
          <p:cNvPr id="5" name="Title 1"/>
          <p:cNvSpPr txBox="1">
            <a:spLocks/>
          </p:cNvSpPr>
          <p:nvPr/>
        </p:nvSpPr>
        <p:spPr>
          <a:xfrm>
            <a:off x="277821" y="285750"/>
            <a:ext cx="6656380" cy="1581150"/>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r>
              <a:rPr lang="en-GB" sz="3200" dirty="0" smtClean="0"/>
              <a:t>Sheffield School Improvement</a:t>
            </a:r>
          </a:p>
          <a:p>
            <a:r>
              <a:rPr lang="en-GB" sz="3200" dirty="0" smtClean="0"/>
              <a:t>Strategy 2016-2018</a:t>
            </a:r>
            <a:endParaRPr lang="en-GB" sz="32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50" t="13174" r="70452" b="7786"/>
          <a:stretch/>
        </p:blipFill>
        <p:spPr bwMode="auto">
          <a:xfrm>
            <a:off x="7296150" y="285750"/>
            <a:ext cx="4591050" cy="65015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23475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2470" y="1066799"/>
            <a:ext cx="8447079" cy="3257552"/>
          </a:xfrm>
        </p:spPr>
        <p:txBody>
          <a:bodyPr/>
          <a:lstStyle/>
          <a:p>
            <a:pPr lvl="0"/>
            <a:r>
              <a:rPr lang="en-GB" sz="2400" b="1" dirty="0" smtClean="0"/>
              <a:t>Previous Performance</a:t>
            </a:r>
            <a:endParaRPr lang="en-GB" sz="600" dirty="0"/>
          </a:p>
          <a:p>
            <a:pPr marL="0" lvl="0" indent="0">
              <a:buNone/>
            </a:pPr>
            <a:r>
              <a:rPr lang="en-GB" sz="2400" dirty="0" smtClean="0"/>
              <a:t>OFSTED – 3 </a:t>
            </a:r>
            <a:r>
              <a:rPr lang="en-GB" sz="2400" dirty="0" err="1" smtClean="0"/>
              <a:t>yr</a:t>
            </a:r>
            <a:r>
              <a:rPr lang="en-GB" sz="2400" dirty="0" smtClean="0"/>
              <a:t> trend increase 10% good/better schools</a:t>
            </a:r>
          </a:p>
          <a:p>
            <a:pPr marL="0" lvl="0" indent="0">
              <a:buNone/>
            </a:pPr>
            <a:r>
              <a:rPr lang="en-GB" sz="2400" dirty="0" smtClean="0"/>
              <a:t>FS2 – GLD increased – remains in line with national </a:t>
            </a:r>
          </a:p>
          <a:p>
            <a:pPr marL="0" lvl="0" indent="0">
              <a:buNone/>
            </a:pPr>
            <a:r>
              <a:rPr lang="en-GB" sz="2400" dirty="0" smtClean="0"/>
              <a:t>KS1 – 2b+/L3 improved faster than national</a:t>
            </a:r>
          </a:p>
          <a:p>
            <a:pPr marL="0" indent="0">
              <a:buNone/>
            </a:pPr>
            <a:r>
              <a:rPr lang="en-GB" sz="2400" dirty="0" smtClean="0"/>
              <a:t>KS2 </a:t>
            </a:r>
            <a:r>
              <a:rPr lang="en-GB" sz="2400" dirty="0"/>
              <a:t>– </a:t>
            </a:r>
            <a:r>
              <a:rPr lang="en-GB" sz="2400" dirty="0" smtClean="0"/>
              <a:t>Combined improved </a:t>
            </a:r>
            <a:r>
              <a:rPr lang="en-GB" sz="2400" dirty="0"/>
              <a:t>faster than </a:t>
            </a:r>
            <a:r>
              <a:rPr lang="en-GB" sz="2400" dirty="0" smtClean="0"/>
              <a:t>national</a:t>
            </a:r>
          </a:p>
          <a:p>
            <a:pPr marL="0" indent="0">
              <a:buNone/>
            </a:pPr>
            <a:r>
              <a:rPr lang="en-GB" sz="2400" dirty="0"/>
              <a:t> </a:t>
            </a:r>
            <a:r>
              <a:rPr lang="en-GB" sz="2400" dirty="0" smtClean="0"/>
              <a:t>      - Significant drop in number of schools below floor</a:t>
            </a:r>
            <a:endParaRPr lang="en-GB" sz="2400" dirty="0"/>
          </a:p>
          <a:p>
            <a:pPr marL="0" lvl="0" indent="0">
              <a:buNone/>
            </a:pPr>
            <a:r>
              <a:rPr lang="en-GB" sz="2400" dirty="0" smtClean="0"/>
              <a:t>KS4 – 5ACEM relative attainment improved </a:t>
            </a:r>
            <a:endParaRPr lang="en-GB" dirty="0" smtClean="0"/>
          </a:p>
          <a:p>
            <a:pPr marL="0" indent="0">
              <a:buNone/>
            </a:pPr>
            <a:endParaRPr lang="en-GB" dirty="0"/>
          </a:p>
        </p:txBody>
      </p:sp>
      <p:sp>
        <p:nvSpPr>
          <p:cNvPr id="5" name="Title 1"/>
          <p:cNvSpPr txBox="1">
            <a:spLocks/>
          </p:cNvSpPr>
          <p:nvPr/>
        </p:nvSpPr>
        <p:spPr>
          <a:xfrm>
            <a:off x="266701" y="285748"/>
            <a:ext cx="6656380" cy="552451"/>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r>
              <a:rPr lang="en-GB" sz="3200" dirty="0" smtClean="0"/>
              <a:t>Sheffield Context &amp; Priorities</a:t>
            </a:r>
            <a:endParaRPr lang="en-GB" sz="3200"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26" t="32396" r="76119" b="50698"/>
          <a:stretch/>
        </p:blipFill>
        <p:spPr bwMode="auto">
          <a:xfrm>
            <a:off x="266701" y="1066799"/>
            <a:ext cx="2533651" cy="25336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Content Placeholder 2"/>
          <p:cNvSpPr txBox="1">
            <a:spLocks/>
          </p:cNvSpPr>
          <p:nvPr/>
        </p:nvSpPr>
        <p:spPr>
          <a:xfrm>
            <a:off x="3956841" y="4556888"/>
            <a:ext cx="7949409" cy="1924052"/>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b="1" dirty="0" smtClean="0"/>
              <a:t>Key Data Objectives</a:t>
            </a:r>
          </a:p>
          <a:p>
            <a:r>
              <a:rPr lang="en-GB" sz="2400" dirty="0" smtClean="0"/>
              <a:t>Increased % pupils taught in good/better schools.</a:t>
            </a:r>
          </a:p>
          <a:p>
            <a:r>
              <a:rPr lang="en-GB" sz="2400" dirty="0" smtClean="0"/>
              <a:t>Continue improvement in relative performance.</a:t>
            </a:r>
          </a:p>
          <a:p>
            <a:r>
              <a:rPr lang="en-GB" sz="2400" dirty="0" smtClean="0"/>
              <a:t>Improved outcomes for vulnerable groups.</a:t>
            </a:r>
          </a:p>
          <a:p>
            <a:pPr marL="0" indent="0">
              <a:buNone/>
            </a:pPr>
            <a:endParaRPr lang="en-GB" sz="2400" dirty="0" smtClean="0"/>
          </a:p>
        </p:txBody>
      </p:sp>
    </p:spTree>
    <p:extLst>
      <p:ext uri="{BB962C8B-B14F-4D97-AF65-F5344CB8AC3E}">
        <p14:creationId xmlns:p14="http://schemas.microsoft.com/office/powerpoint/2010/main" val="3027485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184" y="1066801"/>
            <a:ext cx="6656380" cy="514349"/>
          </a:xfrm>
        </p:spPr>
        <p:txBody>
          <a:bodyPr/>
          <a:lstStyle/>
          <a:p>
            <a:pPr lvl="0"/>
            <a:r>
              <a:rPr lang="en-GB" sz="2400" dirty="0" smtClean="0"/>
              <a:t>Vision Into Action</a:t>
            </a:r>
            <a:endParaRPr lang="en-GB" dirty="0"/>
          </a:p>
          <a:p>
            <a:pPr marL="457200" lvl="1" indent="0">
              <a:buNone/>
            </a:pPr>
            <a:endParaRPr lang="en-GB" dirty="0" smtClean="0"/>
          </a:p>
          <a:p>
            <a:pPr marL="0" indent="0">
              <a:buNone/>
            </a:pPr>
            <a:endParaRPr lang="en-GB" dirty="0"/>
          </a:p>
        </p:txBody>
      </p:sp>
      <p:sp>
        <p:nvSpPr>
          <p:cNvPr id="5" name="Title 1"/>
          <p:cNvSpPr txBox="1">
            <a:spLocks/>
          </p:cNvSpPr>
          <p:nvPr/>
        </p:nvSpPr>
        <p:spPr>
          <a:xfrm>
            <a:off x="266701" y="285748"/>
            <a:ext cx="6656380" cy="552451"/>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r>
              <a:rPr lang="en-GB" sz="3200" dirty="0" smtClean="0"/>
              <a:t>Sheffield Approach</a:t>
            </a:r>
            <a:endParaRPr lang="en-GB" sz="3200" dirty="0"/>
          </a:p>
        </p:txBody>
      </p:sp>
      <p:sp>
        <p:nvSpPr>
          <p:cNvPr id="7" name="Content Placeholder 2"/>
          <p:cNvSpPr txBox="1">
            <a:spLocks/>
          </p:cNvSpPr>
          <p:nvPr/>
        </p:nvSpPr>
        <p:spPr>
          <a:xfrm>
            <a:off x="3067050" y="1614484"/>
            <a:ext cx="8362949" cy="377666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r>
              <a:rPr lang="en-GB" sz="2400" dirty="0" smtClean="0"/>
              <a:t>Only through a partnership/collaborative approach can we know the schools and have the platform to develop a self-improving school culture.</a:t>
            </a:r>
          </a:p>
          <a:p>
            <a:pPr>
              <a:buFont typeface="Courier New" panose="02070309020205020404" pitchFamily="49" charset="0"/>
              <a:buChar char="o"/>
            </a:pPr>
            <a:r>
              <a:rPr lang="en-GB" sz="2400" dirty="0" smtClean="0"/>
              <a:t>Collective refusal to tolerate poor performance is the  basis for a shared approach to school improvement.</a:t>
            </a:r>
          </a:p>
          <a:p>
            <a:pPr>
              <a:buFont typeface="Courier New" panose="02070309020205020404" pitchFamily="49" charset="0"/>
              <a:buChar char="o"/>
            </a:pPr>
            <a:r>
              <a:rPr lang="en-GB" sz="2400" dirty="0" smtClean="0"/>
              <a:t>Collective understanding and shared ethos informs a programme of support and challenge.</a:t>
            </a:r>
          </a:p>
          <a:p>
            <a:pPr>
              <a:buFont typeface="Courier New" panose="02070309020205020404" pitchFamily="49" charset="0"/>
              <a:buChar char="o"/>
            </a:pPr>
            <a:r>
              <a:rPr lang="en-GB" sz="2400" dirty="0" smtClean="0"/>
              <a:t>Focus on impact – robust and comprehensive analysis leading to strategic action for improvement.    </a:t>
            </a:r>
            <a:endParaRPr lang="en-GB" dirty="0" smtClean="0"/>
          </a:p>
          <a:p>
            <a:pPr marL="457200" lvl="1" indent="0">
              <a:buFont typeface="Arial" panose="020B0604020202020204" pitchFamily="34" charset="0"/>
              <a:buNone/>
            </a:pPr>
            <a:endParaRPr lang="en-GB" dirty="0" smtClean="0"/>
          </a:p>
          <a:p>
            <a:pPr marL="0" indent="0">
              <a:buFont typeface="Arial" panose="020B0604020202020204" pitchFamily="34" charset="0"/>
              <a:buNone/>
            </a:pPr>
            <a:endParaRPr lang="en-GB"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61" t="70551" r="75941" b="10400"/>
          <a:stretch/>
        </p:blipFill>
        <p:spPr bwMode="auto">
          <a:xfrm>
            <a:off x="266701" y="1066801"/>
            <a:ext cx="2582483" cy="27686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03608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1970" y="1003737"/>
            <a:ext cx="9018580" cy="4667249"/>
          </a:xfrm>
        </p:spPr>
        <p:txBody>
          <a:bodyPr/>
          <a:lstStyle/>
          <a:p>
            <a:pPr lvl="0"/>
            <a:r>
              <a:rPr lang="en-GB" sz="2400" b="1" dirty="0" smtClean="0"/>
              <a:t>Core School Improvement Principles </a:t>
            </a:r>
          </a:p>
          <a:p>
            <a:pPr marL="0" lvl="0" indent="0">
              <a:buNone/>
            </a:pPr>
            <a:r>
              <a:rPr lang="en-GB" sz="2400" b="1" dirty="0"/>
              <a:t> </a:t>
            </a:r>
            <a:r>
              <a:rPr lang="en-GB" sz="2400" b="1" dirty="0" smtClean="0"/>
              <a:t>              - Support &amp; Challenge </a:t>
            </a:r>
          </a:p>
          <a:p>
            <a:pPr marL="0" lvl="0" indent="0">
              <a:buNone/>
            </a:pPr>
            <a:endParaRPr lang="en-GB" sz="800" dirty="0" smtClean="0"/>
          </a:p>
          <a:p>
            <a:pPr marL="0" lvl="0" indent="0">
              <a:buNone/>
            </a:pPr>
            <a:r>
              <a:rPr lang="en-GB" sz="2400" dirty="0" smtClean="0"/>
              <a:t>The process is:</a:t>
            </a:r>
          </a:p>
          <a:p>
            <a:pPr lvl="0">
              <a:buFont typeface="Courier New" panose="02070309020205020404" pitchFamily="49" charset="0"/>
              <a:buChar char="o"/>
            </a:pPr>
            <a:r>
              <a:rPr lang="en-GB" sz="2400" dirty="0" smtClean="0"/>
              <a:t>Clear (accountabilities/process understood by all stakeholders)</a:t>
            </a:r>
          </a:p>
          <a:p>
            <a:pPr lvl="0">
              <a:buFont typeface="Courier New" panose="02070309020205020404" pitchFamily="49" charset="0"/>
              <a:buChar char="o"/>
            </a:pPr>
            <a:r>
              <a:rPr lang="en-GB" sz="2400" dirty="0" smtClean="0"/>
              <a:t>Robust (includes comprehensive review of data)</a:t>
            </a:r>
          </a:p>
          <a:p>
            <a:pPr lvl="0">
              <a:buFont typeface="Courier New" panose="02070309020205020404" pitchFamily="49" charset="0"/>
              <a:buChar char="o"/>
            </a:pPr>
            <a:r>
              <a:rPr lang="en-GB" sz="2400" dirty="0" smtClean="0"/>
              <a:t>Collaborative (includes self-evaluation / participation)</a:t>
            </a:r>
            <a:endParaRPr lang="en-GB" sz="2400" dirty="0"/>
          </a:p>
          <a:p>
            <a:pPr lvl="0">
              <a:buFont typeface="Courier New" panose="02070309020205020404" pitchFamily="49" charset="0"/>
              <a:buChar char="o"/>
            </a:pPr>
            <a:r>
              <a:rPr lang="en-GB" sz="2400" dirty="0" smtClean="0"/>
              <a:t>Effective (identifies risks and vulnerabilities in schools)</a:t>
            </a:r>
          </a:p>
          <a:p>
            <a:pPr lvl="0">
              <a:buFont typeface="Courier New" panose="02070309020205020404" pitchFamily="49" charset="0"/>
              <a:buChar char="o"/>
            </a:pPr>
            <a:r>
              <a:rPr lang="en-GB" sz="2400" dirty="0" smtClean="0"/>
              <a:t>Economical (resources targeted appropriately)</a:t>
            </a:r>
          </a:p>
          <a:p>
            <a:pPr lvl="0">
              <a:buFont typeface="Courier New" panose="02070309020205020404" pitchFamily="49" charset="0"/>
              <a:buChar char="o"/>
            </a:pPr>
            <a:r>
              <a:rPr lang="en-GB" sz="2400" dirty="0" smtClean="0"/>
              <a:t>Focussed (actions are timely and lead to impact)</a:t>
            </a:r>
          </a:p>
          <a:p>
            <a:pPr lvl="0">
              <a:buFont typeface="Courier New" panose="02070309020205020404" pitchFamily="49" charset="0"/>
              <a:buChar char="o"/>
            </a:pPr>
            <a:r>
              <a:rPr lang="en-GB" sz="2400" dirty="0" smtClean="0"/>
              <a:t>Reflective (all aspects reviewed by all stakeholders)</a:t>
            </a:r>
          </a:p>
          <a:p>
            <a:pPr lvl="0">
              <a:buFont typeface="Courier New" panose="02070309020205020404" pitchFamily="49" charset="0"/>
              <a:buChar char="o"/>
            </a:pPr>
            <a:endParaRPr lang="en-GB" dirty="0"/>
          </a:p>
          <a:p>
            <a:pPr marL="457200" lvl="1" indent="0">
              <a:buNone/>
            </a:pPr>
            <a:endParaRPr lang="en-GB" dirty="0" smtClean="0"/>
          </a:p>
          <a:p>
            <a:pPr marL="0" indent="0">
              <a:buNone/>
            </a:pPr>
            <a:endParaRPr lang="en-GB" dirty="0"/>
          </a:p>
        </p:txBody>
      </p:sp>
      <p:sp>
        <p:nvSpPr>
          <p:cNvPr id="5" name="Title 1"/>
          <p:cNvSpPr txBox="1">
            <a:spLocks/>
          </p:cNvSpPr>
          <p:nvPr/>
        </p:nvSpPr>
        <p:spPr>
          <a:xfrm>
            <a:off x="266701" y="285748"/>
            <a:ext cx="6656380" cy="552451"/>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r>
              <a:rPr lang="en-GB" sz="3200" dirty="0" smtClean="0"/>
              <a:t>Sheffield Approach</a:t>
            </a:r>
            <a:endParaRPr lang="en-GB" sz="3200"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61" t="70551" r="75941" b="10400"/>
          <a:stretch/>
        </p:blipFill>
        <p:spPr bwMode="auto">
          <a:xfrm>
            <a:off x="266701" y="1066801"/>
            <a:ext cx="2582483" cy="27686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49166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454" y="956439"/>
            <a:ext cx="8569920" cy="4667249"/>
          </a:xfrm>
        </p:spPr>
        <p:txBody>
          <a:bodyPr/>
          <a:lstStyle/>
          <a:p>
            <a:pPr lvl="0"/>
            <a:r>
              <a:rPr lang="en-GB" sz="2400" b="1" dirty="0" smtClean="0"/>
              <a:t>The approach is bespoke to each sector but there are common features across the system:</a:t>
            </a:r>
          </a:p>
          <a:p>
            <a:pPr marL="0" lvl="0" indent="0">
              <a:buNone/>
            </a:pPr>
            <a:endParaRPr lang="en-GB" sz="800" b="1" dirty="0" smtClean="0"/>
          </a:p>
          <a:p>
            <a:pPr lvl="0">
              <a:buFont typeface="Courier New" panose="02070309020205020404" pitchFamily="49" charset="0"/>
              <a:buChar char="o"/>
            </a:pPr>
            <a:r>
              <a:rPr lang="en-GB" sz="2400" b="1" dirty="0" smtClean="0"/>
              <a:t>School Profile </a:t>
            </a:r>
            <a:r>
              <a:rPr lang="en-GB" sz="2400" dirty="0" smtClean="0"/>
              <a:t>– captures the information the sector will use to inform the categorisation and be the platform for support, challenge and partnership working.</a:t>
            </a:r>
          </a:p>
          <a:p>
            <a:pPr marL="0" lvl="0" indent="0">
              <a:buNone/>
            </a:pPr>
            <a:endParaRPr lang="en-GB" sz="600" dirty="0" smtClean="0"/>
          </a:p>
          <a:p>
            <a:pPr lvl="0">
              <a:buFont typeface="Courier New" panose="02070309020205020404" pitchFamily="49" charset="0"/>
              <a:buChar char="o"/>
            </a:pPr>
            <a:r>
              <a:rPr lang="en-GB" sz="2400" b="1" dirty="0" smtClean="0"/>
              <a:t>Categorisation</a:t>
            </a:r>
            <a:r>
              <a:rPr lang="en-GB" sz="2400" dirty="0" smtClean="0"/>
              <a:t> – traffic lights approach with common language, clear criteria and clarity about the support and challenge package that accompanies each category.</a:t>
            </a:r>
          </a:p>
          <a:p>
            <a:pPr marL="0" lvl="0" indent="0">
              <a:buNone/>
            </a:pPr>
            <a:endParaRPr lang="en-GB" sz="600" dirty="0" smtClean="0"/>
          </a:p>
          <a:p>
            <a:pPr lvl="0">
              <a:buFont typeface="Courier New" panose="02070309020205020404" pitchFamily="49" charset="0"/>
              <a:buChar char="o"/>
            </a:pPr>
            <a:r>
              <a:rPr lang="en-GB" sz="2400" b="1" dirty="0" smtClean="0"/>
              <a:t>School Improvement Cycle </a:t>
            </a:r>
            <a:r>
              <a:rPr lang="en-GB" sz="2400" dirty="0" smtClean="0"/>
              <a:t>– agreed timeline for the year which includes the way that the sector will play a part in the review of the support and challenge that is taking place.</a:t>
            </a:r>
            <a:endParaRPr lang="en-GB" dirty="0"/>
          </a:p>
          <a:p>
            <a:pPr marL="457200" lvl="1" indent="0">
              <a:buNone/>
            </a:pPr>
            <a:endParaRPr lang="en-GB" dirty="0" smtClean="0"/>
          </a:p>
          <a:p>
            <a:pPr marL="0" indent="0">
              <a:buNone/>
            </a:pPr>
            <a:endParaRPr lang="en-GB" dirty="0"/>
          </a:p>
        </p:txBody>
      </p:sp>
      <p:sp>
        <p:nvSpPr>
          <p:cNvPr id="5" name="Title 1"/>
          <p:cNvSpPr txBox="1">
            <a:spLocks/>
          </p:cNvSpPr>
          <p:nvPr/>
        </p:nvSpPr>
        <p:spPr>
          <a:xfrm>
            <a:off x="266701" y="285748"/>
            <a:ext cx="6656380" cy="552451"/>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r>
              <a:rPr lang="en-GB" sz="3200" dirty="0" smtClean="0"/>
              <a:t>Sheffield Approach</a:t>
            </a:r>
            <a:endParaRPr lang="en-GB" sz="3200"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61" t="70551" r="75941" b="10400"/>
          <a:stretch/>
        </p:blipFill>
        <p:spPr bwMode="auto">
          <a:xfrm>
            <a:off x="266701" y="1066801"/>
            <a:ext cx="2582483" cy="27686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73923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934" y="222684"/>
            <a:ext cx="9823231" cy="552451"/>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r>
              <a:rPr lang="en-GB" sz="3200" dirty="0" smtClean="0"/>
              <a:t>School Improvement Cycle (Primary Version)</a:t>
            </a:r>
            <a:endParaRPr lang="en-GB" sz="3200" dirty="0"/>
          </a:p>
        </p:txBody>
      </p:sp>
      <p:graphicFrame>
        <p:nvGraphicFramePr>
          <p:cNvPr id="6" name="Table 5"/>
          <p:cNvGraphicFramePr>
            <a:graphicFrameLocks noGrp="1"/>
          </p:cNvGraphicFramePr>
          <p:nvPr>
            <p:extLst>
              <p:ext uri="{D42A27DB-BD31-4B8C-83A1-F6EECF244321}">
                <p14:modId xmlns:p14="http://schemas.microsoft.com/office/powerpoint/2010/main" val="2560460763"/>
              </p:ext>
            </p:extLst>
          </p:nvPr>
        </p:nvGraphicFramePr>
        <p:xfrm>
          <a:off x="266701" y="890750"/>
          <a:ext cx="11035863" cy="5743973"/>
        </p:xfrm>
        <a:graphic>
          <a:graphicData uri="http://schemas.openxmlformats.org/drawingml/2006/table">
            <a:tbl>
              <a:tblPr firstRow="1" firstCol="1" bandRow="1">
                <a:tableStyleId>{5C22544A-7EE6-4342-B048-85BDC9FD1C3A}</a:tableStyleId>
              </a:tblPr>
              <a:tblGrid>
                <a:gridCol w="1391923"/>
                <a:gridCol w="1635056"/>
                <a:gridCol w="8008884"/>
              </a:tblGrid>
              <a:tr h="226113">
                <a:tc>
                  <a:txBody>
                    <a:bodyPr/>
                    <a:lstStyle/>
                    <a:p>
                      <a:pPr algn="ctr">
                        <a:lnSpc>
                          <a:spcPct val="115000"/>
                        </a:lnSpc>
                        <a:spcAft>
                          <a:spcPts val="0"/>
                        </a:spcAft>
                      </a:pPr>
                      <a:r>
                        <a:rPr lang="en-GB" sz="2000" dirty="0">
                          <a:effectLst/>
                        </a:rPr>
                        <a:t>Term</a:t>
                      </a:r>
                      <a:endParaRPr lang="en-GB" sz="2000" dirty="0">
                        <a:effectLst/>
                        <a:latin typeface="Calibri"/>
                        <a:ea typeface="Calibri"/>
                        <a:cs typeface="Times New Roman"/>
                      </a:endParaRPr>
                    </a:p>
                  </a:txBody>
                  <a:tcPr marL="58702" marR="58702" marT="0" marB="0" anchor="ctr"/>
                </a:tc>
                <a:tc>
                  <a:txBody>
                    <a:bodyPr/>
                    <a:lstStyle/>
                    <a:p>
                      <a:pPr algn="ctr">
                        <a:lnSpc>
                          <a:spcPct val="115000"/>
                        </a:lnSpc>
                        <a:spcAft>
                          <a:spcPts val="0"/>
                        </a:spcAft>
                      </a:pPr>
                      <a:r>
                        <a:rPr lang="en-GB" sz="2000">
                          <a:effectLst/>
                        </a:rPr>
                        <a:t>Month</a:t>
                      </a:r>
                      <a:endParaRPr lang="en-GB" sz="2000">
                        <a:effectLst/>
                        <a:latin typeface="Calibri"/>
                        <a:ea typeface="Calibri"/>
                        <a:cs typeface="Times New Roman"/>
                      </a:endParaRPr>
                    </a:p>
                  </a:txBody>
                  <a:tcPr marL="58702" marR="58702" marT="0" marB="0" anchor="ctr"/>
                </a:tc>
                <a:tc>
                  <a:txBody>
                    <a:bodyPr/>
                    <a:lstStyle/>
                    <a:p>
                      <a:pPr algn="l">
                        <a:lnSpc>
                          <a:spcPct val="115000"/>
                        </a:lnSpc>
                        <a:spcAft>
                          <a:spcPts val="0"/>
                        </a:spcAft>
                      </a:pPr>
                      <a:r>
                        <a:rPr lang="en-GB" sz="2000">
                          <a:effectLst/>
                        </a:rPr>
                        <a:t>Detail</a:t>
                      </a:r>
                      <a:endParaRPr lang="en-GB" sz="2000">
                        <a:effectLst/>
                        <a:latin typeface="Calibri"/>
                        <a:ea typeface="Calibri"/>
                        <a:cs typeface="Times New Roman"/>
                      </a:endParaRPr>
                    </a:p>
                  </a:txBody>
                  <a:tcPr marL="58702" marR="58702" marT="0" marB="0" anchor="ctr"/>
                </a:tc>
              </a:tr>
              <a:tr h="860970">
                <a:tc rowSpan="4">
                  <a:txBody>
                    <a:bodyPr/>
                    <a:lstStyle/>
                    <a:p>
                      <a:pPr algn="ctr">
                        <a:lnSpc>
                          <a:spcPct val="115000"/>
                        </a:lnSpc>
                        <a:spcAft>
                          <a:spcPts val="0"/>
                        </a:spcAft>
                      </a:pPr>
                      <a:r>
                        <a:rPr lang="en-GB" sz="2000">
                          <a:effectLst/>
                        </a:rPr>
                        <a:t>Autumn Term</a:t>
                      </a:r>
                      <a:endParaRPr lang="en-GB" sz="2000">
                        <a:effectLst/>
                        <a:latin typeface="Calibri"/>
                        <a:ea typeface="Calibri"/>
                        <a:cs typeface="Times New Roman"/>
                      </a:endParaRPr>
                    </a:p>
                  </a:txBody>
                  <a:tcPr marL="58702" marR="58702" marT="0" marB="0" anchor="ctr"/>
                </a:tc>
                <a:tc>
                  <a:txBody>
                    <a:bodyPr/>
                    <a:lstStyle/>
                    <a:p>
                      <a:pPr algn="ctr">
                        <a:lnSpc>
                          <a:spcPct val="115000"/>
                        </a:lnSpc>
                        <a:spcAft>
                          <a:spcPts val="0"/>
                        </a:spcAft>
                      </a:pPr>
                      <a:r>
                        <a:rPr lang="en-GB" sz="2000">
                          <a:effectLst/>
                        </a:rPr>
                        <a:t>September</a:t>
                      </a:r>
                      <a:endParaRPr lang="en-GB" sz="2000">
                        <a:effectLst/>
                        <a:latin typeface="Calibri"/>
                        <a:ea typeface="Calibri"/>
                        <a:cs typeface="Times New Roman"/>
                      </a:endParaRPr>
                    </a:p>
                  </a:txBody>
                  <a:tcPr marL="58702" marR="58702" marT="0" marB="0" anchor="ctr"/>
                </a:tc>
                <a:tc>
                  <a:txBody>
                    <a:bodyPr/>
                    <a:lstStyle/>
                    <a:p>
                      <a:pPr algn="l">
                        <a:spcAft>
                          <a:spcPts val="0"/>
                        </a:spcAft>
                      </a:pPr>
                      <a:r>
                        <a:rPr lang="en-GB" sz="1600">
                          <a:effectLst/>
                        </a:rPr>
                        <a:t>Profile / Category confirmed and shared </a:t>
                      </a:r>
                    </a:p>
                    <a:p>
                      <a:pPr algn="l">
                        <a:spcAft>
                          <a:spcPts val="0"/>
                        </a:spcAft>
                      </a:pPr>
                      <a:r>
                        <a:rPr lang="en-GB" sz="1600">
                          <a:effectLst/>
                        </a:rPr>
                        <a:t>Locality / Sector action plans ‘signed off’</a:t>
                      </a:r>
                    </a:p>
                    <a:p>
                      <a:pPr algn="l">
                        <a:spcAft>
                          <a:spcPts val="0"/>
                        </a:spcAft>
                      </a:pPr>
                      <a:r>
                        <a:rPr lang="en-GB" sz="1600">
                          <a:effectLst/>
                        </a:rPr>
                        <a:t>Category and support communicated</a:t>
                      </a:r>
                    </a:p>
                    <a:p>
                      <a:pPr algn="l">
                        <a:spcAft>
                          <a:spcPts val="0"/>
                        </a:spcAft>
                      </a:pPr>
                      <a:r>
                        <a:rPr lang="en-GB" sz="1600">
                          <a:effectLst/>
                        </a:rPr>
                        <a:t>Category Disputes – Independent reviews </a:t>
                      </a:r>
                    </a:p>
                    <a:p>
                      <a:pPr algn="l">
                        <a:spcAft>
                          <a:spcPts val="0"/>
                        </a:spcAft>
                      </a:pPr>
                      <a:r>
                        <a:rPr lang="en-GB" sz="1600">
                          <a:effectLst/>
                        </a:rPr>
                        <a:t>Monthly board – Locality Review (Data/Action Plans) </a:t>
                      </a:r>
                      <a:endParaRPr lang="en-GB" sz="1600">
                        <a:effectLst/>
                        <a:latin typeface="Calibri"/>
                        <a:ea typeface="Times New Roman"/>
                      </a:endParaRPr>
                    </a:p>
                  </a:txBody>
                  <a:tcPr marL="58702" marR="58702" marT="0" marB="0" anchor="ctr"/>
                </a:tc>
              </a:tr>
              <a:tr h="286990">
                <a:tc vMerge="1">
                  <a:txBody>
                    <a:bodyPr/>
                    <a:lstStyle/>
                    <a:p>
                      <a:endParaRPr lang="en-GB"/>
                    </a:p>
                  </a:txBody>
                  <a:tcPr/>
                </a:tc>
                <a:tc>
                  <a:txBody>
                    <a:bodyPr/>
                    <a:lstStyle/>
                    <a:p>
                      <a:pPr algn="ctr">
                        <a:lnSpc>
                          <a:spcPct val="115000"/>
                        </a:lnSpc>
                        <a:spcAft>
                          <a:spcPts val="0"/>
                        </a:spcAft>
                      </a:pPr>
                      <a:r>
                        <a:rPr lang="en-GB" sz="2000">
                          <a:effectLst/>
                        </a:rPr>
                        <a:t>October</a:t>
                      </a:r>
                      <a:endParaRPr lang="en-GB" sz="2000">
                        <a:effectLst/>
                        <a:latin typeface="Calibri"/>
                        <a:ea typeface="Calibri"/>
                        <a:cs typeface="Times New Roman"/>
                      </a:endParaRPr>
                    </a:p>
                  </a:txBody>
                  <a:tcPr marL="58702" marR="58702" marT="0" marB="0" anchor="ctr"/>
                </a:tc>
                <a:tc>
                  <a:txBody>
                    <a:bodyPr/>
                    <a:lstStyle/>
                    <a:p>
                      <a:pPr algn="l">
                        <a:spcAft>
                          <a:spcPts val="0"/>
                        </a:spcAft>
                      </a:pPr>
                      <a:r>
                        <a:rPr lang="en-GB" sz="1600">
                          <a:effectLst/>
                        </a:rPr>
                        <a:t>Monthly board – Locality Review (Data/Action Plans)</a:t>
                      </a:r>
                      <a:endParaRPr lang="en-GB" sz="1600">
                        <a:effectLst/>
                        <a:latin typeface="Calibri"/>
                        <a:ea typeface="Times New Roman"/>
                      </a:endParaRPr>
                    </a:p>
                  </a:txBody>
                  <a:tcPr marL="58702" marR="58702" marT="0" marB="0" anchor="ctr"/>
                </a:tc>
              </a:tr>
              <a:tr h="236441">
                <a:tc vMerge="1">
                  <a:txBody>
                    <a:bodyPr/>
                    <a:lstStyle/>
                    <a:p>
                      <a:endParaRPr lang="en-GB"/>
                    </a:p>
                  </a:txBody>
                  <a:tcPr/>
                </a:tc>
                <a:tc>
                  <a:txBody>
                    <a:bodyPr/>
                    <a:lstStyle/>
                    <a:p>
                      <a:pPr algn="ctr">
                        <a:lnSpc>
                          <a:spcPct val="115000"/>
                        </a:lnSpc>
                        <a:spcAft>
                          <a:spcPts val="0"/>
                        </a:spcAft>
                      </a:pPr>
                      <a:r>
                        <a:rPr lang="en-GB" sz="2000">
                          <a:effectLst/>
                        </a:rPr>
                        <a:t>November</a:t>
                      </a:r>
                      <a:endParaRPr lang="en-GB" sz="2000">
                        <a:effectLst/>
                        <a:latin typeface="Calibri"/>
                        <a:ea typeface="Calibri"/>
                        <a:cs typeface="Times New Roman"/>
                      </a:endParaRPr>
                    </a:p>
                  </a:txBody>
                  <a:tcPr marL="58702" marR="58702" marT="0" marB="0" anchor="ctr"/>
                </a:tc>
                <a:tc>
                  <a:txBody>
                    <a:bodyPr/>
                    <a:lstStyle/>
                    <a:p>
                      <a:pPr algn="l">
                        <a:spcAft>
                          <a:spcPts val="0"/>
                        </a:spcAft>
                      </a:pPr>
                      <a:r>
                        <a:rPr lang="en-GB" sz="1600">
                          <a:effectLst/>
                        </a:rPr>
                        <a:t>Monthly boards </a:t>
                      </a:r>
                      <a:endParaRPr lang="en-GB" sz="1600">
                        <a:effectLst/>
                        <a:latin typeface="Calibri"/>
                        <a:ea typeface="Times New Roman"/>
                      </a:endParaRPr>
                    </a:p>
                  </a:txBody>
                  <a:tcPr marL="58702" marR="58702" marT="0" marB="0" anchor="ctr"/>
                </a:tc>
              </a:tr>
              <a:tr h="286990">
                <a:tc vMerge="1">
                  <a:txBody>
                    <a:bodyPr/>
                    <a:lstStyle/>
                    <a:p>
                      <a:endParaRPr lang="en-GB"/>
                    </a:p>
                  </a:txBody>
                  <a:tcPr/>
                </a:tc>
                <a:tc>
                  <a:txBody>
                    <a:bodyPr/>
                    <a:lstStyle/>
                    <a:p>
                      <a:pPr algn="ctr">
                        <a:lnSpc>
                          <a:spcPct val="115000"/>
                        </a:lnSpc>
                        <a:spcAft>
                          <a:spcPts val="0"/>
                        </a:spcAft>
                      </a:pPr>
                      <a:r>
                        <a:rPr lang="en-GB" sz="2000">
                          <a:effectLst/>
                        </a:rPr>
                        <a:t>December</a:t>
                      </a:r>
                      <a:endParaRPr lang="en-GB" sz="2000">
                        <a:effectLst/>
                        <a:latin typeface="Calibri"/>
                        <a:ea typeface="Calibri"/>
                        <a:cs typeface="Times New Roman"/>
                      </a:endParaRPr>
                    </a:p>
                  </a:txBody>
                  <a:tcPr marL="58702" marR="58702" marT="0" marB="0" anchor="ctr"/>
                </a:tc>
                <a:tc>
                  <a:txBody>
                    <a:bodyPr/>
                    <a:lstStyle/>
                    <a:p>
                      <a:pPr algn="l">
                        <a:spcAft>
                          <a:spcPts val="0"/>
                        </a:spcAft>
                      </a:pPr>
                      <a:r>
                        <a:rPr lang="en-GB" sz="1600">
                          <a:effectLst/>
                        </a:rPr>
                        <a:t>Monthly boards – Taskforce/Overstaffing Annual Review</a:t>
                      </a:r>
                      <a:endParaRPr lang="en-GB" sz="1600">
                        <a:effectLst/>
                        <a:latin typeface="Calibri"/>
                        <a:ea typeface="Times New Roman"/>
                      </a:endParaRPr>
                    </a:p>
                  </a:txBody>
                  <a:tcPr marL="58702" marR="58702" marT="0" marB="0" anchor="ctr"/>
                </a:tc>
              </a:tr>
              <a:tr h="286990">
                <a:tc rowSpan="3">
                  <a:txBody>
                    <a:bodyPr/>
                    <a:lstStyle/>
                    <a:p>
                      <a:pPr algn="ctr">
                        <a:lnSpc>
                          <a:spcPct val="115000"/>
                        </a:lnSpc>
                        <a:spcAft>
                          <a:spcPts val="0"/>
                        </a:spcAft>
                      </a:pPr>
                      <a:r>
                        <a:rPr lang="en-GB" sz="2000">
                          <a:effectLst/>
                        </a:rPr>
                        <a:t>Spring Term</a:t>
                      </a:r>
                      <a:endParaRPr lang="en-GB" sz="2000">
                        <a:effectLst/>
                        <a:latin typeface="Calibri"/>
                        <a:ea typeface="Calibri"/>
                        <a:cs typeface="Times New Roman"/>
                      </a:endParaRPr>
                    </a:p>
                  </a:txBody>
                  <a:tcPr marL="58702" marR="58702" marT="0" marB="0" anchor="ctr"/>
                </a:tc>
                <a:tc>
                  <a:txBody>
                    <a:bodyPr/>
                    <a:lstStyle/>
                    <a:p>
                      <a:pPr algn="ctr">
                        <a:lnSpc>
                          <a:spcPct val="115000"/>
                        </a:lnSpc>
                        <a:spcAft>
                          <a:spcPts val="0"/>
                        </a:spcAft>
                      </a:pPr>
                      <a:r>
                        <a:rPr lang="en-GB" sz="2000">
                          <a:effectLst/>
                        </a:rPr>
                        <a:t>January</a:t>
                      </a:r>
                      <a:endParaRPr lang="en-GB" sz="2000">
                        <a:effectLst/>
                        <a:latin typeface="Calibri"/>
                        <a:ea typeface="Calibri"/>
                        <a:cs typeface="Times New Roman"/>
                      </a:endParaRPr>
                    </a:p>
                  </a:txBody>
                  <a:tcPr marL="58702" marR="58702" marT="0" marB="0" anchor="ctr"/>
                </a:tc>
                <a:tc>
                  <a:txBody>
                    <a:bodyPr/>
                    <a:lstStyle/>
                    <a:p>
                      <a:pPr algn="l">
                        <a:spcAft>
                          <a:spcPts val="0"/>
                        </a:spcAft>
                      </a:pPr>
                      <a:r>
                        <a:rPr lang="en-GB" sz="1600">
                          <a:effectLst/>
                        </a:rPr>
                        <a:t>Monthly boards – Taskforce/Overstaffing Annual Review</a:t>
                      </a:r>
                      <a:endParaRPr lang="en-GB" sz="1600">
                        <a:effectLst/>
                        <a:latin typeface="Calibri"/>
                        <a:ea typeface="Times New Roman"/>
                      </a:endParaRPr>
                    </a:p>
                  </a:txBody>
                  <a:tcPr marL="58702" marR="58702" marT="0" marB="0" anchor="ctr"/>
                </a:tc>
              </a:tr>
              <a:tr h="212525">
                <a:tc vMerge="1">
                  <a:txBody>
                    <a:bodyPr/>
                    <a:lstStyle/>
                    <a:p>
                      <a:endParaRPr lang="en-GB"/>
                    </a:p>
                  </a:txBody>
                  <a:tcPr/>
                </a:tc>
                <a:tc>
                  <a:txBody>
                    <a:bodyPr/>
                    <a:lstStyle/>
                    <a:p>
                      <a:pPr algn="ctr">
                        <a:lnSpc>
                          <a:spcPct val="115000"/>
                        </a:lnSpc>
                        <a:spcAft>
                          <a:spcPts val="0"/>
                        </a:spcAft>
                      </a:pPr>
                      <a:r>
                        <a:rPr lang="en-GB" sz="2000">
                          <a:effectLst/>
                        </a:rPr>
                        <a:t>February</a:t>
                      </a:r>
                      <a:endParaRPr lang="en-GB" sz="2000">
                        <a:effectLst/>
                        <a:latin typeface="Calibri"/>
                        <a:ea typeface="Calibri"/>
                        <a:cs typeface="Times New Roman"/>
                      </a:endParaRPr>
                    </a:p>
                  </a:txBody>
                  <a:tcPr marL="58702" marR="58702" marT="0" marB="0" anchor="ctr"/>
                </a:tc>
                <a:tc>
                  <a:txBody>
                    <a:bodyPr/>
                    <a:lstStyle/>
                    <a:p>
                      <a:pPr algn="l">
                        <a:spcAft>
                          <a:spcPts val="0"/>
                        </a:spcAft>
                      </a:pPr>
                      <a:r>
                        <a:rPr lang="en-GB" sz="1600">
                          <a:effectLst/>
                        </a:rPr>
                        <a:t>Monthly boards</a:t>
                      </a:r>
                      <a:endParaRPr lang="en-GB" sz="1600">
                        <a:effectLst/>
                        <a:latin typeface="Calibri"/>
                        <a:ea typeface="Times New Roman"/>
                      </a:endParaRPr>
                    </a:p>
                  </a:txBody>
                  <a:tcPr marL="58702" marR="58702" marT="0" marB="0" anchor="ctr"/>
                </a:tc>
              </a:tr>
              <a:tr h="308514">
                <a:tc vMerge="1">
                  <a:txBody>
                    <a:bodyPr/>
                    <a:lstStyle/>
                    <a:p>
                      <a:endParaRPr lang="en-GB"/>
                    </a:p>
                  </a:txBody>
                  <a:tcPr/>
                </a:tc>
                <a:tc>
                  <a:txBody>
                    <a:bodyPr/>
                    <a:lstStyle/>
                    <a:p>
                      <a:pPr algn="ctr">
                        <a:lnSpc>
                          <a:spcPct val="115000"/>
                        </a:lnSpc>
                        <a:spcAft>
                          <a:spcPts val="0"/>
                        </a:spcAft>
                      </a:pPr>
                      <a:r>
                        <a:rPr lang="en-GB" sz="2000">
                          <a:effectLst/>
                        </a:rPr>
                        <a:t>March</a:t>
                      </a:r>
                      <a:endParaRPr lang="en-GB" sz="2000">
                        <a:effectLst/>
                        <a:latin typeface="Calibri"/>
                        <a:ea typeface="Calibri"/>
                        <a:cs typeface="Times New Roman"/>
                      </a:endParaRPr>
                    </a:p>
                  </a:txBody>
                  <a:tcPr marL="58702" marR="58702" marT="0" marB="0" anchor="ctr"/>
                </a:tc>
                <a:tc>
                  <a:txBody>
                    <a:bodyPr/>
                    <a:lstStyle/>
                    <a:p>
                      <a:pPr algn="l">
                        <a:spcAft>
                          <a:spcPts val="0"/>
                        </a:spcAft>
                      </a:pPr>
                      <a:r>
                        <a:rPr lang="en-GB" sz="1600">
                          <a:effectLst/>
                        </a:rPr>
                        <a:t>Monthly boards  </a:t>
                      </a:r>
                    </a:p>
                    <a:p>
                      <a:pPr algn="l">
                        <a:lnSpc>
                          <a:spcPct val="115000"/>
                        </a:lnSpc>
                        <a:spcAft>
                          <a:spcPts val="0"/>
                        </a:spcAft>
                      </a:pPr>
                      <a:r>
                        <a:rPr lang="en-GB" sz="1600">
                          <a:effectLst/>
                        </a:rPr>
                        <a:t>Desktop analysis of confirmed data</a:t>
                      </a:r>
                      <a:endParaRPr lang="en-GB" sz="1600">
                        <a:effectLst/>
                        <a:latin typeface="Calibri"/>
                        <a:ea typeface="Calibri"/>
                        <a:cs typeface="Times New Roman"/>
                      </a:endParaRPr>
                    </a:p>
                  </a:txBody>
                  <a:tcPr marL="58702" marR="58702" marT="0" marB="0" anchor="ctr"/>
                </a:tc>
              </a:tr>
              <a:tr h="242963">
                <a:tc rowSpan="4">
                  <a:txBody>
                    <a:bodyPr/>
                    <a:lstStyle/>
                    <a:p>
                      <a:pPr algn="ctr">
                        <a:lnSpc>
                          <a:spcPct val="115000"/>
                        </a:lnSpc>
                        <a:spcAft>
                          <a:spcPts val="0"/>
                        </a:spcAft>
                      </a:pPr>
                      <a:r>
                        <a:rPr lang="en-GB" sz="2000">
                          <a:effectLst/>
                        </a:rPr>
                        <a:t>Summer Term</a:t>
                      </a:r>
                      <a:endParaRPr lang="en-GB" sz="2000">
                        <a:effectLst/>
                        <a:latin typeface="Calibri"/>
                        <a:ea typeface="Calibri"/>
                        <a:cs typeface="Times New Roman"/>
                      </a:endParaRPr>
                    </a:p>
                  </a:txBody>
                  <a:tcPr marL="58702" marR="58702" marT="0" marB="0" anchor="ctr"/>
                </a:tc>
                <a:tc>
                  <a:txBody>
                    <a:bodyPr/>
                    <a:lstStyle/>
                    <a:p>
                      <a:pPr algn="ctr">
                        <a:lnSpc>
                          <a:spcPct val="115000"/>
                        </a:lnSpc>
                        <a:spcAft>
                          <a:spcPts val="0"/>
                        </a:spcAft>
                      </a:pPr>
                      <a:r>
                        <a:rPr lang="en-GB" sz="2000">
                          <a:effectLst/>
                        </a:rPr>
                        <a:t>April</a:t>
                      </a:r>
                      <a:endParaRPr lang="en-GB" sz="2000">
                        <a:effectLst/>
                        <a:latin typeface="Calibri"/>
                        <a:ea typeface="Calibri"/>
                        <a:cs typeface="Times New Roman"/>
                      </a:endParaRPr>
                    </a:p>
                  </a:txBody>
                  <a:tcPr marL="58702" marR="58702" marT="0" marB="0" anchor="ctr"/>
                </a:tc>
                <a:tc>
                  <a:txBody>
                    <a:bodyPr/>
                    <a:lstStyle/>
                    <a:p>
                      <a:pPr algn="l">
                        <a:spcAft>
                          <a:spcPts val="0"/>
                        </a:spcAft>
                      </a:pPr>
                      <a:r>
                        <a:rPr lang="en-GB" sz="1600">
                          <a:effectLst/>
                        </a:rPr>
                        <a:t>Monthly boards </a:t>
                      </a:r>
                      <a:endParaRPr lang="en-GB" sz="1600">
                        <a:effectLst/>
                        <a:latin typeface="Calibri"/>
                        <a:ea typeface="Times New Roman"/>
                      </a:endParaRPr>
                    </a:p>
                  </a:txBody>
                  <a:tcPr marL="58702" marR="58702" marT="0" marB="0" anchor="ctr"/>
                </a:tc>
              </a:tr>
              <a:tr h="242963">
                <a:tc vMerge="1">
                  <a:txBody>
                    <a:bodyPr/>
                    <a:lstStyle/>
                    <a:p>
                      <a:endParaRPr lang="en-GB"/>
                    </a:p>
                  </a:txBody>
                  <a:tcPr/>
                </a:tc>
                <a:tc>
                  <a:txBody>
                    <a:bodyPr/>
                    <a:lstStyle/>
                    <a:p>
                      <a:pPr algn="ctr">
                        <a:lnSpc>
                          <a:spcPct val="115000"/>
                        </a:lnSpc>
                        <a:spcAft>
                          <a:spcPts val="0"/>
                        </a:spcAft>
                      </a:pPr>
                      <a:r>
                        <a:rPr lang="en-GB" sz="2000">
                          <a:effectLst/>
                        </a:rPr>
                        <a:t>May</a:t>
                      </a:r>
                      <a:endParaRPr lang="en-GB" sz="2000">
                        <a:effectLst/>
                        <a:latin typeface="Calibri"/>
                        <a:ea typeface="Calibri"/>
                        <a:cs typeface="Times New Roman"/>
                      </a:endParaRPr>
                    </a:p>
                  </a:txBody>
                  <a:tcPr marL="58702" marR="58702" marT="0" marB="0" anchor="ctr"/>
                </a:tc>
                <a:tc>
                  <a:txBody>
                    <a:bodyPr/>
                    <a:lstStyle/>
                    <a:p>
                      <a:pPr algn="l">
                        <a:spcAft>
                          <a:spcPts val="0"/>
                        </a:spcAft>
                      </a:pPr>
                      <a:r>
                        <a:rPr lang="en-GB" sz="1600">
                          <a:effectLst/>
                        </a:rPr>
                        <a:t>Monthly boards  </a:t>
                      </a:r>
                      <a:endParaRPr lang="en-GB" sz="1600">
                        <a:effectLst/>
                        <a:latin typeface="Calibri"/>
                        <a:ea typeface="Times New Roman"/>
                      </a:endParaRPr>
                    </a:p>
                  </a:txBody>
                  <a:tcPr marL="58702" marR="58702" marT="0" marB="0" anchor="ctr"/>
                </a:tc>
              </a:tr>
              <a:tr h="286990">
                <a:tc vMerge="1">
                  <a:txBody>
                    <a:bodyPr/>
                    <a:lstStyle/>
                    <a:p>
                      <a:endParaRPr lang="en-GB"/>
                    </a:p>
                  </a:txBody>
                  <a:tcPr/>
                </a:tc>
                <a:tc>
                  <a:txBody>
                    <a:bodyPr/>
                    <a:lstStyle/>
                    <a:p>
                      <a:pPr algn="ctr">
                        <a:lnSpc>
                          <a:spcPct val="115000"/>
                        </a:lnSpc>
                        <a:spcAft>
                          <a:spcPts val="0"/>
                        </a:spcAft>
                      </a:pPr>
                      <a:r>
                        <a:rPr lang="en-GB" sz="2000">
                          <a:effectLst/>
                        </a:rPr>
                        <a:t>June</a:t>
                      </a:r>
                      <a:endParaRPr lang="en-GB" sz="2000">
                        <a:effectLst/>
                        <a:latin typeface="Calibri"/>
                        <a:ea typeface="Calibri"/>
                        <a:cs typeface="Times New Roman"/>
                      </a:endParaRPr>
                    </a:p>
                  </a:txBody>
                  <a:tcPr marL="58702" marR="58702" marT="0" marB="0" anchor="ctr"/>
                </a:tc>
                <a:tc>
                  <a:txBody>
                    <a:bodyPr/>
                    <a:lstStyle/>
                    <a:p>
                      <a:pPr algn="l">
                        <a:spcAft>
                          <a:spcPts val="0"/>
                        </a:spcAft>
                      </a:pPr>
                      <a:r>
                        <a:rPr lang="en-GB" sz="1600">
                          <a:effectLst/>
                        </a:rPr>
                        <a:t>Monthly boards – Review (Taskforce/Plans) – Priorities Considered</a:t>
                      </a:r>
                      <a:endParaRPr lang="en-GB" sz="1600">
                        <a:effectLst/>
                        <a:latin typeface="Calibri"/>
                        <a:ea typeface="Times New Roman"/>
                      </a:endParaRPr>
                    </a:p>
                  </a:txBody>
                  <a:tcPr marL="58702" marR="58702" marT="0" marB="0" anchor="ctr"/>
                </a:tc>
              </a:tr>
              <a:tr h="1047513">
                <a:tc vMerge="1">
                  <a:txBody>
                    <a:bodyPr/>
                    <a:lstStyle/>
                    <a:p>
                      <a:endParaRPr lang="en-GB"/>
                    </a:p>
                  </a:txBody>
                  <a:tcPr/>
                </a:tc>
                <a:tc>
                  <a:txBody>
                    <a:bodyPr/>
                    <a:lstStyle/>
                    <a:p>
                      <a:pPr algn="ctr">
                        <a:lnSpc>
                          <a:spcPct val="115000"/>
                        </a:lnSpc>
                        <a:spcAft>
                          <a:spcPts val="0"/>
                        </a:spcAft>
                      </a:pPr>
                      <a:r>
                        <a:rPr lang="en-GB" sz="2000">
                          <a:effectLst/>
                        </a:rPr>
                        <a:t>July</a:t>
                      </a:r>
                      <a:endParaRPr lang="en-GB" sz="2000">
                        <a:effectLst/>
                        <a:latin typeface="Calibri"/>
                        <a:ea typeface="Calibri"/>
                        <a:cs typeface="Times New Roman"/>
                      </a:endParaRPr>
                    </a:p>
                  </a:txBody>
                  <a:tcPr marL="58702" marR="58702" marT="0" marB="0" anchor="ctr"/>
                </a:tc>
                <a:tc>
                  <a:txBody>
                    <a:bodyPr/>
                    <a:lstStyle/>
                    <a:p>
                      <a:pPr algn="l">
                        <a:spcAft>
                          <a:spcPts val="0"/>
                        </a:spcAft>
                      </a:pPr>
                      <a:r>
                        <a:rPr lang="en-GB" sz="1600" dirty="0">
                          <a:effectLst/>
                        </a:rPr>
                        <a:t>Monthly boards – Review (Data) – Priorities Considered</a:t>
                      </a:r>
                    </a:p>
                    <a:p>
                      <a:pPr algn="l">
                        <a:spcAft>
                          <a:spcPts val="0"/>
                        </a:spcAft>
                      </a:pPr>
                      <a:r>
                        <a:rPr lang="en-GB" sz="1600" dirty="0">
                          <a:effectLst/>
                        </a:rPr>
                        <a:t>Desktop analysis / share data packs - provisional data </a:t>
                      </a:r>
                    </a:p>
                    <a:p>
                      <a:pPr algn="l">
                        <a:spcAft>
                          <a:spcPts val="0"/>
                        </a:spcAft>
                      </a:pPr>
                      <a:r>
                        <a:rPr lang="en-GB" sz="1600" dirty="0">
                          <a:effectLst/>
                        </a:rPr>
                        <a:t>Profile / Category determined (where possible) </a:t>
                      </a:r>
                    </a:p>
                    <a:p>
                      <a:pPr algn="l">
                        <a:lnSpc>
                          <a:spcPct val="115000"/>
                        </a:lnSpc>
                        <a:spcAft>
                          <a:spcPts val="0"/>
                        </a:spcAft>
                      </a:pPr>
                      <a:r>
                        <a:rPr lang="en-GB" sz="1600" dirty="0">
                          <a:effectLst/>
                        </a:rPr>
                        <a:t>Draft Locality / Sector action plans (where possible)</a:t>
                      </a:r>
                      <a:endParaRPr lang="en-GB" sz="1600" dirty="0">
                        <a:effectLst/>
                        <a:latin typeface="Calibri"/>
                        <a:ea typeface="Calibri"/>
                        <a:cs typeface="Times New Roman"/>
                      </a:endParaRPr>
                    </a:p>
                  </a:txBody>
                  <a:tcPr marL="58702" marR="58702" marT="0" marB="0" anchor="ctr"/>
                </a:tc>
              </a:tr>
            </a:tbl>
          </a:graphicData>
        </a:graphic>
      </p:graphicFrame>
    </p:spTree>
    <p:extLst>
      <p:ext uri="{BB962C8B-B14F-4D97-AF65-F5344CB8AC3E}">
        <p14:creationId xmlns:p14="http://schemas.microsoft.com/office/powerpoint/2010/main" val="707878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633" t="19132" r="14185" b="9333"/>
          <a:stretch/>
        </p:blipFill>
        <p:spPr bwMode="auto">
          <a:xfrm>
            <a:off x="156340" y="856422"/>
            <a:ext cx="7924451" cy="44774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1"/>
          <p:cNvSpPr txBox="1">
            <a:spLocks/>
          </p:cNvSpPr>
          <p:nvPr/>
        </p:nvSpPr>
        <p:spPr>
          <a:xfrm>
            <a:off x="156340" y="143849"/>
            <a:ext cx="7584527" cy="552451"/>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r>
              <a:rPr lang="en-GB" sz="3200" dirty="0" smtClean="0"/>
              <a:t>School Profiles (Secondary Version)</a:t>
            </a:r>
            <a:endParaRPr lang="en-GB" sz="3200" dirty="0"/>
          </a:p>
        </p:txBody>
      </p:sp>
      <p:sp>
        <p:nvSpPr>
          <p:cNvPr id="8" name="Content Placeholder 2"/>
          <p:cNvSpPr txBox="1">
            <a:spLocks/>
          </p:cNvSpPr>
          <p:nvPr/>
        </p:nvSpPr>
        <p:spPr>
          <a:xfrm>
            <a:off x="8324190" y="268014"/>
            <a:ext cx="3757448" cy="619584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r>
              <a:rPr lang="en-GB" sz="2400" dirty="0" smtClean="0"/>
              <a:t>Secondary –  publically available data combined with partnership info.</a:t>
            </a:r>
          </a:p>
          <a:p>
            <a:pPr>
              <a:buFont typeface="Courier New" panose="02070309020205020404" pitchFamily="49" charset="0"/>
              <a:buChar char="o"/>
            </a:pPr>
            <a:r>
              <a:rPr lang="en-GB" sz="2400" dirty="0" smtClean="0"/>
              <a:t>Primary – </a:t>
            </a:r>
            <a:r>
              <a:rPr lang="en-GB" sz="2400" dirty="0"/>
              <a:t>C</a:t>
            </a:r>
            <a:r>
              <a:rPr lang="en-GB" sz="2400" dirty="0" smtClean="0"/>
              <a:t>hildren’s Profile school summary linked to self-evaluation info</a:t>
            </a:r>
          </a:p>
          <a:p>
            <a:pPr>
              <a:buFont typeface="Courier New" panose="02070309020205020404" pitchFamily="49" charset="0"/>
              <a:buChar char="o"/>
            </a:pPr>
            <a:r>
              <a:rPr lang="en-GB" sz="2400" dirty="0" smtClean="0"/>
              <a:t>Special – a working group will consider this for the special sector, where this is much more challenging.</a:t>
            </a:r>
          </a:p>
          <a:p>
            <a:pPr>
              <a:buFont typeface="Courier New" panose="02070309020205020404" pitchFamily="49" charset="0"/>
              <a:buChar char="o"/>
            </a:pPr>
            <a:r>
              <a:rPr lang="en-GB" sz="2400" dirty="0" smtClean="0"/>
              <a:t>Considering using partnership criteria to identify depth.</a:t>
            </a:r>
          </a:p>
          <a:p>
            <a:pPr marL="457200" lvl="1" indent="0">
              <a:buFont typeface="Arial" panose="020B0604020202020204" pitchFamily="34" charset="0"/>
              <a:buNone/>
            </a:pPr>
            <a:endParaRPr lang="en-GB" dirty="0" smtClean="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469004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6701" y="49258"/>
            <a:ext cx="6656380" cy="552451"/>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r>
              <a:rPr lang="en-GB" sz="3200" dirty="0" smtClean="0"/>
              <a:t>Categorisation (Primary Version) Approach</a:t>
            </a:r>
            <a:endParaRPr lang="en-GB" sz="3200" dirty="0"/>
          </a:p>
        </p:txBody>
      </p:sp>
      <p:graphicFrame>
        <p:nvGraphicFramePr>
          <p:cNvPr id="2" name="Table 1"/>
          <p:cNvGraphicFramePr>
            <a:graphicFrameLocks noGrp="1"/>
          </p:cNvGraphicFramePr>
          <p:nvPr>
            <p:extLst>
              <p:ext uri="{D42A27DB-BD31-4B8C-83A1-F6EECF244321}">
                <p14:modId xmlns:p14="http://schemas.microsoft.com/office/powerpoint/2010/main" val="822023180"/>
              </p:ext>
            </p:extLst>
          </p:nvPr>
        </p:nvGraphicFramePr>
        <p:xfrm>
          <a:off x="266701" y="617475"/>
          <a:ext cx="11430000" cy="6253634"/>
        </p:xfrm>
        <a:graphic>
          <a:graphicData uri="http://schemas.openxmlformats.org/drawingml/2006/table">
            <a:tbl>
              <a:tblPr firstRow="1" bandRow="1">
                <a:tableStyleId>{5940675A-B579-460E-94D1-54222C63F5DA}</a:tableStyleId>
              </a:tblPr>
              <a:tblGrid>
                <a:gridCol w="1341382"/>
                <a:gridCol w="4351283"/>
                <a:gridCol w="4508937"/>
                <a:gridCol w="1228398"/>
              </a:tblGrid>
              <a:tr h="1047522">
                <a:tc>
                  <a:txBody>
                    <a:bodyPr/>
                    <a:lstStyle/>
                    <a:p>
                      <a:pPr algn="ctr"/>
                      <a:r>
                        <a:rPr lang="en-GB" b="1" dirty="0" smtClean="0"/>
                        <a:t>Green</a:t>
                      </a:r>
                    </a:p>
                    <a:p>
                      <a:pPr algn="ctr"/>
                      <a:r>
                        <a:rPr lang="en-GB" dirty="0" smtClean="0"/>
                        <a:t>High performing</a:t>
                      </a:r>
                      <a:endParaRPr lang="en-GB" dirty="0"/>
                    </a:p>
                  </a:txBody>
                  <a:tcPr anchor="ctr">
                    <a:solidFill>
                      <a:schemeClr val="accent3">
                        <a:lumMod val="75000"/>
                      </a:schemeClr>
                    </a:solidFill>
                  </a:tcPr>
                </a:tc>
                <a:tc>
                  <a:txBody>
                    <a:bodyPr/>
                    <a:lstStyle/>
                    <a:p>
                      <a:pPr marL="285750" indent="-285750">
                        <a:buFont typeface="Arial" panose="020B0604020202020204" pitchFamily="34" charset="0"/>
                        <a:buChar char="•"/>
                      </a:pPr>
                      <a:r>
                        <a:rPr lang="en-GB" sz="1400" dirty="0" smtClean="0"/>
                        <a:t>Securely</a:t>
                      </a:r>
                      <a:r>
                        <a:rPr lang="en-GB" sz="1400" baseline="0" dirty="0" smtClean="0"/>
                        <a:t> good or outstanding (recently judged by OFSTED or likely to be so).</a:t>
                      </a:r>
                    </a:p>
                    <a:p>
                      <a:pPr marL="285750" indent="-285750">
                        <a:buFont typeface="Arial" panose="020B0604020202020204" pitchFamily="34" charset="0"/>
                        <a:buChar char="•"/>
                      </a:pPr>
                      <a:r>
                        <a:rPr lang="en-GB" sz="1400" baseline="0" dirty="0" smtClean="0"/>
                        <a:t>On track to be or to maintain and outstanding OFSTED judgement.</a:t>
                      </a:r>
                      <a:endParaRPr lang="en-GB" sz="1400" dirty="0" smtClean="0"/>
                    </a:p>
                  </a:txBody>
                  <a:tcPr anchor="ctr">
                    <a:solidFill>
                      <a:schemeClr val="accent3">
                        <a:lumMod val="75000"/>
                      </a:schemeClr>
                    </a:solidFill>
                  </a:tcPr>
                </a:tc>
                <a:tc>
                  <a:txBody>
                    <a:bodyPr/>
                    <a:lstStyle/>
                    <a:p>
                      <a:pPr marL="342900" lvl="0" indent="-342900" algn="l">
                        <a:lnSpc>
                          <a:spcPct val="115000"/>
                        </a:lnSpc>
                        <a:spcAft>
                          <a:spcPts val="0"/>
                        </a:spcAft>
                        <a:buFont typeface="Symbol"/>
                        <a:buChar char=""/>
                      </a:pPr>
                      <a:r>
                        <a:rPr lang="en-GB" sz="1400" dirty="0">
                          <a:effectLst/>
                          <a:latin typeface="Calibri"/>
                          <a:ea typeface="Calibri"/>
                          <a:cs typeface="Times New Roman"/>
                        </a:rPr>
                        <a:t>Universal package/offer</a:t>
                      </a:r>
                    </a:p>
                    <a:p>
                      <a:pPr marL="342900" lvl="0" indent="-342900" algn="l">
                        <a:lnSpc>
                          <a:spcPct val="115000"/>
                        </a:lnSpc>
                        <a:spcAft>
                          <a:spcPts val="0"/>
                        </a:spcAft>
                        <a:buFont typeface="Symbol"/>
                        <a:buChar char=""/>
                      </a:pPr>
                      <a:r>
                        <a:rPr lang="en-GB" sz="1400" dirty="0">
                          <a:effectLst/>
                          <a:latin typeface="Calibri"/>
                          <a:ea typeface="Calibri"/>
                          <a:cs typeface="Times New Roman"/>
                        </a:rPr>
                        <a:t>Annual LSIP visit (will support self-evaluation activity)</a:t>
                      </a:r>
                    </a:p>
                  </a:txBody>
                  <a:tcPr anchor="ctr">
                    <a:solidFill>
                      <a:schemeClr val="accent3">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No sub-category</a:t>
                      </a:r>
                    </a:p>
                  </a:txBody>
                  <a:tcPr anchor="ctr">
                    <a:solidFill>
                      <a:schemeClr val="accent3">
                        <a:lumMod val="75000"/>
                      </a:schemeClr>
                    </a:solidFill>
                  </a:tcPr>
                </a:tc>
              </a:tr>
              <a:tr h="1220742">
                <a:tc>
                  <a:txBody>
                    <a:bodyPr/>
                    <a:lstStyle/>
                    <a:p>
                      <a:pPr algn="ctr"/>
                      <a:r>
                        <a:rPr lang="en-GB" b="1" dirty="0" smtClean="0"/>
                        <a:t>Yellow</a:t>
                      </a:r>
                    </a:p>
                    <a:p>
                      <a:pPr algn="ctr"/>
                      <a:r>
                        <a:rPr lang="en-GB" dirty="0" smtClean="0"/>
                        <a:t>Self-Improving</a:t>
                      </a:r>
                      <a:endParaRPr lang="en-GB" dirty="0"/>
                    </a:p>
                  </a:txBody>
                  <a:tcPr anchor="ctr">
                    <a:solidFill>
                      <a:srgbClr val="FFFF00"/>
                    </a:solidFill>
                  </a:tcPr>
                </a:tc>
                <a:tc>
                  <a:txBody>
                    <a:bodyPr/>
                    <a:lstStyle/>
                    <a:p>
                      <a:pPr marL="285750" indent="-285750">
                        <a:buFont typeface="Arial" panose="020B0604020202020204" pitchFamily="34" charset="0"/>
                        <a:buChar char="•"/>
                      </a:pPr>
                      <a:r>
                        <a:rPr lang="en-GB" sz="1400" dirty="0" smtClean="0"/>
                        <a:t>RI/Likely RI</a:t>
                      </a:r>
                      <a:r>
                        <a:rPr lang="en-GB" sz="1400" baseline="0" dirty="0" smtClean="0"/>
                        <a:t> but rapidly improving</a:t>
                      </a:r>
                      <a:endParaRPr lang="en-GB" sz="1400" dirty="0" smtClean="0"/>
                    </a:p>
                    <a:p>
                      <a:pPr marL="285750" indent="-285750">
                        <a:buFont typeface="Arial" panose="020B0604020202020204" pitchFamily="34" charset="0"/>
                        <a:buChar char="•"/>
                      </a:pPr>
                      <a:r>
                        <a:rPr lang="en-GB" sz="1400" dirty="0" smtClean="0"/>
                        <a:t>Below/close</a:t>
                      </a:r>
                      <a:r>
                        <a:rPr lang="en-GB" sz="1400" baseline="0" dirty="0" smtClean="0"/>
                        <a:t> to floor standards but rapidly improving</a:t>
                      </a:r>
                    </a:p>
                    <a:p>
                      <a:pPr marL="285750" indent="-285750">
                        <a:buFont typeface="Arial" panose="020B0604020202020204" pitchFamily="34" charset="0"/>
                        <a:buChar char="•"/>
                      </a:pPr>
                      <a:r>
                        <a:rPr lang="en-GB" sz="1400" baseline="0" dirty="0" smtClean="0"/>
                        <a:t>Uncharacteristic drop in performance</a:t>
                      </a:r>
                    </a:p>
                    <a:p>
                      <a:pPr marL="285750" indent="-285750">
                        <a:buFont typeface="Arial" panose="020B0604020202020204" pitchFamily="34" charset="0"/>
                        <a:buChar char="•"/>
                      </a:pPr>
                      <a:r>
                        <a:rPr lang="en-GB" sz="1400" baseline="0" dirty="0" smtClean="0"/>
                        <a:t>Improving but not consistently good</a:t>
                      </a:r>
                    </a:p>
                    <a:p>
                      <a:pPr marL="285750" indent="-285750">
                        <a:buFont typeface="Arial" panose="020B0604020202020204" pitchFamily="34" charset="0"/>
                        <a:buChar char="•"/>
                      </a:pPr>
                      <a:r>
                        <a:rPr lang="en-GB" sz="1400" baseline="0" dirty="0" smtClean="0"/>
                        <a:t>Good but not meeting standards of comparable schools </a:t>
                      </a:r>
                      <a:endParaRPr lang="en-GB" sz="1400" dirty="0" smtClean="0"/>
                    </a:p>
                  </a:txBody>
                  <a:tcPr anchor="ctr">
                    <a:solidFill>
                      <a:srgbClr val="FFFF00"/>
                    </a:solidFill>
                  </a:tcPr>
                </a:tc>
                <a:tc>
                  <a:txBody>
                    <a:bodyPr/>
                    <a:lstStyle/>
                    <a:p>
                      <a:pPr marL="342900" lvl="0" indent="-342900" algn="l">
                        <a:lnSpc>
                          <a:spcPct val="115000"/>
                        </a:lnSpc>
                        <a:spcAft>
                          <a:spcPts val="0"/>
                        </a:spcAft>
                        <a:buFont typeface="Symbol"/>
                        <a:buChar char=""/>
                      </a:pPr>
                      <a:r>
                        <a:rPr lang="en-GB" sz="1400" dirty="0">
                          <a:effectLst/>
                          <a:latin typeface="Calibri"/>
                          <a:ea typeface="Calibri"/>
                          <a:cs typeface="Times New Roman"/>
                        </a:rPr>
                        <a:t>Medium priority in locality action plan</a:t>
                      </a:r>
                    </a:p>
                    <a:p>
                      <a:pPr marL="342900" lvl="0" indent="-342900" algn="l">
                        <a:lnSpc>
                          <a:spcPct val="115000"/>
                        </a:lnSpc>
                        <a:spcAft>
                          <a:spcPts val="0"/>
                        </a:spcAft>
                        <a:buFont typeface="Symbol"/>
                        <a:buChar char=""/>
                      </a:pPr>
                      <a:r>
                        <a:rPr lang="en-GB" sz="1400" dirty="0">
                          <a:effectLst/>
                          <a:latin typeface="Calibri"/>
                          <a:ea typeface="Calibri"/>
                          <a:cs typeface="Times New Roman"/>
                        </a:rPr>
                        <a:t>Termly LSIP visit (will support self-evaluation activity)</a:t>
                      </a:r>
                    </a:p>
                    <a:p>
                      <a:pPr marL="342900" lvl="0" indent="-342900" algn="l">
                        <a:lnSpc>
                          <a:spcPct val="115000"/>
                        </a:lnSpc>
                        <a:spcAft>
                          <a:spcPts val="0"/>
                        </a:spcAft>
                        <a:buFont typeface="Symbol"/>
                        <a:buChar char=""/>
                      </a:pPr>
                      <a:r>
                        <a:rPr lang="en-GB" sz="1400" dirty="0">
                          <a:effectLst/>
                          <a:latin typeface="Calibri"/>
                          <a:ea typeface="Calibri"/>
                          <a:cs typeface="Times New Roman"/>
                        </a:rPr>
                        <a:t>Annual Learn Sheffield Support &amp; Challenge Meeting</a:t>
                      </a:r>
                    </a:p>
                    <a:p>
                      <a:pPr marL="342900" lvl="0" indent="-342900" algn="l">
                        <a:lnSpc>
                          <a:spcPct val="115000"/>
                        </a:lnSpc>
                        <a:spcAft>
                          <a:spcPts val="0"/>
                        </a:spcAft>
                        <a:buFont typeface="Symbol"/>
                        <a:buChar char=""/>
                      </a:pPr>
                      <a:r>
                        <a:rPr lang="en-GB" sz="1400" dirty="0">
                          <a:effectLst/>
                          <a:latin typeface="Calibri"/>
                          <a:ea typeface="Calibri"/>
                          <a:cs typeface="Times New Roman"/>
                        </a:rPr>
                        <a:t>School Review considered</a:t>
                      </a:r>
                    </a:p>
                  </a:txBody>
                  <a:tcPr anchor="ctr">
                    <a:solidFill>
                      <a:srgbClr val="FFFF00"/>
                    </a:solidFill>
                  </a:tcPr>
                </a:tc>
                <a:tc>
                  <a:txBody>
                    <a:bodyPr/>
                    <a:lstStyle/>
                    <a:p>
                      <a:pPr algn="ctr"/>
                      <a:r>
                        <a:rPr lang="en-GB" sz="1600" dirty="0" smtClean="0"/>
                        <a:t>No sub-category</a:t>
                      </a:r>
                      <a:endParaRPr lang="en-GB" sz="1600" dirty="0"/>
                    </a:p>
                  </a:txBody>
                  <a:tcPr anchor="ctr">
                    <a:solidFill>
                      <a:srgbClr val="FFFF00"/>
                    </a:solidFill>
                  </a:tcPr>
                </a:tc>
              </a:tr>
              <a:tr h="1670489">
                <a:tc>
                  <a:txBody>
                    <a:bodyPr/>
                    <a:lstStyle/>
                    <a:p>
                      <a:pPr algn="ctr"/>
                      <a:r>
                        <a:rPr lang="en-GB" b="1" dirty="0" smtClean="0"/>
                        <a:t>Amber</a:t>
                      </a:r>
                    </a:p>
                    <a:p>
                      <a:pPr algn="ctr"/>
                      <a:r>
                        <a:rPr lang="en-GB" dirty="0" smtClean="0"/>
                        <a:t>Vulnerable</a:t>
                      </a:r>
                      <a:endParaRPr lang="en-GB" dirty="0"/>
                    </a:p>
                  </a:txBody>
                  <a:tcPr anchor="ctr">
                    <a:solidFill>
                      <a:srgbClr val="FFC000"/>
                    </a:solidFill>
                  </a:tcPr>
                </a:tc>
                <a:tc>
                  <a:txBody>
                    <a:bodyPr/>
                    <a:lstStyle/>
                    <a:p>
                      <a:pPr marL="285750" indent="-285750">
                        <a:buFont typeface="Arial" panose="020B0604020202020204" pitchFamily="34" charset="0"/>
                        <a:buChar char="•"/>
                      </a:pPr>
                      <a:r>
                        <a:rPr lang="en-GB" sz="1400" dirty="0" smtClean="0"/>
                        <a:t>RI/Likely RI</a:t>
                      </a:r>
                      <a:r>
                        <a:rPr lang="en-GB" sz="1400" baseline="0" dirty="0" smtClean="0"/>
                        <a:t> but not rapidly improving</a:t>
                      </a:r>
                      <a:endParaRPr lang="en-GB" sz="1400" dirty="0" smtClean="0"/>
                    </a:p>
                    <a:p>
                      <a:pPr marL="285750" indent="-285750">
                        <a:buFont typeface="Arial" panose="020B0604020202020204" pitchFamily="34" charset="0"/>
                        <a:buChar char="•"/>
                      </a:pPr>
                      <a:r>
                        <a:rPr lang="en-GB" sz="1400" dirty="0" smtClean="0"/>
                        <a:t>Below/close</a:t>
                      </a:r>
                      <a:r>
                        <a:rPr lang="en-GB" sz="1400" baseline="0" dirty="0" smtClean="0"/>
                        <a:t> to floor standards but  not rapidly improving</a:t>
                      </a:r>
                    </a:p>
                    <a:p>
                      <a:pPr marL="285750" indent="-285750">
                        <a:buFont typeface="Arial" panose="020B0604020202020204" pitchFamily="34" charset="0"/>
                        <a:buChar char="•"/>
                      </a:pPr>
                      <a:r>
                        <a:rPr lang="en-GB" sz="1400" baseline="0" dirty="0" smtClean="0"/>
                        <a:t>Decline in performance over time</a:t>
                      </a:r>
                    </a:p>
                    <a:p>
                      <a:pPr marL="285750" indent="-285750">
                        <a:buFont typeface="Arial" panose="020B0604020202020204" pitchFamily="34" charset="0"/>
                        <a:buChar char="•"/>
                      </a:pPr>
                      <a:r>
                        <a:rPr lang="en-GB" sz="1400" baseline="0" dirty="0" smtClean="0"/>
                        <a:t>Performance significantly below comparable schools </a:t>
                      </a:r>
                    </a:p>
                    <a:p>
                      <a:pPr marL="285750" indent="-285750">
                        <a:buFont typeface="Arial" panose="020B0604020202020204" pitchFamily="34" charset="0"/>
                        <a:buChar char="•"/>
                      </a:pPr>
                      <a:r>
                        <a:rPr lang="en-GB" sz="1400" baseline="0" dirty="0" smtClean="0"/>
                        <a:t>Significant other vulnerability limiting capacity</a:t>
                      </a:r>
                    </a:p>
                    <a:p>
                      <a:pPr marL="285750" indent="-285750">
                        <a:buFont typeface="Arial" panose="020B0604020202020204" pitchFamily="34" charset="0"/>
                        <a:buChar char="•"/>
                      </a:pPr>
                      <a:r>
                        <a:rPr lang="en-GB" sz="1400" baseline="0" dirty="0" smtClean="0"/>
                        <a:t>Early signs of improvement having caused concern</a:t>
                      </a:r>
                      <a:endParaRPr lang="en-GB" sz="1400" dirty="0" smtClean="0"/>
                    </a:p>
                  </a:txBody>
                  <a:tcPr anchor="ctr">
                    <a:solidFill>
                      <a:srgbClr val="FFC000"/>
                    </a:solidFill>
                  </a:tcPr>
                </a:tc>
                <a:tc>
                  <a:txBody>
                    <a:bodyPr/>
                    <a:lstStyle/>
                    <a:p>
                      <a:pPr marL="342900" lvl="0" indent="-342900" algn="l">
                        <a:lnSpc>
                          <a:spcPct val="115000"/>
                        </a:lnSpc>
                        <a:spcAft>
                          <a:spcPts val="0"/>
                        </a:spcAft>
                        <a:buFont typeface="Symbol"/>
                        <a:buChar char=""/>
                      </a:pPr>
                      <a:r>
                        <a:rPr lang="en-GB" sz="1400" dirty="0">
                          <a:effectLst/>
                          <a:latin typeface="Calibri"/>
                          <a:ea typeface="Calibri"/>
                          <a:cs typeface="Times New Roman"/>
                        </a:rPr>
                        <a:t>High priority package/offer</a:t>
                      </a:r>
                    </a:p>
                    <a:p>
                      <a:pPr marL="342900" lvl="0" indent="-342900" algn="l">
                        <a:lnSpc>
                          <a:spcPct val="115000"/>
                        </a:lnSpc>
                        <a:spcAft>
                          <a:spcPts val="0"/>
                        </a:spcAft>
                        <a:buFont typeface="Symbol"/>
                        <a:buChar char=""/>
                      </a:pPr>
                      <a:r>
                        <a:rPr lang="en-GB" sz="1400" dirty="0">
                          <a:effectLst/>
                          <a:latin typeface="Calibri"/>
                          <a:ea typeface="Calibri"/>
                          <a:cs typeface="Times New Roman"/>
                        </a:rPr>
                        <a:t>Identified Improvement Partner / LSIP </a:t>
                      </a:r>
                    </a:p>
                    <a:p>
                      <a:pPr marL="342900" lvl="0" indent="-342900" algn="l">
                        <a:lnSpc>
                          <a:spcPct val="115000"/>
                        </a:lnSpc>
                        <a:spcAft>
                          <a:spcPts val="0"/>
                        </a:spcAft>
                        <a:buFont typeface="Symbol"/>
                        <a:buChar char=""/>
                      </a:pPr>
                      <a:r>
                        <a:rPr lang="en-GB" sz="1400" dirty="0">
                          <a:effectLst/>
                          <a:latin typeface="Calibri"/>
                          <a:ea typeface="Calibri"/>
                          <a:cs typeface="Times New Roman"/>
                        </a:rPr>
                        <a:t>Half-termly visit (linked to agreed self-evaluation activity)</a:t>
                      </a:r>
                    </a:p>
                    <a:p>
                      <a:pPr marL="342900" lvl="0" indent="-342900" algn="l">
                        <a:lnSpc>
                          <a:spcPct val="115000"/>
                        </a:lnSpc>
                        <a:spcAft>
                          <a:spcPts val="0"/>
                        </a:spcAft>
                        <a:buFont typeface="Symbol"/>
                        <a:buChar char=""/>
                      </a:pPr>
                      <a:r>
                        <a:rPr lang="en-GB" sz="1400" dirty="0">
                          <a:effectLst/>
                          <a:latin typeface="Calibri"/>
                          <a:ea typeface="Calibri"/>
                          <a:cs typeface="Times New Roman"/>
                        </a:rPr>
                        <a:t>Termly Learn Sheffield  Support &amp; Challenge Meeting</a:t>
                      </a:r>
                    </a:p>
                    <a:p>
                      <a:pPr marL="342900" lvl="0" indent="-342900" algn="l">
                        <a:lnSpc>
                          <a:spcPct val="115000"/>
                        </a:lnSpc>
                        <a:spcAft>
                          <a:spcPts val="0"/>
                        </a:spcAft>
                        <a:buFont typeface="Symbol"/>
                        <a:buChar char=""/>
                      </a:pPr>
                      <a:r>
                        <a:rPr lang="en-GB" sz="1400" dirty="0">
                          <a:effectLst/>
                          <a:latin typeface="Calibri"/>
                          <a:ea typeface="Calibri"/>
                          <a:cs typeface="Times New Roman"/>
                        </a:rPr>
                        <a:t>School Review </a:t>
                      </a:r>
                    </a:p>
                    <a:p>
                      <a:pPr marL="342900" lvl="0" indent="-342900" algn="l">
                        <a:lnSpc>
                          <a:spcPct val="115000"/>
                        </a:lnSpc>
                        <a:spcAft>
                          <a:spcPts val="0"/>
                        </a:spcAft>
                        <a:buFont typeface="Symbol"/>
                        <a:buChar char=""/>
                      </a:pPr>
                      <a:r>
                        <a:rPr lang="en-GB" sz="1400" dirty="0">
                          <a:effectLst/>
                          <a:latin typeface="Calibri"/>
                          <a:ea typeface="Calibri"/>
                          <a:cs typeface="Times New Roman"/>
                        </a:rPr>
                        <a:t>Consider Governance Review</a:t>
                      </a: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No sub-category</a:t>
                      </a:r>
                    </a:p>
                  </a:txBody>
                  <a:tcPr anchor="ctr">
                    <a:solidFill>
                      <a:srgbClr val="FFC000"/>
                    </a:solidFill>
                  </a:tcPr>
                </a:tc>
              </a:tr>
              <a:tr h="835245">
                <a:tc rowSpan="2">
                  <a:txBody>
                    <a:bodyPr/>
                    <a:lstStyle/>
                    <a:p>
                      <a:pPr algn="ctr"/>
                      <a:r>
                        <a:rPr lang="en-GB" b="1" dirty="0" smtClean="0"/>
                        <a:t>Red</a:t>
                      </a:r>
                    </a:p>
                    <a:p>
                      <a:pPr algn="ctr"/>
                      <a:r>
                        <a:rPr lang="en-GB" dirty="0" smtClean="0"/>
                        <a:t>Causing Concern </a:t>
                      </a:r>
                      <a:endParaRPr lang="en-GB" dirty="0"/>
                    </a:p>
                  </a:txBody>
                  <a:tcPr anchor="ctr">
                    <a:solidFill>
                      <a:srgbClr val="FF0000"/>
                    </a:solidFill>
                  </a:tcPr>
                </a:tc>
                <a:tc rowSpan="2">
                  <a:txBody>
                    <a:bodyPr/>
                    <a:lstStyle/>
                    <a:p>
                      <a:pPr marL="285750" indent="-285750">
                        <a:buFont typeface="Arial" panose="020B0604020202020204" pitchFamily="34" charset="0"/>
                        <a:buChar char="•"/>
                      </a:pPr>
                      <a:r>
                        <a:rPr lang="en-GB" sz="1400" dirty="0" smtClean="0"/>
                        <a:t>OFSTED Category (Special Measures or Serious Weaknesses) or judged</a:t>
                      </a:r>
                      <a:r>
                        <a:rPr lang="en-GB" sz="1400" baseline="0" dirty="0" smtClean="0"/>
                        <a:t> likely to be so.</a:t>
                      </a:r>
                    </a:p>
                    <a:p>
                      <a:pPr marL="285750" indent="-285750">
                        <a:buFont typeface="Arial" panose="020B0604020202020204" pitchFamily="34" charset="0"/>
                        <a:buChar char="•"/>
                      </a:pPr>
                      <a:r>
                        <a:rPr lang="en-GB" sz="1400" baseline="0" dirty="0" smtClean="0"/>
                        <a:t>Complex or sustained vulnerability limiting capacity</a:t>
                      </a:r>
                      <a:endParaRPr lang="en-GB" sz="1400" dirty="0" smtClean="0"/>
                    </a:p>
                  </a:txBody>
                  <a:tcPr anchor="ctr">
                    <a:solidFill>
                      <a:srgbClr val="FF0000"/>
                    </a:solidFill>
                  </a:tcPr>
                </a:tc>
                <a:tc rowSpan="2">
                  <a:txBody>
                    <a:bodyPr/>
                    <a:lstStyle/>
                    <a:p>
                      <a:pPr marL="342900" lvl="0" indent="-342900" algn="l">
                        <a:lnSpc>
                          <a:spcPct val="115000"/>
                        </a:lnSpc>
                        <a:spcAft>
                          <a:spcPts val="0"/>
                        </a:spcAft>
                        <a:buFont typeface="Symbol"/>
                        <a:buChar char=""/>
                      </a:pPr>
                      <a:r>
                        <a:rPr lang="en-GB" sz="1400" dirty="0">
                          <a:effectLst/>
                          <a:latin typeface="Calibri"/>
                          <a:ea typeface="Calibri"/>
                          <a:cs typeface="Times New Roman"/>
                        </a:rPr>
                        <a:t>Bespoke  priority in locality action plan</a:t>
                      </a:r>
                    </a:p>
                    <a:p>
                      <a:pPr marL="342900" lvl="0" indent="-342900" algn="l">
                        <a:lnSpc>
                          <a:spcPct val="115000"/>
                        </a:lnSpc>
                        <a:spcAft>
                          <a:spcPts val="0"/>
                        </a:spcAft>
                        <a:buFont typeface="Symbol"/>
                        <a:buChar char=""/>
                      </a:pPr>
                      <a:r>
                        <a:rPr lang="en-GB" sz="1400" dirty="0">
                          <a:effectLst/>
                          <a:latin typeface="Calibri"/>
                          <a:ea typeface="Calibri"/>
                          <a:cs typeface="Times New Roman"/>
                        </a:rPr>
                        <a:t>Identified Improvement Partner / LSIP </a:t>
                      </a:r>
                    </a:p>
                    <a:p>
                      <a:pPr marL="342900" lvl="0" indent="-342900" algn="l">
                        <a:lnSpc>
                          <a:spcPct val="115000"/>
                        </a:lnSpc>
                        <a:spcAft>
                          <a:spcPts val="0"/>
                        </a:spcAft>
                        <a:buFont typeface="Symbol"/>
                        <a:buChar char=""/>
                      </a:pPr>
                      <a:r>
                        <a:rPr lang="en-GB" sz="1400" dirty="0">
                          <a:effectLst/>
                          <a:latin typeface="Calibri"/>
                          <a:ea typeface="Calibri"/>
                          <a:cs typeface="Times New Roman"/>
                        </a:rPr>
                        <a:t>At least half-termly visit (linked to agreed self-evaluation activity)</a:t>
                      </a:r>
                    </a:p>
                    <a:p>
                      <a:pPr marL="342900" lvl="0" indent="-342900" algn="l">
                        <a:lnSpc>
                          <a:spcPct val="115000"/>
                        </a:lnSpc>
                        <a:spcAft>
                          <a:spcPts val="0"/>
                        </a:spcAft>
                        <a:buFont typeface="Symbol"/>
                        <a:buChar char=""/>
                      </a:pPr>
                      <a:r>
                        <a:rPr lang="en-GB" sz="1400" dirty="0">
                          <a:effectLst/>
                          <a:latin typeface="Calibri"/>
                          <a:ea typeface="Calibri"/>
                          <a:cs typeface="Times New Roman"/>
                        </a:rPr>
                        <a:t>Half-termly Support &amp; Challenge Meeting</a:t>
                      </a:r>
                    </a:p>
                    <a:p>
                      <a:pPr marL="342900" lvl="0" indent="-342900" algn="l">
                        <a:lnSpc>
                          <a:spcPct val="115000"/>
                        </a:lnSpc>
                        <a:spcAft>
                          <a:spcPts val="0"/>
                        </a:spcAft>
                        <a:buFont typeface="Symbol"/>
                        <a:buChar char=""/>
                      </a:pPr>
                      <a:r>
                        <a:rPr lang="en-GB" sz="1400" dirty="0">
                          <a:effectLst/>
                          <a:latin typeface="Calibri"/>
                          <a:ea typeface="Calibri"/>
                          <a:cs typeface="Times New Roman"/>
                        </a:rPr>
                        <a:t>Termly School Review (as appropriate)</a:t>
                      </a:r>
                    </a:p>
                    <a:p>
                      <a:pPr marL="342900" lvl="0" indent="-342900" algn="l">
                        <a:lnSpc>
                          <a:spcPct val="115000"/>
                        </a:lnSpc>
                        <a:spcAft>
                          <a:spcPts val="0"/>
                        </a:spcAft>
                        <a:buFont typeface="Symbol"/>
                        <a:buChar char=""/>
                      </a:pPr>
                      <a:r>
                        <a:rPr lang="en-GB" sz="1400" dirty="0">
                          <a:effectLst/>
                          <a:latin typeface="Calibri"/>
                          <a:ea typeface="Calibri"/>
                          <a:cs typeface="Times New Roman"/>
                        </a:rPr>
                        <a:t>Governance Review</a:t>
                      </a:r>
                    </a:p>
                    <a:p>
                      <a:pPr marL="342900" lvl="0" indent="-342900" algn="l">
                        <a:lnSpc>
                          <a:spcPct val="115000"/>
                        </a:lnSpc>
                        <a:spcAft>
                          <a:spcPts val="0"/>
                        </a:spcAft>
                        <a:buFont typeface="Symbol"/>
                        <a:buChar char=""/>
                      </a:pPr>
                      <a:r>
                        <a:rPr lang="en-GB" sz="1400" dirty="0">
                          <a:effectLst/>
                          <a:latin typeface="Calibri"/>
                          <a:ea typeface="Calibri"/>
                          <a:cs typeface="Times New Roman"/>
                        </a:rPr>
                        <a:t>Brokerage of partnership arrangements</a:t>
                      </a:r>
                    </a:p>
                  </a:txBody>
                  <a:tcPr anchor="ctr">
                    <a:solidFill>
                      <a:srgbClr val="FF0000"/>
                    </a:solidFill>
                  </a:tcPr>
                </a:tc>
                <a:tc>
                  <a:txBody>
                    <a:bodyPr/>
                    <a:lstStyle/>
                    <a:p>
                      <a:pPr algn="ctr"/>
                      <a:r>
                        <a:rPr lang="en-GB" sz="1600" dirty="0" smtClean="0"/>
                        <a:t>Not OFSTED Category</a:t>
                      </a:r>
                      <a:endParaRPr lang="en-GB" sz="1600" dirty="0"/>
                    </a:p>
                  </a:txBody>
                  <a:tcPr anchor="ctr">
                    <a:solidFill>
                      <a:srgbClr val="FF0000"/>
                    </a:solidFill>
                  </a:tcPr>
                </a:tc>
              </a:tr>
              <a:tr h="835245">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1600" dirty="0" smtClean="0"/>
                        <a:t>OFSTED Category</a:t>
                      </a:r>
                      <a:endParaRPr lang="en-GB" sz="1600" dirty="0"/>
                    </a:p>
                  </a:txBody>
                  <a:tcPr anchor="ctr">
                    <a:solidFill>
                      <a:srgbClr val="FF0000"/>
                    </a:solidFill>
                  </a:tcPr>
                </a:tc>
              </a:tr>
            </a:tbl>
          </a:graphicData>
        </a:graphic>
      </p:graphicFrame>
    </p:spTree>
    <p:extLst>
      <p:ext uri="{BB962C8B-B14F-4D97-AF65-F5344CB8AC3E}">
        <p14:creationId xmlns:p14="http://schemas.microsoft.com/office/powerpoint/2010/main" val="2419940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6700" y="285748"/>
            <a:ext cx="10847990" cy="597121"/>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r>
              <a:rPr lang="en-GB" sz="3200" dirty="0" smtClean="0"/>
              <a:t>Categorisation (Secondary  working document)</a:t>
            </a:r>
            <a:endParaRPr lang="en-GB" sz="3200" dirty="0"/>
          </a:p>
        </p:txBody>
      </p:sp>
      <p:graphicFrame>
        <p:nvGraphicFramePr>
          <p:cNvPr id="4" name="Table 3"/>
          <p:cNvGraphicFramePr>
            <a:graphicFrameLocks noGrp="1"/>
          </p:cNvGraphicFramePr>
          <p:nvPr>
            <p:extLst>
              <p:ext uri="{D42A27DB-BD31-4B8C-83A1-F6EECF244321}">
                <p14:modId xmlns:p14="http://schemas.microsoft.com/office/powerpoint/2010/main" val="4142001823"/>
              </p:ext>
            </p:extLst>
          </p:nvPr>
        </p:nvGraphicFramePr>
        <p:xfrm>
          <a:off x="266701" y="932795"/>
          <a:ext cx="11620498" cy="5873789"/>
        </p:xfrm>
        <a:graphic>
          <a:graphicData uri="http://schemas.openxmlformats.org/drawingml/2006/table">
            <a:tbl>
              <a:tblPr firstRow="1" firstCol="1" bandRow="1">
                <a:tableStyleId>{5C22544A-7EE6-4342-B048-85BDC9FD1C3A}</a:tableStyleId>
              </a:tblPr>
              <a:tblGrid>
                <a:gridCol w="1523219"/>
                <a:gridCol w="5399156"/>
                <a:gridCol w="4698123"/>
              </a:tblGrid>
              <a:tr h="207905">
                <a:tc>
                  <a:txBody>
                    <a:bodyPr/>
                    <a:lstStyle/>
                    <a:p>
                      <a:pPr algn="l">
                        <a:lnSpc>
                          <a:spcPct val="115000"/>
                        </a:lnSpc>
                        <a:spcAft>
                          <a:spcPts val="0"/>
                        </a:spcAft>
                      </a:pPr>
                      <a:r>
                        <a:rPr lang="en-GB" sz="1200" dirty="0">
                          <a:effectLst/>
                        </a:rPr>
                        <a:t>Category</a:t>
                      </a:r>
                      <a:endParaRPr lang="en-GB" sz="1200" dirty="0">
                        <a:effectLst/>
                        <a:latin typeface="Calibri"/>
                        <a:ea typeface="Calibri"/>
                        <a:cs typeface="Times New Roman"/>
                      </a:endParaRPr>
                    </a:p>
                  </a:txBody>
                  <a:tcPr marL="55518" marR="55518" marT="0" marB="0"/>
                </a:tc>
                <a:tc>
                  <a:txBody>
                    <a:bodyPr/>
                    <a:lstStyle/>
                    <a:p>
                      <a:pPr algn="l">
                        <a:lnSpc>
                          <a:spcPct val="115000"/>
                        </a:lnSpc>
                        <a:spcAft>
                          <a:spcPts val="0"/>
                        </a:spcAft>
                      </a:pPr>
                      <a:r>
                        <a:rPr lang="en-GB" sz="1200">
                          <a:effectLst/>
                        </a:rPr>
                        <a:t>Criteria</a:t>
                      </a:r>
                      <a:endParaRPr lang="en-GB" sz="1200">
                        <a:effectLst/>
                        <a:latin typeface="Calibri"/>
                        <a:ea typeface="Calibri"/>
                        <a:cs typeface="Times New Roman"/>
                      </a:endParaRPr>
                    </a:p>
                  </a:txBody>
                  <a:tcPr marL="55518" marR="55518" marT="0" marB="0"/>
                </a:tc>
                <a:tc>
                  <a:txBody>
                    <a:bodyPr/>
                    <a:lstStyle/>
                    <a:p>
                      <a:pPr algn="l">
                        <a:lnSpc>
                          <a:spcPct val="115000"/>
                        </a:lnSpc>
                        <a:spcAft>
                          <a:spcPts val="0"/>
                        </a:spcAft>
                      </a:pPr>
                      <a:r>
                        <a:rPr lang="en-GB" sz="1200">
                          <a:effectLst/>
                        </a:rPr>
                        <a:t>Range of support and interventions</a:t>
                      </a:r>
                      <a:endParaRPr lang="en-GB" sz="1200">
                        <a:effectLst/>
                        <a:latin typeface="Calibri"/>
                        <a:ea typeface="Calibri"/>
                        <a:cs typeface="Times New Roman"/>
                      </a:endParaRPr>
                    </a:p>
                  </a:txBody>
                  <a:tcPr marL="55518" marR="55518" marT="0" marB="0"/>
                </a:tc>
              </a:tr>
              <a:tr h="1842660">
                <a:tc>
                  <a:txBody>
                    <a:bodyPr/>
                    <a:lstStyle/>
                    <a:p>
                      <a:pPr algn="l">
                        <a:lnSpc>
                          <a:spcPct val="115000"/>
                        </a:lnSpc>
                        <a:spcAft>
                          <a:spcPts val="0"/>
                        </a:spcAft>
                      </a:pPr>
                      <a:r>
                        <a:rPr lang="en-GB" sz="1200">
                          <a:effectLst/>
                        </a:rPr>
                        <a:t> </a:t>
                      </a:r>
                    </a:p>
                    <a:p>
                      <a:pPr algn="l">
                        <a:lnSpc>
                          <a:spcPct val="115000"/>
                        </a:lnSpc>
                        <a:spcAft>
                          <a:spcPts val="0"/>
                        </a:spcAft>
                      </a:pPr>
                      <a:r>
                        <a:rPr lang="en-GB" sz="1200">
                          <a:effectLst/>
                        </a:rPr>
                        <a:t> High performing school</a:t>
                      </a:r>
                      <a:endParaRPr lang="en-GB" sz="1200">
                        <a:effectLst/>
                        <a:latin typeface="Calibri"/>
                        <a:ea typeface="Calibri"/>
                        <a:cs typeface="Times New Roman"/>
                      </a:endParaRPr>
                    </a:p>
                  </a:txBody>
                  <a:tcPr marL="55518" marR="55518" marT="0" marB="0"/>
                </a:tc>
                <a:tc>
                  <a:txBody>
                    <a:bodyPr/>
                    <a:lstStyle/>
                    <a:p>
                      <a:pPr algn="l">
                        <a:lnSpc>
                          <a:spcPct val="115000"/>
                        </a:lnSpc>
                        <a:spcAft>
                          <a:spcPts val="0"/>
                        </a:spcAft>
                      </a:pPr>
                      <a:r>
                        <a:rPr lang="en-GB" sz="1200" dirty="0">
                          <a:effectLst/>
                        </a:rPr>
                        <a:t>Sustained high levels of performance, meeting most or all of the criteria below:</a:t>
                      </a:r>
                    </a:p>
                    <a:p>
                      <a:pPr marL="342900" lvl="0" indent="-342900" algn="l">
                        <a:lnSpc>
                          <a:spcPct val="115000"/>
                        </a:lnSpc>
                        <a:spcAft>
                          <a:spcPts val="0"/>
                        </a:spcAft>
                        <a:buFont typeface="Symbol"/>
                        <a:buChar char=""/>
                      </a:pPr>
                      <a:r>
                        <a:rPr lang="en-GB" sz="1200" dirty="0">
                          <a:effectLst/>
                        </a:rPr>
                        <a:t>Progress 8 significantly above 0</a:t>
                      </a:r>
                    </a:p>
                    <a:p>
                      <a:pPr marL="342900" lvl="0" indent="-342900" algn="l">
                        <a:lnSpc>
                          <a:spcPct val="115000"/>
                        </a:lnSpc>
                        <a:spcAft>
                          <a:spcPts val="0"/>
                        </a:spcAft>
                        <a:buFont typeface="Symbol"/>
                        <a:buChar char=""/>
                      </a:pPr>
                      <a:r>
                        <a:rPr lang="en-GB" sz="1200" dirty="0">
                          <a:effectLst/>
                        </a:rPr>
                        <a:t>Value added score for both English and mathematics that are significantly above national expectations</a:t>
                      </a:r>
                    </a:p>
                    <a:p>
                      <a:pPr marL="342900" lvl="0" indent="-342900" algn="l">
                        <a:lnSpc>
                          <a:spcPct val="115000"/>
                        </a:lnSpc>
                        <a:spcAft>
                          <a:spcPts val="0"/>
                        </a:spcAft>
                        <a:buFont typeface="Symbol"/>
                        <a:buChar char=""/>
                      </a:pPr>
                      <a:r>
                        <a:rPr lang="en-GB" sz="1200" dirty="0">
                          <a:effectLst/>
                        </a:rPr>
                        <a:t>Overall value added score (best 8 ) for school significantly above average</a:t>
                      </a:r>
                    </a:p>
                    <a:p>
                      <a:pPr marL="342900" lvl="0" indent="-342900" algn="l">
                        <a:lnSpc>
                          <a:spcPct val="115000"/>
                        </a:lnSpc>
                        <a:spcAft>
                          <a:spcPts val="0"/>
                        </a:spcAft>
                        <a:buFont typeface="Symbol"/>
                        <a:buChar char=""/>
                      </a:pPr>
                      <a:r>
                        <a:rPr lang="en-GB" sz="1200" dirty="0">
                          <a:effectLst/>
                        </a:rPr>
                        <a:t>Above national averages for 3 and 4 levels of progress in mathematics and English</a:t>
                      </a:r>
                    </a:p>
                    <a:p>
                      <a:pPr marL="342900" lvl="0" indent="-342900" algn="l">
                        <a:lnSpc>
                          <a:spcPct val="115000"/>
                        </a:lnSpc>
                        <a:spcAft>
                          <a:spcPts val="0"/>
                        </a:spcAft>
                        <a:buFont typeface="Symbol"/>
                        <a:buChar char=""/>
                      </a:pPr>
                      <a:r>
                        <a:rPr lang="en-GB" sz="1200" dirty="0">
                          <a:effectLst/>
                        </a:rPr>
                        <a:t>The achievement of all sizeable groups is significantly above average, including pupils who are disadvantaged and/or who have SEND.</a:t>
                      </a:r>
                      <a:endParaRPr lang="en-GB" sz="1200" dirty="0">
                        <a:effectLst/>
                        <a:latin typeface="Calibri"/>
                        <a:ea typeface="Calibri"/>
                        <a:cs typeface="Times New Roman"/>
                      </a:endParaRPr>
                    </a:p>
                  </a:txBody>
                  <a:tcPr marL="55518" marR="55518" marT="0" marB="0"/>
                </a:tc>
                <a:tc>
                  <a:txBody>
                    <a:bodyPr/>
                    <a:lstStyle/>
                    <a:p>
                      <a:pPr algn="l">
                        <a:lnSpc>
                          <a:spcPct val="115000"/>
                        </a:lnSpc>
                        <a:spcAft>
                          <a:spcPts val="0"/>
                        </a:spcAft>
                      </a:pPr>
                      <a:r>
                        <a:rPr lang="en-GB" sz="1200" dirty="0" smtClean="0">
                          <a:effectLst/>
                        </a:rPr>
                        <a:t>Such </a:t>
                      </a:r>
                      <a:r>
                        <a:rPr lang="en-GB" sz="1200" dirty="0">
                          <a:effectLst/>
                        </a:rPr>
                        <a:t>schools will be expected to take part in the dissemination of best practice as required by all schools and in accordance with the school’s normal evaluation processes</a:t>
                      </a:r>
                      <a:endParaRPr lang="en-GB" sz="1200" dirty="0">
                        <a:effectLst/>
                        <a:latin typeface="Calibri"/>
                        <a:ea typeface="Calibri"/>
                        <a:cs typeface="Times New Roman"/>
                      </a:endParaRPr>
                    </a:p>
                  </a:txBody>
                  <a:tcPr marL="55518" marR="55518" marT="0" marB="0"/>
                </a:tc>
              </a:tr>
              <a:tr h="890174">
                <a:tc>
                  <a:txBody>
                    <a:bodyPr/>
                    <a:lstStyle/>
                    <a:p>
                      <a:pPr algn="l">
                        <a:lnSpc>
                          <a:spcPct val="115000"/>
                        </a:lnSpc>
                        <a:spcAft>
                          <a:spcPts val="0"/>
                        </a:spcAft>
                      </a:pPr>
                      <a:r>
                        <a:rPr lang="en-GB" sz="1200">
                          <a:effectLst/>
                        </a:rPr>
                        <a:t> </a:t>
                      </a:r>
                    </a:p>
                    <a:p>
                      <a:pPr algn="l">
                        <a:lnSpc>
                          <a:spcPct val="115000"/>
                        </a:lnSpc>
                        <a:spcAft>
                          <a:spcPts val="0"/>
                        </a:spcAft>
                      </a:pPr>
                      <a:r>
                        <a:rPr lang="en-GB" sz="1200">
                          <a:effectLst/>
                        </a:rPr>
                        <a:t>Self-improving school</a:t>
                      </a:r>
                      <a:endParaRPr lang="en-GB" sz="1200">
                        <a:effectLst/>
                        <a:latin typeface="Calibri"/>
                        <a:ea typeface="Calibri"/>
                        <a:cs typeface="Times New Roman"/>
                      </a:endParaRPr>
                    </a:p>
                  </a:txBody>
                  <a:tcPr marL="55518" marR="55518" marT="0" marB="0"/>
                </a:tc>
                <a:tc>
                  <a:txBody>
                    <a:bodyPr/>
                    <a:lstStyle/>
                    <a:p>
                      <a:pPr marL="342900" lvl="0" indent="-342900" algn="l">
                        <a:lnSpc>
                          <a:spcPct val="115000"/>
                        </a:lnSpc>
                        <a:spcAft>
                          <a:spcPts val="0"/>
                        </a:spcAft>
                        <a:buFont typeface="Symbol"/>
                        <a:buChar char=""/>
                      </a:pPr>
                      <a:r>
                        <a:rPr lang="en-GB" sz="1200">
                          <a:effectLst/>
                        </a:rPr>
                        <a:t>Data (as above) that may not yet be at levels required to be a high performing school but 3 year trend indicates continuous or rapid improvement  </a:t>
                      </a:r>
                    </a:p>
                    <a:p>
                      <a:pPr marL="342900" lvl="0" indent="-342900" algn="l">
                        <a:lnSpc>
                          <a:spcPct val="115000"/>
                        </a:lnSpc>
                        <a:spcAft>
                          <a:spcPts val="0"/>
                        </a:spcAft>
                        <a:buFont typeface="Symbol"/>
                        <a:buChar char=""/>
                      </a:pPr>
                      <a:r>
                        <a:rPr lang="en-GB" sz="1200">
                          <a:effectLst/>
                        </a:rPr>
                        <a:t>The achievement of all sizeable groups is improving, including pupils who are disadvantaged and/or who have SEND.</a:t>
                      </a:r>
                      <a:endParaRPr lang="en-GB" sz="1200">
                        <a:effectLst/>
                        <a:latin typeface="Calibri"/>
                        <a:ea typeface="Calibri"/>
                        <a:cs typeface="Times New Roman"/>
                      </a:endParaRPr>
                    </a:p>
                  </a:txBody>
                  <a:tcPr marL="55518" marR="55518" marT="0" marB="0"/>
                </a:tc>
                <a:tc>
                  <a:txBody>
                    <a:bodyPr/>
                    <a:lstStyle/>
                    <a:p>
                      <a:pPr algn="l">
                        <a:lnSpc>
                          <a:spcPct val="115000"/>
                        </a:lnSpc>
                        <a:spcAft>
                          <a:spcPts val="0"/>
                        </a:spcAft>
                      </a:pPr>
                      <a:r>
                        <a:rPr lang="en-GB" sz="1200">
                          <a:effectLst/>
                        </a:rPr>
                        <a:t>Such schools will be expected to take part in the dissemination of best practice as required by all schools and in accordance with the school’s normal evaluation processes</a:t>
                      </a:r>
                      <a:endParaRPr lang="en-GB" sz="1200">
                        <a:effectLst/>
                        <a:latin typeface="Calibri"/>
                        <a:ea typeface="Calibri"/>
                        <a:cs typeface="Times New Roman"/>
                      </a:endParaRPr>
                    </a:p>
                  </a:txBody>
                  <a:tcPr marL="55518" marR="55518" marT="0" marB="0"/>
                </a:tc>
              </a:tr>
              <a:tr h="1228440">
                <a:tc>
                  <a:txBody>
                    <a:bodyPr/>
                    <a:lstStyle/>
                    <a:p>
                      <a:pPr algn="l">
                        <a:lnSpc>
                          <a:spcPct val="115000"/>
                        </a:lnSpc>
                        <a:spcAft>
                          <a:spcPts val="0"/>
                        </a:spcAft>
                      </a:pPr>
                      <a:r>
                        <a:rPr lang="en-GB" sz="1200">
                          <a:effectLst/>
                        </a:rPr>
                        <a:t> </a:t>
                      </a:r>
                    </a:p>
                    <a:p>
                      <a:pPr algn="l">
                        <a:lnSpc>
                          <a:spcPct val="115000"/>
                        </a:lnSpc>
                        <a:spcAft>
                          <a:spcPts val="0"/>
                        </a:spcAft>
                      </a:pPr>
                      <a:r>
                        <a:rPr lang="en-GB" sz="1200">
                          <a:effectLst/>
                        </a:rPr>
                        <a:t>Vulnerable school</a:t>
                      </a:r>
                    </a:p>
                    <a:p>
                      <a:pPr algn="l">
                        <a:lnSpc>
                          <a:spcPct val="115000"/>
                        </a:lnSpc>
                        <a:spcAft>
                          <a:spcPts val="0"/>
                        </a:spcAft>
                      </a:pPr>
                      <a:r>
                        <a:rPr lang="en-GB" sz="1200">
                          <a:effectLst/>
                        </a:rPr>
                        <a:t> </a:t>
                      </a:r>
                    </a:p>
                    <a:p>
                      <a:pPr algn="l">
                        <a:lnSpc>
                          <a:spcPct val="115000"/>
                        </a:lnSpc>
                        <a:spcAft>
                          <a:spcPts val="0"/>
                        </a:spcAft>
                      </a:pPr>
                      <a:r>
                        <a:rPr lang="en-GB" sz="1200">
                          <a:effectLst/>
                        </a:rPr>
                        <a:t> </a:t>
                      </a:r>
                      <a:endParaRPr lang="en-GB" sz="1200">
                        <a:effectLst/>
                        <a:latin typeface="Calibri"/>
                        <a:ea typeface="Calibri"/>
                        <a:cs typeface="Times New Roman"/>
                      </a:endParaRPr>
                    </a:p>
                  </a:txBody>
                  <a:tcPr marL="55518" marR="55518" marT="0" marB="0"/>
                </a:tc>
                <a:tc>
                  <a:txBody>
                    <a:bodyPr/>
                    <a:lstStyle/>
                    <a:p>
                      <a:pPr marL="342900" lvl="0" indent="-342900" algn="l">
                        <a:lnSpc>
                          <a:spcPct val="115000"/>
                        </a:lnSpc>
                        <a:spcAft>
                          <a:spcPts val="0"/>
                        </a:spcAft>
                        <a:buFont typeface="Symbol"/>
                        <a:buChar char=""/>
                      </a:pPr>
                      <a:r>
                        <a:rPr lang="en-GB" sz="1200">
                          <a:effectLst/>
                        </a:rPr>
                        <a:t>Levels of performance for a number of key measures are below national norms and trend data (3 years) shows no significant improvement in performance.  The data shows flat line or decreasing trend in a number of key indicators (above)</a:t>
                      </a:r>
                    </a:p>
                    <a:p>
                      <a:pPr marL="342900" lvl="0" indent="-342900" algn="l">
                        <a:lnSpc>
                          <a:spcPct val="115000"/>
                        </a:lnSpc>
                        <a:spcAft>
                          <a:spcPts val="0"/>
                        </a:spcAft>
                        <a:buFont typeface="Symbol"/>
                        <a:buChar char=""/>
                      </a:pPr>
                      <a:r>
                        <a:rPr lang="en-GB" sz="1200">
                          <a:effectLst/>
                        </a:rPr>
                        <a:t>The achievement of sizeable groups of pupils remains significantly below average, including pupils who are disadvantaged and/or who have SEND.</a:t>
                      </a:r>
                      <a:endParaRPr lang="en-GB" sz="1200">
                        <a:effectLst/>
                        <a:latin typeface="Calibri"/>
                        <a:ea typeface="Calibri"/>
                        <a:cs typeface="Times New Roman"/>
                      </a:endParaRPr>
                    </a:p>
                  </a:txBody>
                  <a:tcPr marL="55518" marR="55518" marT="0" marB="0"/>
                </a:tc>
                <a:tc>
                  <a:txBody>
                    <a:bodyPr/>
                    <a:lstStyle/>
                    <a:p>
                      <a:pPr algn="l">
                        <a:lnSpc>
                          <a:spcPct val="115000"/>
                        </a:lnSpc>
                        <a:spcAft>
                          <a:spcPts val="0"/>
                        </a:spcAft>
                      </a:pPr>
                      <a:r>
                        <a:rPr lang="en-GB" sz="1200">
                          <a:effectLst/>
                        </a:rPr>
                        <a:t> Co-constructed action plan that is resourced from Learn Sheffield School Improvement fund and is monitored by peer head teacher reviews  </a:t>
                      </a:r>
                      <a:endParaRPr lang="en-GB" sz="1200">
                        <a:effectLst/>
                        <a:latin typeface="Calibri"/>
                        <a:ea typeface="Calibri"/>
                        <a:cs typeface="Times New Roman"/>
                      </a:endParaRPr>
                    </a:p>
                  </a:txBody>
                  <a:tcPr marL="55518" marR="55518" marT="0" marB="0"/>
                </a:tc>
              </a:tr>
              <a:tr h="1645668">
                <a:tc>
                  <a:txBody>
                    <a:bodyPr/>
                    <a:lstStyle/>
                    <a:p>
                      <a:pPr algn="l">
                        <a:lnSpc>
                          <a:spcPct val="115000"/>
                        </a:lnSpc>
                        <a:spcAft>
                          <a:spcPts val="0"/>
                        </a:spcAft>
                      </a:pPr>
                      <a:r>
                        <a:rPr lang="en-GB" sz="1200">
                          <a:effectLst/>
                        </a:rPr>
                        <a:t> </a:t>
                      </a:r>
                    </a:p>
                    <a:p>
                      <a:pPr algn="l">
                        <a:lnSpc>
                          <a:spcPct val="115000"/>
                        </a:lnSpc>
                        <a:spcAft>
                          <a:spcPts val="0"/>
                        </a:spcAft>
                      </a:pPr>
                      <a:r>
                        <a:rPr lang="en-GB" sz="1200">
                          <a:effectLst/>
                        </a:rPr>
                        <a:t>School causing concern</a:t>
                      </a:r>
                      <a:endParaRPr lang="en-GB" sz="1200">
                        <a:effectLst/>
                        <a:latin typeface="Calibri"/>
                        <a:ea typeface="Calibri"/>
                        <a:cs typeface="Times New Roman"/>
                      </a:endParaRPr>
                    </a:p>
                  </a:txBody>
                  <a:tcPr marL="55518" marR="55518" marT="0" marB="0"/>
                </a:tc>
                <a:tc>
                  <a:txBody>
                    <a:bodyPr/>
                    <a:lstStyle/>
                    <a:p>
                      <a:pPr marL="342900" lvl="0" indent="-342900" algn="l">
                        <a:lnSpc>
                          <a:spcPct val="115000"/>
                        </a:lnSpc>
                        <a:spcAft>
                          <a:spcPts val="0"/>
                        </a:spcAft>
                        <a:buFont typeface="Symbol"/>
                        <a:buChar char=""/>
                      </a:pPr>
                      <a:r>
                        <a:rPr lang="en-GB" sz="1200" dirty="0">
                          <a:effectLst/>
                        </a:rPr>
                        <a:t>Schools in an Ofsted category</a:t>
                      </a:r>
                    </a:p>
                    <a:p>
                      <a:pPr marL="342900" lvl="0" indent="-342900" algn="l">
                        <a:lnSpc>
                          <a:spcPct val="115000"/>
                        </a:lnSpc>
                        <a:spcAft>
                          <a:spcPts val="0"/>
                        </a:spcAft>
                        <a:buFont typeface="Symbol"/>
                        <a:buChar char=""/>
                      </a:pPr>
                      <a:r>
                        <a:rPr lang="en-GB" sz="1200" dirty="0">
                          <a:effectLst/>
                        </a:rPr>
                        <a:t>Analysis of the data profile indicates that the school is at risk of being placed in and Ofsted category.</a:t>
                      </a:r>
                      <a:endParaRPr lang="en-GB" sz="1200" dirty="0">
                        <a:effectLst/>
                        <a:latin typeface="Calibri"/>
                        <a:ea typeface="Calibri"/>
                        <a:cs typeface="Times New Roman"/>
                      </a:endParaRPr>
                    </a:p>
                  </a:txBody>
                  <a:tcPr marL="55518" marR="55518" marT="0" marB="0"/>
                </a:tc>
                <a:tc>
                  <a:txBody>
                    <a:bodyPr/>
                    <a:lstStyle/>
                    <a:p>
                      <a:pPr algn="l">
                        <a:lnSpc>
                          <a:spcPct val="115000"/>
                        </a:lnSpc>
                        <a:spcAft>
                          <a:spcPts val="0"/>
                        </a:spcAft>
                      </a:pPr>
                      <a:r>
                        <a:rPr lang="en-GB" sz="1200" dirty="0">
                          <a:effectLst/>
                        </a:rPr>
                        <a:t>Bespoke  priority action plan</a:t>
                      </a:r>
                    </a:p>
                    <a:p>
                      <a:pPr algn="l">
                        <a:lnSpc>
                          <a:spcPct val="115000"/>
                        </a:lnSpc>
                        <a:spcAft>
                          <a:spcPts val="0"/>
                        </a:spcAft>
                      </a:pPr>
                      <a:r>
                        <a:rPr lang="en-GB" sz="1200" dirty="0">
                          <a:effectLst/>
                        </a:rPr>
                        <a:t>Identified Improvement Partner / LSIP </a:t>
                      </a:r>
                    </a:p>
                    <a:p>
                      <a:pPr algn="l">
                        <a:lnSpc>
                          <a:spcPct val="115000"/>
                        </a:lnSpc>
                        <a:spcAft>
                          <a:spcPts val="0"/>
                        </a:spcAft>
                      </a:pPr>
                      <a:r>
                        <a:rPr lang="en-GB" sz="1200" dirty="0">
                          <a:effectLst/>
                        </a:rPr>
                        <a:t>At least half-termly visit (linked to agreed self-    evaluation activity)</a:t>
                      </a:r>
                    </a:p>
                    <a:p>
                      <a:pPr algn="l">
                        <a:lnSpc>
                          <a:spcPct val="115000"/>
                        </a:lnSpc>
                        <a:spcAft>
                          <a:spcPts val="0"/>
                        </a:spcAft>
                      </a:pPr>
                      <a:r>
                        <a:rPr lang="en-GB" sz="1200" dirty="0">
                          <a:effectLst/>
                        </a:rPr>
                        <a:t>Half-termly Support &amp; Challenge Meeting</a:t>
                      </a:r>
                    </a:p>
                    <a:p>
                      <a:pPr algn="l">
                        <a:lnSpc>
                          <a:spcPct val="115000"/>
                        </a:lnSpc>
                        <a:spcAft>
                          <a:spcPts val="0"/>
                        </a:spcAft>
                      </a:pPr>
                      <a:r>
                        <a:rPr lang="en-GB" sz="1200" dirty="0">
                          <a:effectLst/>
                        </a:rPr>
                        <a:t>Termly School Review (as appropriate)</a:t>
                      </a:r>
                    </a:p>
                    <a:p>
                      <a:pPr algn="l">
                        <a:lnSpc>
                          <a:spcPct val="115000"/>
                        </a:lnSpc>
                        <a:spcAft>
                          <a:spcPts val="0"/>
                        </a:spcAft>
                      </a:pPr>
                      <a:r>
                        <a:rPr lang="en-GB" sz="1200" dirty="0">
                          <a:effectLst/>
                        </a:rPr>
                        <a:t>Governance Review</a:t>
                      </a:r>
                    </a:p>
                    <a:p>
                      <a:pPr algn="l">
                        <a:lnSpc>
                          <a:spcPct val="115000"/>
                        </a:lnSpc>
                        <a:spcAft>
                          <a:spcPts val="0"/>
                        </a:spcAft>
                      </a:pPr>
                      <a:r>
                        <a:rPr lang="en-GB" sz="1200" dirty="0">
                          <a:effectLst/>
                        </a:rPr>
                        <a:t>Brokerage of partnership arrangements</a:t>
                      </a:r>
                      <a:endParaRPr lang="en-GB" sz="1200" dirty="0">
                        <a:effectLst/>
                        <a:latin typeface="Calibri"/>
                        <a:ea typeface="Calibri"/>
                        <a:cs typeface="Times New Roman"/>
                      </a:endParaRPr>
                    </a:p>
                  </a:txBody>
                  <a:tcPr marL="55518" marR="55518" marT="0" marB="0"/>
                </a:tc>
              </a:tr>
            </a:tbl>
          </a:graphicData>
        </a:graphic>
      </p:graphicFrame>
    </p:spTree>
    <p:extLst>
      <p:ext uri="{BB962C8B-B14F-4D97-AF65-F5344CB8AC3E}">
        <p14:creationId xmlns:p14="http://schemas.microsoft.com/office/powerpoint/2010/main" val="1631269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454" y="987971"/>
            <a:ext cx="8569920" cy="3678620"/>
          </a:xfrm>
        </p:spPr>
        <p:txBody>
          <a:bodyPr/>
          <a:lstStyle/>
          <a:p>
            <a:pPr lvl="0">
              <a:buFont typeface="Courier New" panose="02070309020205020404" pitchFamily="49" charset="0"/>
              <a:buChar char="o"/>
            </a:pPr>
            <a:r>
              <a:rPr lang="en-GB" sz="2400" b="1" dirty="0" smtClean="0"/>
              <a:t>School Profile </a:t>
            </a:r>
            <a:r>
              <a:rPr lang="en-GB" sz="2400" dirty="0" smtClean="0"/>
              <a:t>– captures the information the sector will use to inform the categorisation and be the platform for support, challenge and partnership working.</a:t>
            </a:r>
          </a:p>
          <a:p>
            <a:pPr lvl="0">
              <a:buFont typeface="Courier New" panose="02070309020205020404" pitchFamily="49" charset="0"/>
              <a:buChar char="o"/>
            </a:pPr>
            <a:r>
              <a:rPr lang="en-GB" sz="2400" b="1" dirty="0" smtClean="0"/>
              <a:t>Categorisation</a:t>
            </a:r>
            <a:r>
              <a:rPr lang="en-GB" sz="2400" dirty="0" smtClean="0"/>
              <a:t> – traffic lights approach with common language, clear criteria and clarity about the support and challenge package that accompanies each category.</a:t>
            </a:r>
          </a:p>
          <a:p>
            <a:pPr lvl="0">
              <a:buFont typeface="Courier New" panose="02070309020205020404" pitchFamily="49" charset="0"/>
              <a:buChar char="o"/>
            </a:pPr>
            <a:r>
              <a:rPr lang="en-GB" sz="2400" b="1" dirty="0" smtClean="0"/>
              <a:t>School Improvement Cycle </a:t>
            </a:r>
            <a:r>
              <a:rPr lang="en-GB" sz="2400" dirty="0" smtClean="0"/>
              <a:t>– agreed timeline for the year which includes the way that the sector will play a part in the review of the support and challenge that is taking place.</a:t>
            </a:r>
            <a:endParaRPr lang="en-GB" dirty="0"/>
          </a:p>
          <a:p>
            <a:pPr marL="457200" lvl="1" indent="0">
              <a:buNone/>
            </a:pPr>
            <a:endParaRPr lang="en-GB" dirty="0" smtClean="0"/>
          </a:p>
          <a:p>
            <a:pPr marL="0" indent="0">
              <a:buNone/>
            </a:pPr>
            <a:endParaRPr lang="en-GB" dirty="0"/>
          </a:p>
        </p:txBody>
      </p:sp>
      <p:sp>
        <p:nvSpPr>
          <p:cNvPr id="5" name="Title 1"/>
          <p:cNvSpPr txBox="1">
            <a:spLocks/>
          </p:cNvSpPr>
          <p:nvPr/>
        </p:nvSpPr>
        <p:spPr>
          <a:xfrm>
            <a:off x="266701" y="285748"/>
            <a:ext cx="6656380" cy="552451"/>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r>
              <a:rPr lang="en-GB" sz="3200" dirty="0" smtClean="0"/>
              <a:t>Sheffield Approach</a:t>
            </a:r>
            <a:endParaRPr lang="en-GB" sz="3200"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61" t="70551" r="75941" b="10400"/>
          <a:stretch/>
        </p:blipFill>
        <p:spPr bwMode="auto">
          <a:xfrm>
            <a:off x="266701" y="1066801"/>
            <a:ext cx="2582483" cy="27686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Cloud Callout 5"/>
          <p:cNvSpPr/>
          <p:nvPr/>
        </p:nvSpPr>
        <p:spPr>
          <a:xfrm>
            <a:off x="3168868" y="4918841"/>
            <a:ext cx="8865477" cy="1939159"/>
          </a:xfrm>
          <a:prstGeom prst="cloudCallout">
            <a:avLst>
              <a:gd name="adj1" fmla="val 47146"/>
              <a:gd name="adj2" fmla="val 41005"/>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u="sng" dirty="0"/>
              <a:t>Activity</a:t>
            </a:r>
            <a:r>
              <a:rPr lang="en-GB" i="1" dirty="0"/>
              <a:t> – </a:t>
            </a:r>
            <a:r>
              <a:rPr lang="en-GB" i="1" dirty="0" smtClean="0"/>
              <a:t>Record any questions on the post it notes and add them to the question wall.</a:t>
            </a:r>
          </a:p>
          <a:p>
            <a:endParaRPr lang="en-GB" sz="800" i="1" dirty="0" smtClean="0"/>
          </a:p>
          <a:p>
            <a:r>
              <a:rPr lang="en-GB" i="1" u="sng" dirty="0" smtClean="0"/>
              <a:t>Activity</a:t>
            </a:r>
            <a:r>
              <a:rPr lang="en-GB" i="1" dirty="0" smtClean="0"/>
              <a:t> – Record any comments or feedback on the large sheets of paper on your table.</a:t>
            </a:r>
            <a:endParaRPr lang="en-GB" i="1" dirty="0"/>
          </a:p>
        </p:txBody>
      </p:sp>
    </p:spTree>
    <p:extLst>
      <p:ext uri="{BB962C8B-B14F-4D97-AF65-F5344CB8AC3E}">
        <p14:creationId xmlns:p14="http://schemas.microsoft.com/office/powerpoint/2010/main" val="3412116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1690" y="141890"/>
            <a:ext cx="11301917" cy="713033"/>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pPr>
              <a:lnSpc>
                <a:spcPct val="150000"/>
              </a:lnSpc>
            </a:pPr>
            <a:r>
              <a:rPr lang="en-GB" sz="3600" dirty="0" smtClean="0"/>
              <a:t>Governors’ Spring Term Briefing - Agenda </a:t>
            </a:r>
            <a:endParaRPr lang="en-GB" sz="3600" dirty="0"/>
          </a:p>
        </p:txBody>
      </p:sp>
      <p:sp>
        <p:nvSpPr>
          <p:cNvPr id="2" name="Rectangle 1"/>
          <p:cNvSpPr/>
          <p:nvPr/>
        </p:nvSpPr>
        <p:spPr>
          <a:xfrm>
            <a:off x="1755232" y="1460565"/>
            <a:ext cx="15086965" cy="646331"/>
          </a:xfrm>
          <a:prstGeom prst="rect">
            <a:avLst/>
          </a:prstGeom>
        </p:spPr>
        <p:txBody>
          <a:bodyPr wrap="square">
            <a:spAutoFit/>
          </a:bodyPr>
          <a:lstStyle/>
          <a:p>
            <a:pPr marL="342900" indent="-342900" fontAlgn="t">
              <a:buFont typeface="Courier New" panose="02070309020205020404" pitchFamily="49" charset="0"/>
              <a:buChar char="o"/>
            </a:pPr>
            <a:r>
              <a:rPr lang="en-GB" sz="3600" dirty="0" smtClean="0">
                <a:latin typeface="Futura Bk BT"/>
              </a:rPr>
              <a:t>Learn Sheffield Update</a:t>
            </a:r>
            <a:endParaRPr lang="en-GB" sz="3600" dirty="0">
              <a:latin typeface="Futura Bk BT"/>
            </a:endParaRPr>
          </a:p>
        </p:txBody>
      </p:sp>
      <p:sp>
        <p:nvSpPr>
          <p:cNvPr id="6" name="Rectangle 5"/>
          <p:cNvSpPr/>
          <p:nvPr/>
        </p:nvSpPr>
        <p:spPr>
          <a:xfrm>
            <a:off x="2635474" y="2505995"/>
            <a:ext cx="9041064" cy="646331"/>
          </a:xfrm>
          <a:prstGeom prst="rect">
            <a:avLst/>
          </a:prstGeom>
        </p:spPr>
        <p:txBody>
          <a:bodyPr wrap="square">
            <a:spAutoFit/>
          </a:bodyPr>
          <a:lstStyle/>
          <a:p>
            <a:pPr marL="342900" indent="-342900" fontAlgn="t">
              <a:buFont typeface="Courier New" panose="02070309020205020404" pitchFamily="49" charset="0"/>
              <a:buChar char="o"/>
            </a:pPr>
            <a:r>
              <a:rPr lang="en-GB" sz="3600" dirty="0" smtClean="0">
                <a:latin typeface="Futura Bk BT"/>
              </a:rPr>
              <a:t>School Improvement Strategy</a:t>
            </a:r>
            <a:endParaRPr lang="en-GB" sz="3600" dirty="0">
              <a:latin typeface="Futura Bk BT"/>
            </a:endParaRPr>
          </a:p>
        </p:txBody>
      </p:sp>
      <p:sp>
        <p:nvSpPr>
          <p:cNvPr id="9" name="Rectangle 8"/>
          <p:cNvSpPr/>
          <p:nvPr/>
        </p:nvSpPr>
        <p:spPr>
          <a:xfrm>
            <a:off x="3719634" y="3530097"/>
            <a:ext cx="9041064" cy="646331"/>
          </a:xfrm>
          <a:prstGeom prst="rect">
            <a:avLst/>
          </a:prstGeom>
        </p:spPr>
        <p:txBody>
          <a:bodyPr wrap="square">
            <a:spAutoFit/>
          </a:bodyPr>
          <a:lstStyle/>
          <a:p>
            <a:pPr marL="342900" indent="-342900" fontAlgn="t">
              <a:buFont typeface="Courier New" panose="02070309020205020404" pitchFamily="49" charset="0"/>
              <a:buChar char="o"/>
            </a:pPr>
            <a:r>
              <a:rPr lang="en-GB" sz="3600" dirty="0" smtClean="0">
                <a:latin typeface="Futura Bk BT"/>
              </a:rPr>
              <a:t>Sheffield Priorities Project</a:t>
            </a:r>
            <a:endParaRPr lang="en-GB" sz="3600" dirty="0">
              <a:latin typeface="Futura Bk BT"/>
            </a:endParaRPr>
          </a:p>
        </p:txBody>
      </p:sp>
      <p:sp>
        <p:nvSpPr>
          <p:cNvPr id="10" name="Rectangle 9"/>
          <p:cNvSpPr/>
          <p:nvPr/>
        </p:nvSpPr>
        <p:spPr>
          <a:xfrm>
            <a:off x="5059702" y="4550746"/>
            <a:ext cx="5496911" cy="646331"/>
          </a:xfrm>
          <a:prstGeom prst="rect">
            <a:avLst/>
          </a:prstGeom>
        </p:spPr>
        <p:txBody>
          <a:bodyPr wrap="square">
            <a:spAutoFit/>
          </a:bodyPr>
          <a:lstStyle/>
          <a:p>
            <a:pPr marL="342900" indent="-342900" fontAlgn="t">
              <a:buFont typeface="Courier New" panose="02070309020205020404" pitchFamily="49" charset="0"/>
              <a:buChar char="o"/>
            </a:pPr>
            <a:r>
              <a:rPr lang="en-GB" sz="3600" dirty="0" smtClean="0">
                <a:latin typeface="Futura Bk BT"/>
              </a:rPr>
              <a:t>Governance Training</a:t>
            </a:r>
            <a:endParaRPr lang="en-GB" sz="3600" dirty="0">
              <a:latin typeface="Futura Bk BT"/>
            </a:endParaRPr>
          </a:p>
        </p:txBody>
      </p:sp>
    </p:spTree>
    <p:extLst>
      <p:ext uri="{BB962C8B-B14F-4D97-AF65-F5344CB8AC3E}">
        <p14:creationId xmlns:p14="http://schemas.microsoft.com/office/powerpoint/2010/main" val="2272488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1690" y="141890"/>
            <a:ext cx="11301917" cy="713033"/>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pPr>
              <a:lnSpc>
                <a:spcPct val="150000"/>
              </a:lnSpc>
            </a:pPr>
            <a:r>
              <a:rPr lang="en-GB" sz="3600" dirty="0" smtClean="0"/>
              <a:t>Governors’ Spring Term Briefing</a:t>
            </a:r>
            <a:endParaRPr lang="en-GB" sz="3600" dirty="0"/>
          </a:p>
        </p:txBody>
      </p:sp>
      <p:sp>
        <p:nvSpPr>
          <p:cNvPr id="9" name="Rectangle 8"/>
          <p:cNvSpPr/>
          <p:nvPr/>
        </p:nvSpPr>
        <p:spPr>
          <a:xfrm>
            <a:off x="1134089" y="991847"/>
            <a:ext cx="9041064" cy="646331"/>
          </a:xfrm>
          <a:prstGeom prst="rect">
            <a:avLst/>
          </a:prstGeom>
        </p:spPr>
        <p:txBody>
          <a:bodyPr wrap="square">
            <a:spAutoFit/>
          </a:bodyPr>
          <a:lstStyle/>
          <a:p>
            <a:pPr marL="342900" indent="-342900" fontAlgn="t">
              <a:buFont typeface="Courier New" panose="02070309020205020404" pitchFamily="49" charset="0"/>
              <a:buChar char="o"/>
            </a:pPr>
            <a:r>
              <a:rPr lang="en-GB" sz="3600" dirty="0" smtClean="0">
                <a:latin typeface="Futura Bk BT"/>
              </a:rPr>
              <a:t>Sheffield Priorities Project</a:t>
            </a:r>
            <a:endParaRPr lang="en-GB" sz="3600" dirty="0">
              <a:latin typeface="Futura Bk BT"/>
            </a:endParaRPr>
          </a:p>
        </p:txBody>
      </p:sp>
      <p:sp>
        <p:nvSpPr>
          <p:cNvPr id="7" name="Content Placeholder 2"/>
          <p:cNvSpPr>
            <a:spLocks noGrp="1"/>
          </p:cNvSpPr>
          <p:nvPr>
            <p:ph idx="1"/>
          </p:nvPr>
        </p:nvSpPr>
        <p:spPr>
          <a:xfrm>
            <a:off x="201655" y="1968063"/>
            <a:ext cx="11606717" cy="1323975"/>
          </a:xfrm>
        </p:spPr>
        <p:txBody>
          <a:bodyPr/>
          <a:lstStyle/>
          <a:p>
            <a:pPr marL="0" lvl="0" indent="0">
              <a:buNone/>
            </a:pPr>
            <a:r>
              <a:rPr lang="en-GB" sz="2400" dirty="0" smtClean="0"/>
              <a:t>Learn Sheffield is working with Marc Rowland (National Education Trust) to consider what its key priorities should be, as part of the development of the Sheffield School Improvement Strategy (January 2016- July 2018).</a:t>
            </a:r>
            <a:endParaRPr lang="en-GB" dirty="0"/>
          </a:p>
          <a:p>
            <a:pPr marL="457200" lvl="1" indent="0">
              <a:buNone/>
            </a:pPr>
            <a:endParaRPr lang="en-GB" dirty="0" smtClean="0"/>
          </a:p>
          <a:p>
            <a:pPr marL="0" indent="0">
              <a:buNone/>
            </a:pPr>
            <a:endParaRPr lang="en-GB" dirty="0"/>
          </a:p>
        </p:txBody>
      </p:sp>
      <p:sp>
        <p:nvSpPr>
          <p:cNvPr id="11" name="Content Placeholder 2"/>
          <p:cNvSpPr txBox="1">
            <a:spLocks/>
          </p:cNvSpPr>
          <p:nvPr/>
        </p:nvSpPr>
        <p:spPr>
          <a:xfrm>
            <a:off x="3232891" y="3448051"/>
            <a:ext cx="8575481" cy="1828799"/>
          </a:xfrm>
          <a:prstGeom prst="rect">
            <a:avLst/>
          </a:prstGeom>
          <a:solidFill>
            <a:schemeClr val="bg1"/>
          </a:solidFill>
          <a:ln>
            <a:solidFill>
              <a:schemeClr val="accent1"/>
            </a:solidFill>
          </a:ln>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r>
              <a:rPr lang="en-GB" sz="2400" dirty="0" smtClean="0"/>
              <a:t>Phase 1 - Four days of workshops (December/January) </a:t>
            </a:r>
          </a:p>
          <a:p>
            <a:pPr>
              <a:buFont typeface="Courier New" panose="02070309020205020404" pitchFamily="49" charset="0"/>
              <a:buChar char="o"/>
            </a:pPr>
            <a:r>
              <a:rPr lang="en-GB" sz="2400" dirty="0" smtClean="0"/>
              <a:t>Phase 2 – Action Planning (February)</a:t>
            </a:r>
          </a:p>
          <a:p>
            <a:pPr>
              <a:buFont typeface="Courier New" panose="02070309020205020404" pitchFamily="49" charset="0"/>
              <a:buChar char="o"/>
            </a:pPr>
            <a:r>
              <a:rPr lang="en-GB" sz="2400" dirty="0" smtClean="0"/>
              <a:t>Phase 3 – Consultation (March – up to end of Spring term)</a:t>
            </a:r>
          </a:p>
          <a:p>
            <a:pPr>
              <a:buFont typeface="Courier New" panose="02070309020205020404" pitchFamily="49" charset="0"/>
              <a:buChar char="o"/>
            </a:pPr>
            <a:r>
              <a:rPr lang="en-GB" sz="2400" dirty="0" smtClean="0"/>
              <a:t>Phase 4 – Enquiry Visits (March – May)</a:t>
            </a:r>
          </a:p>
          <a:p>
            <a:pPr marL="457200" lvl="1" indent="0">
              <a:buFont typeface="Arial" panose="020B0604020202020204" pitchFamily="34" charset="0"/>
              <a:buNone/>
            </a:pPr>
            <a:endParaRPr lang="en-GB" dirty="0" smtClean="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491272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1690" y="141890"/>
            <a:ext cx="11301917" cy="713033"/>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pPr>
              <a:lnSpc>
                <a:spcPct val="150000"/>
              </a:lnSpc>
            </a:pPr>
            <a:r>
              <a:rPr lang="en-GB" sz="3600" dirty="0" smtClean="0"/>
              <a:t>Governors’ Spring Term Briefing</a:t>
            </a:r>
            <a:endParaRPr lang="en-GB" sz="3600" dirty="0"/>
          </a:p>
        </p:txBody>
      </p:sp>
      <p:sp>
        <p:nvSpPr>
          <p:cNvPr id="9" name="Rectangle 8"/>
          <p:cNvSpPr/>
          <p:nvPr/>
        </p:nvSpPr>
        <p:spPr>
          <a:xfrm>
            <a:off x="1134089" y="991847"/>
            <a:ext cx="9041064" cy="646331"/>
          </a:xfrm>
          <a:prstGeom prst="rect">
            <a:avLst/>
          </a:prstGeom>
        </p:spPr>
        <p:txBody>
          <a:bodyPr wrap="square">
            <a:spAutoFit/>
          </a:bodyPr>
          <a:lstStyle/>
          <a:p>
            <a:pPr marL="342900" indent="-342900" fontAlgn="t">
              <a:buFont typeface="Courier New" panose="02070309020205020404" pitchFamily="49" charset="0"/>
              <a:buChar char="o"/>
            </a:pPr>
            <a:r>
              <a:rPr lang="en-GB" sz="3600" dirty="0" smtClean="0">
                <a:latin typeface="Futura Bk BT"/>
              </a:rPr>
              <a:t>Sheffield Priorities Project</a:t>
            </a:r>
            <a:endParaRPr lang="en-GB" sz="3600" dirty="0">
              <a:latin typeface="Futura Bk BT"/>
            </a:endParaRPr>
          </a:p>
        </p:txBody>
      </p:sp>
      <p:sp>
        <p:nvSpPr>
          <p:cNvPr id="7" name="Content Placeholder 2"/>
          <p:cNvSpPr>
            <a:spLocks noGrp="1"/>
          </p:cNvSpPr>
          <p:nvPr>
            <p:ph idx="1"/>
          </p:nvPr>
        </p:nvSpPr>
        <p:spPr>
          <a:xfrm>
            <a:off x="201656" y="1778877"/>
            <a:ext cx="5048262" cy="585952"/>
          </a:xfrm>
        </p:spPr>
        <p:txBody>
          <a:bodyPr/>
          <a:lstStyle/>
          <a:p>
            <a:pPr marL="0" lvl="0" indent="0">
              <a:buNone/>
            </a:pPr>
            <a:r>
              <a:rPr lang="en-GB" sz="2400" dirty="0" smtClean="0"/>
              <a:t>The emerging themes are below …</a:t>
            </a:r>
            <a:endParaRPr lang="en-GB" dirty="0"/>
          </a:p>
          <a:p>
            <a:pPr marL="457200" lvl="1" indent="0">
              <a:buNone/>
            </a:pPr>
            <a:endParaRPr lang="en-GB" dirty="0" smtClean="0"/>
          </a:p>
          <a:p>
            <a:pPr marL="0" indent="0">
              <a:buNone/>
            </a:pPr>
            <a:endParaRPr lang="en-GB" dirty="0"/>
          </a:p>
        </p:txBody>
      </p:sp>
      <p:sp>
        <p:nvSpPr>
          <p:cNvPr id="11" name="Content Placeholder 2"/>
          <p:cNvSpPr txBox="1">
            <a:spLocks/>
          </p:cNvSpPr>
          <p:nvPr/>
        </p:nvSpPr>
        <p:spPr>
          <a:xfrm>
            <a:off x="2860413" y="4661997"/>
            <a:ext cx="2036928" cy="509093"/>
          </a:xfrm>
          <a:prstGeom prst="rect">
            <a:avLst/>
          </a:prstGeom>
          <a:solidFill>
            <a:schemeClr val="bg1"/>
          </a:solidFill>
          <a:ln>
            <a:solidFill>
              <a:schemeClr val="accent1"/>
            </a:solidFill>
          </a:ln>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400" dirty="0" smtClean="0"/>
              <a:t>Diversity</a:t>
            </a:r>
            <a:endParaRPr lang="en-GB" dirty="0" smtClean="0"/>
          </a:p>
          <a:p>
            <a:pPr marL="0" indent="0">
              <a:buFont typeface="Arial" panose="020B0604020202020204" pitchFamily="34" charset="0"/>
              <a:buNone/>
            </a:pPr>
            <a:endParaRPr lang="en-GB" dirty="0"/>
          </a:p>
        </p:txBody>
      </p:sp>
      <p:sp>
        <p:nvSpPr>
          <p:cNvPr id="6" name="Content Placeholder 2"/>
          <p:cNvSpPr txBox="1">
            <a:spLocks/>
          </p:cNvSpPr>
          <p:nvPr/>
        </p:nvSpPr>
        <p:spPr>
          <a:xfrm>
            <a:off x="7645228" y="3460519"/>
            <a:ext cx="3898379" cy="509093"/>
          </a:xfrm>
          <a:prstGeom prst="rect">
            <a:avLst/>
          </a:prstGeom>
          <a:solidFill>
            <a:schemeClr val="bg1"/>
          </a:solidFill>
          <a:ln>
            <a:solidFill>
              <a:schemeClr val="accent1"/>
            </a:solidFill>
          </a:ln>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400" dirty="0" smtClean="0"/>
              <a:t>Enrichment &amp; Entitlement</a:t>
            </a:r>
            <a:endParaRPr lang="en-GB" dirty="0" smtClean="0"/>
          </a:p>
          <a:p>
            <a:pPr marL="0" indent="0">
              <a:buFont typeface="Arial" panose="020B0604020202020204" pitchFamily="34" charset="0"/>
              <a:buNone/>
            </a:pPr>
            <a:endParaRPr lang="en-GB" dirty="0"/>
          </a:p>
        </p:txBody>
      </p:sp>
      <p:sp>
        <p:nvSpPr>
          <p:cNvPr id="10" name="Content Placeholder 2"/>
          <p:cNvSpPr txBox="1">
            <a:spLocks/>
          </p:cNvSpPr>
          <p:nvPr/>
        </p:nvSpPr>
        <p:spPr>
          <a:xfrm>
            <a:off x="1086792" y="3831911"/>
            <a:ext cx="3547242" cy="477732"/>
          </a:xfrm>
          <a:prstGeom prst="rect">
            <a:avLst/>
          </a:prstGeom>
          <a:solidFill>
            <a:schemeClr val="bg1"/>
          </a:solidFill>
          <a:ln>
            <a:solidFill>
              <a:schemeClr val="accent1"/>
            </a:solidFill>
          </a:ln>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400" dirty="0" smtClean="0"/>
              <a:t>Training &amp; Development</a:t>
            </a:r>
            <a:endParaRPr lang="en-GB" dirty="0" smtClean="0"/>
          </a:p>
          <a:p>
            <a:pPr marL="0" indent="0">
              <a:buFont typeface="Arial" panose="020B0604020202020204" pitchFamily="34" charset="0"/>
              <a:buNone/>
            </a:pPr>
            <a:endParaRPr lang="en-GB" dirty="0"/>
          </a:p>
        </p:txBody>
      </p:sp>
      <p:sp>
        <p:nvSpPr>
          <p:cNvPr id="12" name="Content Placeholder 2"/>
          <p:cNvSpPr txBox="1">
            <a:spLocks/>
          </p:cNvSpPr>
          <p:nvPr/>
        </p:nvSpPr>
        <p:spPr>
          <a:xfrm>
            <a:off x="7337742" y="4342090"/>
            <a:ext cx="4358445" cy="467793"/>
          </a:xfrm>
          <a:prstGeom prst="rect">
            <a:avLst/>
          </a:prstGeom>
          <a:solidFill>
            <a:schemeClr val="bg1"/>
          </a:solidFill>
          <a:ln>
            <a:solidFill>
              <a:schemeClr val="accent1"/>
            </a:solidFill>
          </a:ln>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400" dirty="0" smtClean="0"/>
              <a:t>School Improvement Capacity</a:t>
            </a:r>
            <a:endParaRPr lang="en-GB" dirty="0" smtClean="0"/>
          </a:p>
          <a:p>
            <a:pPr marL="0" indent="0">
              <a:buFont typeface="Arial" panose="020B0604020202020204" pitchFamily="34" charset="0"/>
              <a:buNone/>
            </a:pPr>
            <a:endParaRPr lang="en-GB" dirty="0"/>
          </a:p>
        </p:txBody>
      </p:sp>
      <p:sp>
        <p:nvSpPr>
          <p:cNvPr id="13" name="Content Placeholder 2"/>
          <p:cNvSpPr txBox="1">
            <a:spLocks/>
          </p:cNvSpPr>
          <p:nvPr/>
        </p:nvSpPr>
        <p:spPr>
          <a:xfrm>
            <a:off x="6265686" y="1829460"/>
            <a:ext cx="4738646" cy="509093"/>
          </a:xfrm>
          <a:prstGeom prst="rect">
            <a:avLst/>
          </a:prstGeom>
          <a:solidFill>
            <a:schemeClr val="bg1"/>
          </a:solidFill>
          <a:ln>
            <a:solidFill>
              <a:schemeClr val="accent1"/>
            </a:solidFill>
          </a:ln>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400" dirty="0" smtClean="0"/>
              <a:t>Inclusion – Overcoming Barriers</a:t>
            </a:r>
            <a:endParaRPr lang="en-GB" dirty="0" smtClean="0"/>
          </a:p>
          <a:p>
            <a:pPr marL="0" indent="0">
              <a:buFont typeface="Arial" panose="020B0604020202020204" pitchFamily="34" charset="0"/>
              <a:buNone/>
            </a:pPr>
            <a:endParaRPr lang="en-GB" dirty="0"/>
          </a:p>
        </p:txBody>
      </p:sp>
      <p:sp>
        <p:nvSpPr>
          <p:cNvPr id="14" name="Content Placeholder 2"/>
          <p:cNvSpPr txBox="1">
            <a:spLocks/>
          </p:cNvSpPr>
          <p:nvPr/>
        </p:nvSpPr>
        <p:spPr>
          <a:xfrm>
            <a:off x="7159125" y="2601633"/>
            <a:ext cx="4870583" cy="509093"/>
          </a:xfrm>
          <a:prstGeom prst="rect">
            <a:avLst/>
          </a:prstGeom>
          <a:solidFill>
            <a:schemeClr val="bg1"/>
          </a:solidFill>
          <a:ln>
            <a:solidFill>
              <a:schemeClr val="accent1"/>
            </a:solidFill>
          </a:ln>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400" dirty="0" smtClean="0"/>
              <a:t>Vulnerable/Disadvantaged Pupils</a:t>
            </a:r>
            <a:endParaRPr lang="en-GB" sz="2400" dirty="0"/>
          </a:p>
        </p:txBody>
      </p:sp>
      <p:sp>
        <p:nvSpPr>
          <p:cNvPr id="15" name="Content Placeholder 2"/>
          <p:cNvSpPr txBox="1">
            <a:spLocks/>
          </p:cNvSpPr>
          <p:nvPr/>
        </p:nvSpPr>
        <p:spPr>
          <a:xfrm>
            <a:off x="185482" y="2443008"/>
            <a:ext cx="3514750" cy="1201456"/>
          </a:xfrm>
          <a:prstGeom prst="rect">
            <a:avLst/>
          </a:prstGeom>
          <a:solidFill>
            <a:schemeClr val="bg1"/>
          </a:solidFill>
          <a:ln>
            <a:solidFill>
              <a:schemeClr val="accent1"/>
            </a:solidFill>
          </a:ln>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400" dirty="0" smtClean="0"/>
              <a:t>Recruitment &amp; Retention of TAs, teachers, leaders &amp; governance</a:t>
            </a:r>
            <a:endParaRPr lang="en-GB" sz="2400" dirty="0"/>
          </a:p>
        </p:txBody>
      </p:sp>
      <p:sp>
        <p:nvSpPr>
          <p:cNvPr id="2" name="Cloud Callout 1"/>
          <p:cNvSpPr/>
          <p:nvPr/>
        </p:nvSpPr>
        <p:spPr>
          <a:xfrm>
            <a:off x="3326524" y="5171090"/>
            <a:ext cx="8865477" cy="1686910"/>
          </a:xfrm>
          <a:prstGeom prst="cloudCallout">
            <a:avLst>
              <a:gd name="adj1" fmla="val 47146"/>
              <a:gd name="adj2" fmla="val 41005"/>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u="sng" dirty="0"/>
              <a:t>Activity</a:t>
            </a:r>
            <a:r>
              <a:rPr lang="en-GB" i="1" dirty="0"/>
              <a:t> – Annotate the sheet on your table and then rotate.</a:t>
            </a:r>
          </a:p>
          <a:p>
            <a:r>
              <a:rPr lang="en-GB" i="1" dirty="0"/>
              <a:t>Add comments &amp; tell us “If it was ‘better’ what would that look like in your school and/or across the city?” </a:t>
            </a:r>
          </a:p>
        </p:txBody>
      </p:sp>
      <p:sp>
        <p:nvSpPr>
          <p:cNvPr id="17" name="Content Placeholder 2"/>
          <p:cNvSpPr txBox="1">
            <a:spLocks/>
          </p:cNvSpPr>
          <p:nvPr/>
        </p:nvSpPr>
        <p:spPr>
          <a:xfrm>
            <a:off x="3983475" y="2763212"/>
            <a:ext cx="2790498" cy="533233"/>
          </a:xfrm>
          <a:prstGeom prst="rect">
            <a:avLst/>
          </a:prstGeom>
          <a:solidFill>
            <a:schemeClr val="bg1"/>
          </a:solidFill>
          <a:ln>
            <a:solidFill>
              <a:schemeClr val="accent1"/>
            </a:solidFill>
          </a:ln>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400" dirty="0" smtClean="0"/>
              <a:t>Education Culture</a:t>
            </a:r>
            <a:endParaRPr lang="en-GB" dirty="0"/>
          </a:p>
        </p:txBody>
      </p:sp>
      <p:sp>
        <p:nvSpPr>
          <p:cNvPr id="18" name="Content Placeholder 2"/>
          <p:cNvSpPr txBox="1">
            <a:spLocks/>
          </p:cNvSpPr>
          <p:nvPr/>
        </p:nvSpPr>
        <p:spPr>
          <a:xfrm>
            <a:off x="5206848" y="3641165"/>
            <a:ext cx="1767339" cy="914066"/>
          </a:xfrm>
          <a:prstGeom prst="rect">
            <a:avLst/>
          </a:prstGeom>
          <a:solidFill>
            <a:schemeClr val="bg1"/>
          </a:solidFill>
          <a:ln>
            <a:solidFill>
              <a:schemeClr val="accent1"/>
            </a:solidFill>
          </a:ln>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400" dirty="0" smtClean="0"/>
              <a:t>National</a:t>
            </a:r>
          </a:p>
          <a:p>
            <a:pPr marL="0" indent="0" algn="ctr">
              <a:buNone/>
            </a:pPr>
            <a:r>
              <a:rPr lang="en-GB" sz="2400" dirty="0" smtClean="0"/>
              <a:t>Agenda</a:t>
            </a:r>
            <a:endParaRPr lang="en-GB" dirty="0" smtClean="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772835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1690" y="141890"/>
            <a:ext cx="11301917" cy="713033"/>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pPr>
              <a:lnSpc>
                <a:spcPct val="150000"/>
              </a:lnSpc>
            </a:pPr>
            <a:r>
              <a:rPr lang="en-GB" sz="3600" dirty="0" smtClean="0"/>
              <a:t>Governors’ Spring Term Briefing</a:t>
            </a:r>
            <a:endParaRPr lang="en-GB" sz="3600" dirty="0"/>
          </a:p>
        </p:txBody>
      </p:sp>
      <p:sp>
        <p:nvSpPr>
          <p:cNvPr id="10" name="Rectangle 9"/>
          <p:cNvSpPr/>
          <p:nvPr/>
        </p:nvSpPr>
        <p:spPr>
          <a:xfrm>
            <a:off x="1165620" y="981051"/>
            <a:ext cx="5496911" cy="646331"/>
          </a:xfrm>
          <a:prstGeom prst="rect">
            <a:avLst/>
          </a:prstGeom>
        </p:spPr>
        <p:txBody>
          <a:bodyPr wrap="square">
            <a:spAutoFit/>
          </a:bodyPr>
          <a:lstStyle/>
          <a:p>
            <a:pPr marL="342900" indent="-342900" fontAlgn="t">
              <a:buFont typeface="Courier New" panose="02070309020205020404" pitchFamily="49" charset="0"/>
              <a:buChar char="o"/>
            </a:pPr>
            <a:r>
              <a:rPr lang="en-GB" sz="3600" dirty="0" smtClean="0">
                <a:latin typeface="Futura Bk BT"/>
              </a:rPr>
              <a:t>Governance Training</a:t>
            </a:r>
            <a:endParaRPr lang="en-GB" sz="3600" dirty="0">
              <a:latin typeface="Futura Bk BT"/>
            </a:endParaRPr>
          </a:p>
        </p:txBody>
      </p:sp>
      <p:sp>
        <p:nvSpPr>
          <p:cNvPr id="2" name="Rectangle 1"/>
          <p:cNvSpPr/>
          <p:nvPr/>
        </p:nvSpPr>
        <p:spPr>
          <a:xfrm>
            <a:off x="241689" y="1800803"/>
            <a:ext cx="11709553" cy="1384995"/>
          </a:xfrm>
          <a:prstGeom prst="rect">
            <a:avLst/>
          </a:prstGeom>
        </p:spPr>
        <p:txBody>
          <a:bodyPr wrap="square">
            <a:spAutoFit/>
          </a:bodyPr>
          <a:lstStyle/>
          <a:p>
            <a:r>
              <a:rPr lang="en-GB" sz="2800" dirty="0"/>
              <a:t>There is an agreement in principle that the commission for </a:t>
            </a:r>
            <a:r>
              <a:rPr lang="en-GB" sz="2800" dirty="0" smtClean="0"/>
              <a:t>Governance </a:t>
            </a:r>
            <a:r>
              <a:rPr lang="en-GB" sz="2800" dirty="0"/>
              <a:t>Training will move to Learn Sheffield from </a:t>
            </a:r>
            <a:r>
              <a:rPr lang="en-GB" sz="2800" dirty="0" smtClean="0"/>
              <a:t>Summer 2016</a:t>
            </a:r>
            <a:r>
              <a:rPr lang="en-GB" sz="2800" dirty="0"/>
              <a:t>, using the same commissioning procedures that apply to the school improvement statutory duties commission. </a:t>
            </a:r>
          </a:p>
        </p:txBody>
      </p:sp>
      <p:sp>
        <p:nvSpPr>
          <p:cNvPr id="3" name="Rectangle 2"/>
          <p:cNvSpPr/>
          <p:nvPr/>
        </p:nvSpPr>
        <p:spPr>
          <a:xfrm>
            <a:off x="241690" y="3355772"/>
            <a:ext cx="11709553" cy="2246769"/>
          </a:xfrm>
          <a:prstGeom prst="rect">
            <a:avLst/>
          </a:prstGeom>
          <a:solidFill>
            <a:schemeClr val="bg1"/>
          </a:solidFill>
          <a:ln>
            <a:solidFill>
              <a:schemeClr val="tx1"/>
            </a:solidFill>
          </a:ln>
        </p:spPr>
        <p:txBody>
          <a:bodyPr wrap="square">
            <a:spAutoFit/>
          </a:bodyPr>
          <a:lstStyle/>
          <a:p>
            <a:r>
              <a:rPr lang="en-GB" sz="2800" dirty="0" smtClean="0"/>
              <a:t>Learn </a:t>
            </a:r>
            <a:r>
              <a:rPr lang="en-GB" sz="2800" dirty="0"/>
              <a:t>Sheffield’s intentions are set out below:</a:t>
            </a:r>
          </a:p>
          <a:p>
            <a:pPr marL="342900" lvl="0" indent="-342900">
              <a:buFont typeface="Arial" panose="020B0604020202020204" pitchFamily="34" charset="0"/>
              <a:buChar char="•"/>
            </a:pPr>
            <a:r>
              <a:rPr lang="en-GB" sz="2800" dirty="0"/>
              <a:t>to design </a:t>
            </a:r>
            <a:r>
              <a:rPr lang="en-GB" sz="2800" dirty="0" smtClean="0"/>
              <a:t>an offer  which will </a:t>
            </a:r>
            <a:r>
              <a:rPr lang="en-GB" sz="2800" smtClean="0"/>
              <a:t>extend until Summer </a:t>
            </a:r>
            <a:r>
              <a:rPr lang="en-GB" sz="2800" dirty="0" smtClean="0"/>
              <a:t>2017</a:t>
            </a:r>
            <a:endParaRPr lang="en-GB" sz="2800" dirty="0"/>
          </a:p>
          <a:p>
            <a:pPr marL="342900" lvl="0" indent="-342900">
              <a:buFont typeface="Arial" panose="020B0604020202020204" pitchFamily="34" charset="0"/>
              <a:buChar char="•"/>
            </a:pPr>
            <a:r>
              <a:rPr lang="en-GB" sz="2800" dirty="0"/>
              <a:t>to commission different organisations to deliver specific elements of the offer</a:t>
            </a:r>
          </a:p>
          <a:p>
            <a:pPr marL="342900" lvl="0" indent="-342900">
              <a:buFont typeface="Arial" panose="020B0604020202020204" pitchFamily="34" charset="0"/>
              <a:buChar char="•"/>
            </a:pPr>
            <a:r>
              <a:rPr lang="en-GB" sz="2800" dirty="0"/>
              <a:t>to include all TSAs, each locality and sector partnership and the Sheffield NLGs within this commissioning  </a:t>
            </a:r>
          </a:p>
        </p:txBody>
      </p:sp>
    </p:spTree>
    <p:extLst>
      <p:ext uri="{BB962C8B-B14F-4D97-AF65-F5344CB8AC3E}">
        <p14:creationId xmlns:p14="http://schemas.microsoft.com/office/powerpoint/2010/main" val="2491272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1690" y="141890"/>
            <a:ext cx="11301917" cy="713033"/>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pPr>
              <a:lnSpc>
                <a:spcPct val="150000"/>
              </a:lnSpc>
            </a:pPr>
            <a:r>
              <a:rPr lang="en-GB" sz="3600" dirty="0" smtClean="0"/>
              <a:t>Governors’ Spring Term Briefing</a:t>
            </a:r>
            <a:endParaRPr lang="en-GB" sz="3600" dirty="0"/>
          </a:p>
        </p:txBody>
      </p:sp>
      <p:sp>
        <p:nvSpPr>
          <p:cNvPr id="10" name="Rectangle 9"/>
          <p:cNvSpPr/>
          <p:nvPr/>
        </p:nvSpPr>
        <p:spPr>
          <a:xfrm>
            <a:off x="1165620" y="981051"/>
            <a:ext cx="10122490" cy="646331"/>
          </a:xfrm>
          <a:prstGeom prst="rect">
            <a:avLst/>
          </a:prstGeom>
        </p:spPr>
        <p:txBody>
          <a:bodyPr wrap="square">
            <a:spAutoFit/>
          </a:bodyPr>
          <a:lstStyle/>
          <a:p>
            <a:pPr marL="342900" indent="-342900" fontAlgn="t">
              <a:buFont typeface="Courier New" panose="02070309020205020404" pitchFamily="49" charset="0"/>
              <a:buChar char="o"/>
            </a:pPr>
            <a:r>
              <a:rPr lang="en-GB" sz="3600" dirty="0" smtClean="0">
                <a:latin typeface="Futura Bk BT"/>
              </a:rPr>
              <a:t>Governance Training – Key Principles</a:t>
            </a:r>
            <a:endParaRPr lang="en-GB" sz="3600" dirty="0">
              <a:latin typeface="Futura Bk BT"/>
            </a:endParaRPr>
          </a:p>
        </p:txBody>
      </p:sp>
      <p:sp>
        <p:nvSpPr>
          <p:cNvPr id="4" name="Cloud Callout 3"/>
          <p:cNvSpPr/>
          <p:nvPr/>
        </p:nvSpPr>
        <p:spPr>
          <a:xfrm>
            <a:off x="3326523" y="5486400"/>
            <a:ext cx="8865477" cy="1371600"/>
          </a:xfrm>
          <a:prstGeom prst="cloudCallout">
            <a:avLst>
              <a:gd name="adj1" fmla="val 47146"/>
              <a:gd name="adj2" fmla="val 41005"/>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u="sng" dirty="0"/>
              <a:t>Activity</a:t>
            </a:r>
            <a:r>
              <a:rPr lang="en-GB" i="1" dirty="0"/>
              <a:t> – </a:t>
            </a:r>
            <a:r>
              <a:rPr lang="en-GB" i="1" dirty="0" smtClean="0"/>
              <a:t>Complete the group feedback form. </a:t>
            </a:r>
          </a:p>
          <a:p>
            <a:r>
              <a:rPr lang="en-GB" i="1" dirty="0" smtClean="0"/>
              <a:t>Tell us your views on the key principles and intentions above.               </a:t>
            </a:r>
            <a:endParaRPr lang="en-GB" i="1" dirty="0"/>
          </a:p>
        </p:txBody>
      </p:sp>
      <p:sp>
        <p:nvSpPr>
          <p:cNvPr id="2" name="Rectangle 1"/>
          <p:cNvSpPr/>
          <p:nvPr/>
        </p:nvSpPr>
        <p:spPr>
          <a:xfrm>
            <a:off x="126124" y="1717695"/>
            <a:ext cx="11887200" cy="3539430"/>
          </a:xfrm>
          <a:prstGeom prst="rect">
            <a:avLst/>
          </a:prstGeom>
          <a:solidFill>
            <a:schemeClr val="bg1"/>
          </a:solidFill>
          <a:ln>
            <a:solidFill>
              <a:schemeClr val="tx1"/>
            </a:solidFill>
          </a:ln>
        </p:spPr>
        <p:txBody>
          <a:bodyPr wrap="square">
            <a:spAutoFit/>
          </a:bodyPr>
          <a:lstStyle/>
          <a:p>
            <a:pPr marL="457200" lvl="0" indent="-457200">
              <a:buFont typeface="Arial" panose="020B0604020202020204" pitchFamily="34" charset="0"/>
              <a:buChar char="•"/>
            </a:pPr>
            <a:r>
              <a:rPr lang="en-GB" sz="2800" dirty="0" smtClean="0"/>
              <a:t>Each </a:t>
            </a:r>
            <a:r>
              <a:rPr lang="en-GB" sz="2800" dirty="0"/>
              <a:t>year should include a termly briefing and a conference.</a:t>
            </a:r>
          </a:p>
          <a:p>
            <a:pPr marL="457200" lvl="0" indent="-457200">
              <a:buFont typeface="Arial" panose="020B0604020202020204" pitchFamily="34" charset="0"/>
              <a:buChar char="•"/>
            </a:pPr>
            <a:r>
              <a:rPr lang="en-GB" sz="2800" dirty="0"/>
              <a:t>Venues should be widespread around the city.</a:t>
            </a:r>
          </a:p>
          <a:p>
            <a:pPr marL="457200" lvl="0" indent="-457200">
              <a:buFont typeface="Arial" panose="020B0604020202020204" pitchFamily="34" charset="0"/>
              <a:buChar char="•"/>
            </a:pPr>
            <a:r>
              <a:rPr lang="en-GB" sz="2800" dirty="0"/>
              <a:t>Access should be enhanced using additional means of delivery (including online viewing).</a:t>
            </a:r>
          </a:p>
          <a:p>
            <a:pPr marL="457200" lvl="0" indent="-457200">
              <a:buFont typeface="Arial" panose="020B0604020202020204" pitchFamily="34" charset="0"/>
              <a:buChar char="•"/>
            </a:pPr>
            <a:r>
              <a:rPr lang="en-GB" sz="2800" dirty="0"/>
              <a:t>The offer should include training sessions to impart key information. </a:t>
            </a:r>
          </a:p>
          <a:p>
            <a:pPr marL="457200" lvl="0" indent="-457200">
              <a:buFont typeface="Arial" panose="020B0604020202020204" pitchFamily="34" charset="0"/>
              <a:buChar char="•"/>
            </a:pPr>
            <a:r>
              <a:rPr lang="en-GB" sz="2800" dirty="0"/>
              <a:t>The offer should include seminars to facilitate consideration of key issues.</a:t>
            </a:r>
          </a:p>
          <a:p>
            <a:pPr marL="457200" lvl="0" indent="-457200">
              <a:buFont typeface="Arial" panose="020B0604020202020204" pitchFamily="34" charset="0"/>
              <a:buChar char="•"/>
            </a:pPr>
            <a:r>
              <a:rPr lang="en-GB" sz="2800" dirty="0"/>
              <a:t>TSAs, NLGs and other providers should be commissioned to design/deliver.</a:t>
            </a:r>
          </a:p>
          <a:p>
            <a:pPr marL="457200" lvl="0" indent="-457200">
              <a:buFont typeface="Arial" panose="020B0604020202020204" pitchFamily="34" charset="0"/>
              <a:buChar char="•"/>
            </a:pPr>
            <a:r>
              <a:rPr lang="en-GB" sz="2800" dirty="0"/>
              <a:t>Localities and sector partnerships should be commissioned to design/deliver. </a:t>
            </a:r>
          </a:p>
        </p:txBody>
      </p:sp>
    </p:spTree>
    <p:extLst>
      <p:ext uri="{BB962C8B-B14F-4D97-AF65-F5344CB8AC3E}">
        <p14:creationId xmlns:p14="http://schemas.microsoft.com/office/powerpoint/2010/main" val="3235769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1690" y="141890"/>
            <a:ext cx="11301917" cy="713033"/>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pPr>
              <a:lnSpc>
                <a:spcPct val="150000"/>
              </a:lnSpc>
            </a:pPr>
            <a:r>
              <a:rPr lang="en-GB" sz="3600" dirty="0" smtClean="0"/>
              <a:t>Governors’ Spring Term Briefing - Agenda </a:t>
            </a:r>
            <a:endParaRPr lang="en-GB" sz="3600" dirty="0"/>
          </a:p>
        </p:txBody>
      </p:sp>
      <p:sp>
        <p:nvSpPr>
          <p:cNvPr id="2" name="Rectangle 1"/>
          <p:cNvSpPr/>
          <p:nvPr/>
        </p:nvSpPr>
        <p:spPr>
          <a:xfrm>
            <a:off x="1308538" y="1112438"/>
            <a:ext cx="5817476" cy="646331"/>
          </a:xfrm>
          <a:prstGeom prst="rect">
            <a:avLst/>
          </a:prstGeom>
        </p:spPr>
        <p:txBody>
          <a:bodyPr wrap="square">
            <a:spAutoFit/>
          </a:bodyPr>
          <a:lstStyle/>
          <a:p>
            <a:pPr marL="342900" indent="-342900" fontAlgn="t">
              <a:buFont typeface="Courier New" panose="02070309020205020404" pitchFamily="49" charset="0"/>
              <a:buChar char="o"/>
            </a:pPr>
            <a:r>
              <a:rPr lang="en-GB" sz="3600" dirty="0" smtClean="0">
                <a:latin typeface="Futura Bk BT"/>
              </a:rPr>
              <a:t>Learn Sheffield Update</a:t>
            </a:r>
            <a:endParaRPr lang="en-GB" sz="3600" dirty="0">
              <a:latin typeface="Futura Bk BT"/>
            </a:endParaRPr>
          </a:p>
        </p:txBody>
      </p:sp>
      <p:sp>
        <p:nvSpPr>
          <p:cNvPr id="4" name="Content Placeholder 2"/>
          <p:cNvSpPr>
            <a:spLocks noGrp="1"/>
          </p:cNvSpPr>
          <p:nvPr>
            <p:ph idx="1"/>
          </p:nvPr>
        </p:nvSpPr>
        <p:spPr>
          <a:xfrm>
            <a:off x="241689" y="1841937"/>
            <a:ext cx="11301918" cy="964324"/>
          </a:xfrm>
        </p:spPr>
        <p:txBody>
          <a:bodyPr/>
          <a:lstStyle/>
          <a:p>
            <a:pPr marL="0" lvl="0" indent="0">
              <a:buNone/>
            </a:pPr>
            <a:r>
              <a:rPr lang="en-GB" sz="2800" dirty="0" smtClean="0"/>
              <a:t>Other things from Learn Sheffield to keep an eye out for at the moment and over the coming weeks and months …</a:t>
            </a:r>
            <a:endParaRPr lang="en-GB" sz="2800" dirty="0"/>
          </a:p>
          <a:p>
            <a:pPr marL="457200" lvl="1" indent="0">
              <a:buNone/>
            </a:pPr>
            <a:endParaRPr lang="en-GB" dirty="0" smtClean="0"/>
          </a:p>
          <a:p>
            <a:pPr marL="0" indent="0">
              <a:buNone/>
            </a:pPr>
            <a:endParaRPr lang="en-GB" dirty="0"/>
          </a:p>
        </p:txBody>
      </p:sp>
      <p:sp>
        <p:nvSpPr>
          <p:cNvPr id="5" name="Content Placeholder 2"/>
          <p:cNvSpPr txBox="1">
            <a:spLocks/>
          </p:cNvSpPr>
          <p:nvPr/>
        </p:nvSpPr>
        <p:spPr>
          <a:xfrm>
            <a:off x="1308538" y="2911363"/>
            <a:ext cx="10625959" cy="169216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n-GB" sz="2800" dirty="0" smtClean="0"/>
              <a:t>Consultations &amp; Enquiry Visits</a:t>
            </a:r>
          </a:p>
          <a:p>
            <a:pPr>
              <a:buFont typeface="Wingdings" panose="05000000000000000000" pitchFamily="2" charset="2"/>
              <a:buChar char="q"/>
            </a:pPr>
            <a:r>
              <a:rPr lang="en-GB" sz="2800" dirty="0" smtClean="0"/>
              <a:t>Commissioned Opportunities (including capacity development)</a:t>
            </a:r>
          </a:p>
          <a:p>
            <a:pPr>
              <a:buFont typeface="Wingdings" panose="05000000000000000000" pitchFamily="2" charset="2"/>
              <a:buChar char="q"/>
            </a:pPr>
            <a:r>
              <a:rPr lang="en-GB" sz="2800" dirty="0" smtClean="0"/>
              <a:t>Workshops – Academisation &amp; Term Time Calendar</a:t>
            </a:r>
          </a:p>
          <a:p>
            <a:pPr marL="0" indent="0">
              <a:buFont typeface="Arial" panose="020B0604020202020204" pitchFamily="34" charset="0"/>
              <a:buNone/>
            </a:pPr>
            <a:endParaRPr lang="en-GB" dirty="0"/>
          </a:p>
        </p:txBody>
      </p:sp>
      <p:sp>
        <p:nvSpPr>
          <p:cNvPr id="6" name="Content Placeholder 2"/>
          <p:cNvSpPr txBox="1">
            <a:spLocks/>
          </p:cNvSpPr>
          <p:nvPr/>
        </p:nvSpPr>
        <p:spPr>
          <a:xfrm>
            <a:off x="4682359" y="5833239"/>
            <a:ext cx="6577469" cy="740978"/>
          </a:xfrm>
          <a:prstGeom prst="rect">
            <a:avLst/>
          </a:prstGeom>
          <a:solidFill>
            <a:srgbClr val="9AA2AE"/>
          </a:solidFill>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4000" b="1" dirty="0" smtClean="0"/>
              <a:t>www.learnsheffield.co.uk</a:t>
            </a:r>
            <a:r>
              <a:rPr lang="en-GB" sz="4000" dirty="0" smtClean="0"/>
              <a:t> </a:t>
            </a:r>
          </a:p>
          <a:p>
            <a:pPr marL="457200" lvl="1" indent="0">
              <a:buFont typeface="Arial" panose="020B0604020202020204" pitchFamily="34" charset="0"/>
              <a:buNone/>
            </a:pPr>
            <a:endParaRPr lang="en-GB" dirty="0" smtClean="0"/>
          </a:p>
          <a:p>
            <a:pPr marL="0" indent="0">
              <a:buFont typeface="Arial" panose="020B0604020202020204" pitchFamily="34" charset="0"/>
              <a:buNone/>
            </a:pPr>
            <a:endParaRPr lang="en-GB" dirty="0"/>
          </a:p>
        </p:txBody>
      </p:sp>
      <p:sp>
        <p:nvSpPr>
          <p:cNvPr id="7" name="Content Placeholder 2"/>
          <p:cNvSpPr txBox="1">
            <a:spLocks/>
          </p:cNvSpPr>
          <p:nvPr/>
        </p:nvSpPr>
        <p:spPr>
          <a:xfrm>
            <a:off x="3727158" y="4511562"/>
            <a:ext cx="7835463" cy="106943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n-GB" sz="2800" dirty="0" smtClean="0"/>
              <a:t>School Improvement Service</a:t>
            </a:r>
          </a:p>
          <a:p>
            <a:pPr>
              <a:buFont typeface="Wingdings" panose="05000000000000000000" pitchFamily="2" charset="2"/>
              <a:buChar char="q"/>
            </a:pPr>
            <a:r>
              <a:rPr lang="en-GB" sz="2800" dirty="0" smtClean="0"/>
              <a:t>Spring update</a:t>
            </a:r>
            <a:endParaRPr lang="en-GB" dirty="0"/>
          </a:p>
        </p:txBody>
      </p:sp>
    </p:spTree>
    <p:extLst>
      <p:ext uri="{BB962C8B-B14F-4D97-AF65-F5344CB8AC3E}">
        <p14:creationId xmlns:p14="http://schemas.microsoft.com/office/powerpoint/2010/main" val="899037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1690" y="141890"/>
            <a:ext cx="11301917" cy="713033"/>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pPr>
              <a:lnSpc>
                <a:spcPct val="150000"/>
              </a:lnSpc>
            </a:pPr>
            <a:r>
              <a:rPr lang="en-GB" sz="3600" dirty="0" smtClean="0"/>
              <a:t>Governors’ Spring Term Briefing - Agenda </a:t>
            </a:r>
            <a:endParaRPr lang="en-GB" sz="3600" dirty="0"/>
          </a:p>
        </p:txBody>
      </p:sp>
      <p:sp>
        <p:nvSpPr>
          <p:cNvPr id="2" name="Rectangle 1"/>
          <p:cNvSpPr/>
          <p:nvPr/>
        </p:nvSpPr>
        <p:spPr>
          <a:xfrm>
            <a:off x="1308538" y="1112438"/>
            <a:ext cx="5817476" cy="646331"/>
          </a:xfrm>
          <a:prstGeom prst="rect">
            <a:avLst/>
          </a:prstGeom>
        </p:spPr>
        <p:txBody>
          <a:bodyPr wrap="square">
            <a:spAutoFit/>
          </a:bodyPr>
          <a:lstStyle/>
          <a:p>
            <a:pPr marL="342900" indent="-342900" fontAlgn="t">
              <a:buFont typeface="Courier New" panose="02070309020205020404" pitchFamily="49" charset="0"/>
              <a:buChar char="o"/>
            </a:pPr>
            <a:r>
              <a:rPr lang="en-GB" sz="3600" dirty="0" smtClean="0">
                <a:latin typeface="Futura Bk BT"/>
              </a:rPr>
              <a:t>Learn Sheffield Update</a:t>
            </a:r>
            <a:endParaRPr lang="en-GB" sz="3600" dirty="0">
              <a:latin typeface="Futura Bk BT"/>
            </a:endParaRPr>
          </a:p>
        </p:txBody>
      </p:sp>
      <p:sp>
        <p:nvSpPr>
          <p:cNvPr id="7" name="Content Placeholder 2"/>
          <p:cNvSpPr>
            <a:spLocks noGrp="1"/>
          </p:cNvSpPr>
          <p:nvPr>
            <p:ph idx="1"/>
          </p:nvPr>
        </p:nvSpPr>
        <p:spPr>
          <a:xfrm>
            <a:off x="241689" y="1905000"/>
            <a:ext cx="11582449" cy="1374227"/>
          </a:xfrm>
        </p:spPr>
        <p:txBody>
          <a:bodyPr/>
          <a:lstStyle/>
          <a:p>
            <a:pPr marL="0" lvl="0" indent="0">
              <a:buNone/>
            </a:pPr>
            <a:r>
              <a:rPr lang="en-GB" sz="2400" dirty="0" smtClean="0"/>
              <a:t>The main focus of Learn Sheffield this year has been the delivery of the statutory duties that it is commissioned to deliver by Sheffield City Council in relation to school improvement. The key elements of this work have been:</a:t>
            </a:r>
            <a:endParaRPr lang="en-GB" dirty="0"/>
          </a:p>
          <a:p>
            <a:pPr marL="457200" lvl="1" indent="0">
              <a:buNone/>
            </a:pPr>
            <a:endParaRPr lang="en-GB" dirty="0" smtClean="0"/>
          </a:p>
          <a:p>
            <a:pPr marL="0" indent="0">
              <a:buNone/>
            </a:pPr>
            <a:endParaRPr lang="en-GB" dirty="0"/>
          </a:p>
        </p:txBody>
      </p:sp>
      <p:sp>
        <p:nvSpPr>
          <p:cNvPr id="11" name="Content Placeholder 2"/>
          <p:cNvSpPr txBox="1">
            <a:spLocks/>
          </p:cNvSpPr>
          <p:nvPr/>
        </p:nvSpPr>
        <p:spPr>
          <a:xfrm>
            <a:off x="709448" y="3179379"/>
            <a:ext cx="11303876" cy="147144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r>
              <a:rPr lang="en-GB" sz="2400" dirty="0"/>
              <a:t>c</a:t>
            </a:r>
            <a:r>
              <a:rPr lang="en-GB" sz="2400" dirty="0" smtClean="0"/>
              <a:t>ontinuity of service – no ‘gap’ between existing and new strategies</a:t>
            </a:r>
          </a:p>
          <a:p>
            <a:pPr>
              <a:buFont typeface="Courier New" panose="02070309020205020404" pitchFamily="49" charset="0"/>
              <a:buChar char="o"/>
            </a:pPr>
            <a:r>
              <a:rPr lang="en-GB" sz="2400" dirty="0"/>
              <a:t>s</a:t>
            </a:r>
            <a:r>
              <a:rPr lang="en-GB" sz="2400" dirty="0" smtClean="0"/>
              <a:t>trategy development – working with each sector to develop a new approach</a:t>
            </a:r>
          </a:p>
          <a:p>
            <a:pPr>
              <a:buFont typeface="Courier New" panose="02070309020205020404" pitchFamily="49" charset="0"/>
              <a:buChar char="o"/>
            </a:pPr>
            <a:r>
              <a:rPr lang="en-GB" sz="2400" dirty="0" smtClean="0"/>
              <a:t>enquiry – identifying the barriers to school improvement in the city   </a:t>
            </a:r>
          </a:p>
        </p:txBody>
      </p:sp>
      <p:sp>
        <p:nvSpPr>
          <p:cNvPr id="12" name="Content Placeholder 2"/>
          <p:cNvSpPr txBox="1">
            <a:spLocks/>
          </p:cNvSpPr>
          <p:nvPr/>
        </p:nvSpPr>
        <p:spPr>
          <a:xfrm>
            <a:off x="3783725" y="4769072"/>
            <a:ext cx="8024648" cy="85922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400" dirty="0" smtClean="0"/>
              <a:t>The intention of this briefing session is to share this work and provide an opportunity for feedback and comment.  </a:t>
            </a:r>
            <a:endParaRPr lang="en-GB" dirty="0" smtClean="0"/>
          </a:p>
          <a:p>
            <a:pPr marL="457200" lvl="1" indent="0">
              <a:buFont typeface="Arial" panose="020B0604020202020204" pitchFamily="34" charset="0"/>
              <a:buNone/>
            </a:pPr>
            <a:endParaRPr lang="en-GB" dirty="0" smtClean="0"/>
          </a:p>
          <a:p>
            <a:pPr marL="0" indent="0">
              <a:buFont typeface="Arial" panose="020B0604020202020204" pitchFamily="34" charset="0"/>
              <a:buNone/>
            </a:pPr>
            <a:endParaRPr lang="en-GB" dirty="0"/>
          </a:p>
        </p:txBody>
      </p:sp>
      <p:sp>
        <p:nvSpPr>
          <p:cNvPr id="13" name="Cloud Callout 12"/>
          <p:cNvSpPr/>
          <p:nvPr/>
        </p:nvSpPr>
        <p:spPr>
          <a:xfrm>
            <a:off x="3783725" y="5864772"/>
            <a:ext cx="8234856" cy="1008993"/>
          </a:xfrm>
          <a:prstGeom prst="cloudCallout">
            <a:avLst>
              <a:gd name="adj1" fmla="val 47146"/>
              <a:gd name="adj2" fmla="val 41005"/>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u="sng" dirty="0" smtClean="0"/>
              <a:t>Question Wall</a:t>
            </a:r>
            <a:r>
              <a:rPr lang="en-GB" i="1" dirty="0" smtClean="0"/>
              <a:t> – use the post it notes on the table to record questions at any time and add them to the wall.               </a:t>
            </a:r>
            <a:endParaRPr lang="en-GB" i="1" dirty="0"/>
          </a:p>
        </p:txBody>
      </p:sp>
    </p:spTree>
    <p:extLst>
      <p:ext uri="{BB962C8B-B14F-4D97-AF65-F5344CB8AC3E}">
        <p14:creationId xmlns:p14="http://schemas.microsoft.com/office/powerpoint/2010/main" val="2491272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4263" y="5009157"/>
            <a:ext cx="6836287" cy="1294646"/>
          </a:xfrm>
        </p:spPr>
        <p:txBody>
          <a:bodyPr/>
          <a:lstStyle/>
          <a:p>
            <a:pPr marL="0" lvl="0" indent="0" algn="ctr">
              <a:buNone/>
            </a:pPr>
            <a:r>
              <a:rPr lang="en-GB" sz="2400" dirty="0" smtClean="0"/>
              <a:t>HMCI report sets out reflections on effective LA school improvement approaches and identifies issues and limitations.</a:t>
            </a:r>
            <a:endParaRPr lang="en-GB" dirty="0" smtClean="0"/>
          </a:p>
          <a:p>
            <a:pPr marL="0" indent="0">
              <a:buNone/>
            </a:pPr>
            <a:endParaRPr lang="en-GB" dirty="0"/>
          </a:p>
        </p:txBody>
      </p:sp>
      <p:sp>
        <p:nvSpPr>
          <p:cNvPr id="5" name="Title 1"/>
          <p:cNvSpPr txBox="1">
            <a:spLocks/>
          </p:cNvSpPr>
          <p:nvPr/>
        </p:nvSpPr>
        <p:spPr>
          <a:xfrm>
            <a:off x="277820" y="152400"/>
            <a:ext cx="11301917" cy="885825"/>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pPr>
              <a:lnSpc>
                <a:spcPct val="150000"/>
              </a:lnSpc>
            </a:pPr>
            <a:r>
              <a:rPr lang="en-GB" sz="3200" dirty="0" smtClean="0"/>
              <a:t>HMCI Annual Report 2014/15</a:t>
            </a:r>
            <a:endParaRPr lang="en-GB" sz="3200"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097" t="17112" r="19223" b="46279"/>
          <a:stretch/>
        </p:blipFill>
        <p:spPr bwMode="auto">
          <a:xfrm>
            <a:off x="1151477" y="873422"/>
            <a:ext cx="10183273" cy="4135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6638924" y="1038225"/>
            <a:ext cx="3209925" cy="36195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4638151" y="1371600"/>
            <a:ext cx="2143650" cy="36195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6043077" y="1685925"/>
            <a:ext cx="4663023" cy="36195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2500051" y="1990725"/>
            <a:ext cx="4434149" cy="36195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7743824" y="2305050"/>
            <a:ext cx="3209925" cy="36195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4533899" y="2598389"/>
            <a:ext cx="5314950" cy="36195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2500051" y="3533775"/>
            <a:ext cx="2529149" cy="36195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6924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820" y="1228725"/>
            <a:ext cx="11628430" cy="3381375"/>
          </a:xfrm>
        </p:spPr>
        <p:txBody>
          <a:bodyPr/>
          <a:lstStyle/>
          <a:p>
            <a:pPr lvl="0"/>
            <a:r>
              <a:rPr lang="en-GB" sz="2400" dirty="0" smtClean="0"/>
              <a:t>Strategy – provides clear vision, purpose and direction.</a:t>
            </a:r>
          </a:p>
          <a:p>
            <a:pPr lvl="0"/>
            <a:r>
              <a:rPr lang="en-GB" sz="2400" dirty="0" smtClean="0"/>
              <a:t>Consultation – ensures understanding and contribution of key stakeholders.</a:t>
            </a:r>
          </a:p>
          <a:p>
            <a:pPr lvl="0"/>
            <a:r>
              <a:rPr lang="en-GB" sz="2400" dirty="0" smtClean="0"/>
              <a:t>Sheffield Procedures – provide appropriate analysis and challenge in order to identify the type/level of intervention and support.</a:t>
            </a:r>
          </a:p>
          <a:p>
            <a:pPr lvl="0"/>
            <a:r>
              <a:rPr lang="en-GB" sz="2400" dirty="0" smtClean="0"/>
              <a:t>Commissioning Approach – robust and transparent spending decisions.</a:t>
            </a:r>
          </a:p>
          <a:p>
            <a:pPr lvl="0"/>
            <a:r>
              <a:rPr lang="en-GB" sz="2400" dirty="0" smtClean="0"/>
              <a:t>Strategic Partnerships – characterised by relationships of Learn Sheffield with RSC and HMI. </a:t>
            </a:r>
            <a:endParaRPr lang="en-GB" sz="2800" dirty="0"/>
          </a:p>
          <a:p>
            <a:pPr marL="457200" lvl="1" indent="0">
              <a:buNone/>
            </a:pPr>
            <a:endParaRPr lang="en-GB" dirty="0" smtClean="0"/>
          </a:p>
          <a:p>
            <a:pPr marL="0" indent="0">
              <a:buNone/>
            </a:pPr>
            <a:endParaRPr lang="en-GB" dirty="0"/>
          </a:p>
        </p:txBody>
      </p:sp>
      <p:sp>
        <p:nvSpPr>
          <p:cNvPr id="5" name="Title 1"/>
          <p:cNvSpPr txBox="1">
            <a:spLocks/>
          </p:cNvSpPr>
          <p:nvPr/>
        </p:nvSpPr>
        <p:spPr>
          <a:xfrm>
            <a:off x="277820" y="152400"/>
            <a:ext cx="11301917" cy="885825"/>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pPr>
              <a:lnSpc>
                <a:spcPct val="150000"/>
              </a:lnSpc>
            </a:pPr>
            <a:r>
              <a:rPr lang="en-GB" sz="3200" dirty="0" smtClean="0"/>
              <a:t>HMCI Annual Report 2014/15</a:t>
            </a:r>
            <a:endParaRPr lang="en-GB" sz="3200" dirty="0"/>
          </a:p>
        </p:txBody>
      </p:sp>
      <p:sp>
        <p:nvSpPr>
          <p:cNvPr id="4" name="Content Placeholder 2"/>
          <p:cNvSpPr txBox="1">
            <a:spLocks/>
          </p:cNvSpPr>
          <p:nvPr/>
        </p:nvSpPr>
        <p:spPr>
          <a:xfrm>
            <a:off x="4498463" y="4571007"/>
            <a:ext cx="7081274" cy="12946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400" dirty="0" smtClean="0"/>
              <a:t>HMCI report reflections on effective LA school improvement approaches are consistent with the direction of work in Sheffield.</a:t>
            </a:r>
            <a:endParaRPr lang="en-GB" dirty="0" smtClean="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315293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1150" y="1038225"/>
            <a:ext cx="2838450" cy="4619625"/>
          </a:xfrm>
        </p:spPr>
        <p:txBody>
          <a:bodyPr/>
          <a:lstStyle/>
          <a:p>
            <a:pPr marL="0" lvl="0" indent="0" algn="ctr">
              <a:buNone/>
            </a:pPr>
            <a:r>
              <a:rPr lang="en-GB" sz="2400" dirty="0" smtClean="0"/>
              <a:t>The school improvement ethos described in the case study (including the roles of school leaders and the Wakefield LA) are consistent with the approach that we are taking.</a:t>
            </a:r>
            <a:endParaRPr lang="en-GB" sz="2800" dirty="0"/>
          </a:p>
        </p:txBody>
      </p:sp>
      <p:sp>
        <p:nvSpPr>
          <p:cNvPr id="5" name="Title 1"/>
          <p:cNvSpPr txBox="1">
            <a:spLocks/>
          </p:cNvSpPr>
          <p:nvPr/>
        </p:nvSpPr>
        <p:spPr>
          <a:xfrm>
            <a:off x="277820" y="152400"/>
            <a:ext cx="11301917" cy="885825"/>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pPr>
              <a:lnSpc>
                <a:spcPct val="150000"/>
              </a:lnSpc>
            </a:pPr>
            <a:r>
              <a:rPr lang="en-GB" sz="3200" dirty="0" smtClean="0"/>
              <a:t>HMCI Annual Report 2014/15</a:t>
            </a:r>
            <a:endParaRPr lang="en-GB" sz="32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918" t="20580" r="20883" b="37445"/>
          <a:stretch/>
        </p:blipFill>
        <p:spPr bwMode="auto">
          <a:xfrm>
            <a:off x="277820" y="1038225"/>
            <a:ext cx="8724900"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4162424" y="2181225"/>
            <a:ext cx="4486276" cy="36195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704974" y="2771775"/>
            <a:ext cx="5191126" cy="36195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718602" y="3067050"/>
            <a:ext cx="2805648" cy="36195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5608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820" y="1165485"/>
            <a:ext cx="11628430" cy="2333625"/>
          </a:xfrm>
        </p:spPr>
        <p:txBody>
          <a:bodyPr/>
          <a:lstStyle/>
          <a:p>
            <a:pPr marL="0" lvl="0" indent="0">
              <a:buNone/>
            </a:pPr>
            <a:r>
              <a:rPr lang="en-GB" sz="2400" dirty="0" smtClean="0"/>
              <a:t>Key learning from the description of ‘less effective LAs’ feed in to the Sheffield Priorities Project as key barriers to school improvement:</a:t>
            </a:r>
          </a:p>
          <a:p>
            <a:pPr lvl="0"/>
            <a:r>
              <a:rPr lang="en-GB" sz="2400" dirty="0" smtClean="0"/>
              <a:t>Lack of involvement with good/better schools – need to know all schools.</a:t>
            </a:r>
          </a:p>
          <a:p>
            <a:pPr lvl="0"/>
            <a:r>
              <a:rPr lang="en-GB" sz="2400" dirty="0" smtClean="0"/>
              <a:t>Ineffective building of leadership capacity across the system.</a:t>
            </a:r>
          </a:p>
          <a:p>
            <a:pPr lvl="0"/>
            <a:r>
              <a:rPr lang="en-GB" sz="2400" dirty="0" smtClean="0"/>
              <a:t>Examples of good practice not identified quickly or shared effectively. </a:t>
            </a:r>
            <a:endParaRPr lang="en-GB" sz="2800" dirty="0"/>
          </a:p>
          <a:p>
            <a:pPr marL="457200" lvl="1" indent="0">
              <a:buNone/>
            </a:pPr>
            <a:endParaRPr lang="en-GB" dirty="0" smtClean="0"/>
          </a:p>
          <a:p>
            <a:pPr marL="0" indent="0">
              <a:buNone/>
            </a:pPr>
            <a:endParaRPr lang="en-GB" dirty="0"/>
          </a:p>
        </p:txBody>
      </p:sp>
      <p:sp>
        <p:nvSpPr>
          <p:cNvPr id="5" name="Title 1"/>
          <p:cNvSpPr txBox="1">
            <a:spLocks/>
          </p:cNvSpPr>
          <p:nvPr/>
        </p:nvSpPr>
        <p:spPr>
          <a:xfrm>
            <a:off x="277820" y="152400"/>
            <a:ext cx="11301917" cy="885825"/>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pPr>
              <a:lnSpc>
                <a:spcPct val="150000"/>
              </a:lnSpc>
            </a:pPr>
            <a:r>
              <a:rPr lang="en-GB" sz="3200" dirty="0" smtClean="0"/>
              <a:t>HMCI Annual Report 2014/15</a:t>
            </a:r>
            <a:endParaRPr lang="en-GB" sz="32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954" t="17546" r="17881" b="51249"/>
          <a:stretch/>
        </p:blipFill>
        <p:spPr bwMode="auto">
          <a:xfrm>
            <a:off x="3162300" y="3575310"/>
            <a:ext cx="8896350" cy="3111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6526189" y="5438775"/>
            <a:ext cx="5303862" cy="36195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7458074" y="5734050"/>
            <a:ext cx="3819526" cy="36195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7305674" y="5981700"/>
            <a:ext cx="4524377" cy="36195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4189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77820" y="152400"/>
            <a:ext cx="11301917" cy="885825"/>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pPr>
              <a:lnSpc>
                <a:spcPct val="150000"/>
              </a:lnSpc>
            </a:pPr>
            <a:r>
              <a:rPr lang="en-GB" sz="3200" dirty="0" smtClean="0"/>
              <a:t>HMCI Annual Report 2014/15</a:t>
            </a:r>
            <a:endParaRPr lang="en-GB" sz="32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954" t="49224" r="17881" b="23558"/>
          <a:stretch/>
        </p:blipFill>
        <p:spPr bwMode="auto">
          <a:xfrm>
            <a:off x="3090076" y="3943350"/>
            <a:ext cx="8930474" cy="2724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4143374" y="4295775"/>
            <a:ext cx="1095376" cy="36195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6467474" y="4295774"/>
            <a:ext cx="5191126" cy="352425"/>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3657600" y="4552949"/>
            <a:ext cx="2080678" cy="36195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9525000" y="5372100"/>
            <a:ext cx="1866900" cy="36195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3657600" y="5686425"/>
            <a:ext cx="1866900" cy="36195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p:cNvSpPr txBox="1">
            <a:spLocks/>
          </p:cNvSpPr>
          <p:nvPr/>
        </p:nvSpPr>
        <p:spPr>
          <a:xfrm>
            <a:off x="277820" y="1038225"/>
            <a:ext cx="11628430" cy="27146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400" dirty="0" smtClean="0"/>
              <a:t>Key learning from the further issues remaining from the 2013/14 report also feed into the Sheffield Priorities Project as key barriers to school improvement:</a:t>
            </a:r>
          </a:p>
          <a:p>
            <a:r>
              <a:rPr lang="en-GB" sz="2400" dirty="0" smtClean="0"/>
              <a:t>School improvement activity is too reactive.</a:t>
            </a:r>
          </a:p>
          <a:p>
            <a:r>
              <a:rPr lang="en-GB" sz="2400" dirty="0" smtClean="0"/>
              <a:t>Over emphasis on working with ‘failing’ schools.</a:t>
            </a:r>
          </a:p>
          <a:p>
            <a:r>
              <a:rPr lang="en-GB" sz="2400" dirty="0" smtClean="0"/>
              <a:t>Reluctance to use intervention powers.</a:t>
            </a:r>
          </a:p>
          <a:p>
            <a:r>
              <a:rPr lang="en-GB" sz="2400" dirty="0" smtClean="0"/>
              <a:t>Quality assurance processes failed to check provided/brokered support.</a:t>
            </a:r>
            <a:endParaRPr lang="en-GB" sz="2800" dirty="0" smtClean="0"/>
          </a:p>
          <a:p>
            <a:pPr marL="457200" lvl="1" indent="0">
              <a:buFont typeface="Arial" panose="020B0604020202020204" pitchFamily="34" charset="0"/>
              <a:buNone/>
            </a:pPr>
            <a:endParaRPr lang="en-GB" dirty="0" smtClean="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1932102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1690" y="141890"/>
            <a:ext cx="11301917" cy="713033"/>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pPr>
              <a:lnSpc>
                <a:spcPct val="150000"/>
              </a:lnSpc>
            </a:pPr>
            <a:r>
              <a:rPr lang="en-GB" sz="3600" dirty="0" smtClean="0"/>
              <a:t>Governors’ Spring Term Briefing - Agenda </a:t>
            </a:r>
            <a:endParaRPr lang="en-GB" sz="3600" dirty="0"/>
          </a:p>
        </p:txBody>
      </p:sp>
      <p:sp>
        <p:nvSpPr>
          <p:cNvPr id="6" name="Rectangle 5"/>
          <p:cNvSpPr/>
          <p:nvPr/>
        </p:nvSpPr>
        <p:spPr>
          <a:xfrm>
            <a:off x="1153517" y="1024035"/>
            <a:ext cx="9041064" cy="646331"/>
          </a:xfrm>
          <a:prstGeom prst="rect">
            <a:avLst/>
          </a:prstGeom>
        </p:spPr>
        <p:txBody>
          <a:bodyPr wrap="square">
            <a:spAutoFit/>
          </a:bodyPr>
          <a:lstStyle/>
          <a:p>
            <a:pPr marL="342900" indent="-342900" fontAlgn="t">
              <a:buFont typeface="Courier New" panose="02070309020205020404" pitchFamily="49" charset="0"/>
              <a:buChar char="o"/>
            </a:pPr>
            <a:r>
              <a:rPr lang="en-GB" sz="3600" dirty="0" smtClean="0">
                <a:latin typeface="Futura Bk BT"/>
              </a:rPr>
              <a:t>School Improvement Strategy</a:t>
            </a:r>
            <a:endParaRPr lang="en-GB" sz="3600" dirty="0">
              <a:latin typeface="Futura Bk BT"/>
            </a:endParaRPr>
          </a:p>
        </p:txBody>
      </p:sp>
      <p:sp>
        <p:nvSpPr>
          <p:cNvPr id="7" name="Cloud Callout 6"/>
          <p:cNvSpPr/>
          <p:nvPr/>
        </p:nvSpPr>
        <p:spPr>
          <a:xfrm>
            <a:off x="241690" y="1891862"/>
            <a:ext cx="11645510" cy="1481959"/>
          </a:xfrm>
          <a:prstGeom prst="cloudCallout">
            <a:avLst>
              <a:gd name="adj1" fmla="val 47146"/>
              <a:gd name="adj2" fmla="val 41005"/>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u="sng" dirty="0"/>
              <a:t>Activity</a:t>
            </a:r>
            <a:r>
              <a:rPr lang="en-GB" i="1" dirty="0"/>
              <a:t> – </a:t>
            </a:r>
            <a:r>
              <a:rPr lang="en-GB" i="1" dirty="0" smtClean="0"/>
              <a:t> Using the large sheets of paper on your table, note down anything from the HMCI report that you feel is particularly relevant to Sheffield. </a:t>
            </a:r>
            <a:endParaRPr lang="en-GB" i="1" dirty="0"/>
          </a:p>
        </p:txBody>
      </p:sp>
      <p:sp>
        <p:nvSpPr>
          <p:cNvPr id="5" name="Content Placeholder 2"/>
          <p:cNvSpPr txBox="1">
            <a:spLocks/>
          </p:cNvSpPr>
          <p:nvPr/>
        </p:nvSpPr>
        <p:spPr>
          <a:xfrm>
            <a:off x="1153517" y="3737742"/>
            <a:ext cx="8669719" cy="50318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400" dirty="0" smtClean="0"/>
              <a:t>This section of the briefing is based on extracts from the </a:t>
            </a:r>
            <a:endParaRPr lang="en-GB" dirty="0" smtClean="0"/>
          </a:p>
          <a:p>
            <a:pPr marL="0" indent="0">
              <a:buFont typeface="Arial" panose="020B0604020202020204" pitchFamily="34" charset="0"/>
              <a:buNone/>
            </a:pPr>
            <a:endParaRPr lang="en-GB" dirty="0"/>
          </a:p>
        </p:txBody>
      </p:sp>
      <p:sp>
        <p:nvSpPr>
          <p:cNvPr id="9" name="Title 1"/>
          <p:cNvSpPr txBox="1">
            <a:spLocks/>
          </p:cNvSpPr>
          <p:nvPr/>
        </p:nvSpPr>
        <p:spPr>
          <a:xfrm>
            <a:off x="1729585" y="4240924"/>
            <a:ext cx="9984193" cy="518292"/>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pPr algn="ctr"/>
            <a:r>
              <a:rPr lang="en-GB" sz="3000" dirty="0" smtClean="0"/>
              <a:t>Sheffield School Improvement Strategy 2016-2018</a:t>
            </a:r>
            <a:endParaRPr lang="en-GB" sz="3000" dirty="0"/>
          </a:p>
        </p:txBody>
      </p:sp>
      <p:sp>
        <p:nvSpPr>
          <p:cNvPr id="10" name="Content Placeholder 2"/>
          <p:cNvSpPr txBox="1">
            <a:spLocks/>
          </p:cNvSpPr>
          <p:nvPr/>
        </p:nvSpPr>
        <p:spPr>
          <a:xfrm>
            <a:off x="4713890" y="4848551"/>
            <a:ext cx="7330307" cy="13472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400" dirty="0" smtClean="0"/>
              <a:t>The full document will be out for consultation during the second half of the spring term and will be available in the ‘Documents’ section of the website.</a:t>
            </a:r>
            <a:endParaRPr lang="en-GB" dirty="0" smtClean="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3990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ducater">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45C7DB"/>
      </a:hlink>
      <a:folHlink>
        <a:srgbClr val="45C7D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30094</TotalTime>
  <Words>2261</Words>
  <Application>Microsoft Office PowerPoint</Application>
  <PresentationFormat>Custom</PresentationFormat>
  <Paragraphs>273</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Sheffield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john@thepublishingfoundry.co.uk</dc:creator>
  <cp:lastModifiedBy>Stephen Betts</cp:lastModifiedBy>
  <cp:revision>486</cp:revision>
  <cp:lastPrinted>2016-02-04T15:30:51Z</cp:lastPrinted>
  <dcterms:created xsi:type="dcterms:W3CDTF">2014-03-02T09:09:31Z</dcterms:created>
  <dcterms:modified xsi:type="dcterms:W3CDTF">2016-02-04T16:21:50Z</dcterms:modified>
</cp:coreProperties>
</file>