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8" r:id="rId2"/>
    <p:sldId id="258" r:id="rId3"/>
    <p:sldId id="256" r:id="rId4"/>
    <p:sldId id="259" r:id="rId5"/>
    <p:sldId id="260" r:id="rId6"/>
    <p:sldId id="261" r:id="rId7"/>
    <p:sldId id="262" r:id="rId8"/>
    <p:sldId id="263" r:id="rId9"/>
    <p:sldId id="264" r:id="rId10"/>
    <p:sldId id="265" r:id="rId11"/>
    <p:sldId id="266" r:id="rId12"/>
    <p:sldId id="267" r:id="rId13"/>
    <p:sldId id="269" r:id="rId14"/>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Sanders" initials="KS" lastIdx="4" clrIdx="0">
    <p:extLst>
      <p:ext uri="{19B8F6BF-5375-455C-9EA6-DF929625EA0E}">
        <p15:presenceInfo xmlns:p15="http://schemas.microsoft.com/office/powerpoint/2012/main" userId="S-1-5-21-3310371804-1827807225-1975506962-5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7306" autoAdjust="0"/>
  </p:normalViewPr>
  <p:slideViewPr>
    <p:cSldViewPr snapToGrid="0" snapToObjects="1">
      <p:cViewPr varScale="1">
        <p:scale>
          <a:sx n="92" d="100"/>
          <a:sy n="92" d="100"/>
        </p:scale>
        <p:origin x="21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5C0F6F06-5850-BA48-850E-FCFA4C54607A}" type="datetimeFigureOut">
              <a:rPr lang="en-US" smtClean="0"/>
              <a:t>10/26/2017</a:t>
            </a:fld>
            <a:endParaRPr lang="en-US"/>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6B97147A-08AE-544F-8CBA-320E4A0D5078}" type="datetimeFigureOut">
              <a:rPr lang="en-US" smtClean="0"/>
              <a:t>10/26/2017</a:t>
            </a:fld>
            <a:endParaRPr lang="en-US"/>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dirty="0"/>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a:t>
            </a:fld>
            <a:endParaRPr lang="en-US"/>
          </a:p>
        </p:txBody>
      </p:sp>
    </p:spTree>
    <p:extLst>
      <p:ext uri="{BB962C8B-B14F-4D97-AF65-F5344CB8AC3E}">
        <p14:creationId xmlns:p14="http://schemas.microsoft.com/office/powerpoint/2010/main" val="3544236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this</a:t>
            </a:r>
            <a:r>
              <a:rPr lang="en-US" baseline="0" dirty="0"/>
              <a:t> list with students. </a:t>
            </a:r>
          </a:p>
          <a:p>
            <a:endParaRPr lang="en-US" baseline="0" dirty="0"/>
          </a:p>
          <a:p>
            <a:r>
              <a:rPr lang="en-US" baseline="0" dirty="0"/>
              <a:t>This is by no means exhaustive but it captures some of the known consequences of bullying. </a:t>
            </a:r>
          </a:p>
          <a:p>
            <a:endParaRPr lang="en-US" baseline="0" dirty="0"/>
          </a:p>
          <a:p>
            <a:r>
              <a:rPr lang="en-US" baseline="0" dirty="0"/>
              <a:t>It must be stressed that </a:t>
            </a:r>
            <a:r>
              <a:rPr lang="en-US" b="1" baseline="0" dirty="0"/>
              <a:t>these are not the consequence of being LGB or Trans</a:t>
            </a:r>
            <a:r>
              <a:rPr lang="en-US" baseline="0" dirty="0"/>
              <a:t>; </a:t>
            </a:r>
            <a:r>
              <a:rPr lang="en-US" b="1" baseline="0" dirty="0"/>
              <a:t>these are the consequences of being bullied </a:t>
            </a:r>
            <a:r>
              <a:rPr lang="en-US" baseline="0" dirty="0"/>
              <a:t>and all of these consequences are avoidable.  </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351389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Transphobic</a:t>
            </a:r>
            <a:r>
              <a:rPr lang="en-US" baseline="0" dirty="0"/>
              <a:t> bullying matters to all schools, whether they have pupils who are trans or not. Here’s a suggestion for how you could explain this easily.  </a:t>
            </a:r>
          </a:p>
          <a:p>
            <a:endParaRPr lang="en-US" baseline="0" dirty="0"/>
          </a:p>
          <a:p>
            <a:r>
              <a:rPr lang="en-US" baseline="0" dirty="0"/>
              <a:t>The Stonewall School Report 2017 found that young people report experiencing transphobic bullying and language </a:t>
            </a:r>
            <a:r>
              <a:rPr lang="en-US" b="1" i="1" baseline="0" dirty="0"/>
              <a:t>even when they themselves are not trans</a:t>
            </a:r>
            <a:r>
              <a:rPr lang="en-US" baseline="0" dirty="0"/>
              <a:t>. Students, no matter how they identify, can be the victim of HBT bullying and can experience gender stereotyping that infringes on their ability to be themselves. When people cannot be their true selves they are denied the opportunities they deserve and have a right to. All people, no matter how they identify and no matter how different they may be, deserve respect and equal treatment. Remember, no person is JUST LGB or T. This is just one of many layers to a person’s overall identity. Think about how many layers you might have to yours.  </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11</a:t>
            </a:fld>
            <a:endParaRPr lang="en-US"/>
          </a:p>
        </p:txBody>
      </p:sp>
    </p:spTree>
    <p:extLst>
      <p:ext uri="{BB962C8B-B14F-4D97-AF65-F5344CB8AC3E}">
        <p14:creationId xmlns:p14="http://schemas.microsoft.com/office/powerpoint/2010/main" val="2223681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final slide is a</a:t>
            </a:r>
            <a:r>
              <a:rPr lang="en-US" baseline="0" dirty="0"/>
              <a:t> call to action – What can we all do to make the experiences of trans young people better? Here are a few suggestions with explanations. </a:t>
            </a:r>
            <a:endParaRPr lang="en-US" dirty="0"/>
          </a:p>
          <a:p>
            <a:endParaRPr lang="en-US" dirty="0"/>
          </a:p>
          <a:p>
            <a:r>
              <a:rPr lang="en-US" dirty="0"/>
              <a:t>We</a:t>
            </a:r>
            <a:r>
              <a:rPr lang="en-US" baseline="0" dirty="0"/>
              <a:t> all have a responsibility to ensure all people are protected and treated equally in our school community. Here are some practical ways to help support people who might be different to you. Some of these people might be trans, some might not. These practical suggestions can help us all to support LGBT people more effectively and be there for everyone in our community. </a:t>
            </a:r>
          </a:p>
          <a:p>
            <a:endParaRPr lang="en-US" baseline="0" dirty="0"/>
          </a:p>
          <a:p>
            <a:r>
              <a:rPr lang="en-US" b="1" baseline="0" dirty="0"/>
              <a:t>Firstly</a:t>
            </a:r>
            <a:r>
              <a:rPr lang="en-US" baseline="0" dirty="0"/>
              <a:t>, hear don’t just listen; take the time to process what a person is saying to you and take it on board, don’t just let it go in one ear and out of the other. </a:t>
            </a:r>
          </a:p>
          <a:p>
            <a:endParaRPr lang="en-US" baseline="0" dirty="0"/>
          </a:p>
          <a:p>
            <a:r>
              <a:rPr lang="en-US" b="1" baseline="0" dirty="0"/>
              <a:t>Secondly</a:t>
            </a:r>
            <a:r>
              <a:rPr lang="en-US" baseline="0" dirty="0"/>
              <a:t>, respect every person’s right to privacy. Just because they’ve told you something doesn’t mean they want everyone to know. </a:t>
            </a:r>
          </a:p>
          <a:p>
            <a:endParaRPr lang="en-US" baseline="0" dirty="0"/>
          </a:p>
          <a:p>
            <a:r>
              <a:rPr lang="en-US" b="1" baseline="0" dirty="0"/>
              <a:t>Thirdly</a:t>
            </a:r>
            <a:r>
              <a:rPr lang="en-US" baseline="0" dirty="0"/>
              <a:t>, if you do meet a trans person, ask how they would like to be known and respect their wishes. Try and get it right, if you slip up, apologize. </a:t>
            </a:r>
          </a:p>
          <a:p>
            <a:endParaRPr lang="en-US" baseline="0" dirty="0"/>
          </a:p>
          <a:p>
            <a:r>
              <a:rPr lang="en-US" b="1" baseline="0" dirty="0"/>
              <a:t>Fourthly</a:t>
            </a:r>
            <a:r>
              <a:rPr lang="en-US" baseline="0" dirty="0"/>
              <a:t>, think about what you’re saying. It’s likely that you’ll know something is offensive before you say it but if in doubt, don’t say it. </a:t>
            </a:r>
          </a:p>
          <a:p>
            <a:endParaRPr lang="en-US" baseline="0" dirty="0"/>
          </a:p>
          <a:p>
            <a:r>
              <a:rPr lang="en-US" b="1" baseline="0" dirty="0"/>
              <a:t>Additionally</a:t>
            </a:r>
            <a:r>
              <a:rPr lang="en-US" baseline="0" dirty="0"/>
              <a:t>, don’t ask too many questions. People will come to you when they’re ready and they may or not share information with you that is personal to them. Don’t be offended if they don’t, just be patient and be led by what the people around you want. </a:t>
            </a:r>
          </a:p>
        </p:txBody>
      </p:sp>
      <p:sp>
        <p:nvSpPr>
          <p:cNvPr id="4" name="Slide Number Placeholder 3"/>
          <p:cNvSpPr>
            <a:spLocks noGrp="1"/>
          </p:cNvSpPr>
          <p:nvPr>
            <p:ph type="sldNum" sz="quarter" idx="10"/>
          </p:nvPr>
        </p:nvSpPr>
        <p:spPr/>
        <p:txBody>
          <a:bodyPr/>
          <a:lstStyle/>
          <a:p>
            <a:fld id="{D1ADB596-D218-9D43-A4EC-2B51BE929992}" type="slidenum">
              <a:rPr lang="en-US" smtClean="0"/>
              <a:t>12</a:t>
            </a:fld>
            <a:endParaRPr lang="en-US"/>
          </a:p>
        </p:txBody>
      </p:sp>
    </p:spTree>
    <p:extLst>
      <p:ext uri="{BB962C8B-B14F-4D97-AF65-F5344CB8AC3E}">
        <p14:creationId xmlns:p14="http://schemas.microsoft.com/office/powerpoint/2010/main" val="259114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Finally</a:t>
            </a:r>
            <a:r>
              <a:rPr lang="en-US" baseline="0" dirty="0"/>
              <a:t>, be an ally. This means being prepared to stand side by side LGBT people, even if you don’t identify as LGBT yourself. This could involve reporting an incident of bullying, even if it didn’t happen to you, or supporting the victim so they feel able to report it to someone who can help. Alternatively it could involve taking part in events and campaigns such as Stonewall’s #nobystanders or the brand new #comeoutforlgbt campaign. This could be both in and out of school and both provide opportunities to celebrate LGBT people and to stand by their sides. You could commit to working as part of the schools LGBT group or Equality and Diversity Team. We all have a part to play in making the world a fairer place for all people. As Owl says, “…standing up for rights – not just LGBT rights but human rights in general – is just common sense, part of common decency. It’s not enough that just one group gets what they need. Equality can’t leave anyone behind”. </a:t>
            </a:r>
          </a:p>
          <a:p>
            <a:r>
              <a:rPr lang="en-US" b="1" u="sng" baseline="0" dirty="0"/>
              <a:t>No matter how different we are, we are all equal</a:t>
            </a:r>
            <a:r>
              <a:rPr lang="en-US" baseline="0" dirty="0"/>
              <a:t>. </a:t>
            </a:r>
          </a:p>
          <a:p>
            <a:endParaRPr lang="en-US" baseline="0" dirty="0"/>
          </a:p>
          <a:p>
            <a:endParaRPr lang="en-US" baseline="0" dirty="0"/>
          </a:p>
          <a:p>
            <a:r>
              <a:rPr lang="en-US" b="1" i="1" baseline="0" dirty="0"/>
              <a:t>Thank you for listening. </a:t>
            </a:r>
          </a:p>
          <a:p>
            <a:endParaRPr lang="en-US" b="1" i="1" baseline="0" dirty="0"/>
          </a:p>
        </p:txBody>
      </p:sp>
      <p:sp>
        <p:nvSpPr>
          <p:cNvPr id="4" name="Slide Number Placeholder 3"/>
          <p:cNvSpPr>
            <a:spLocks noGrp="1"/>
          </p:cNvSpPr>
          <p:nvPr>
            <p:ph type="sldNum" sz="quarter" idx="10"/>
          </p:nvPr>
        </p:nvSpPr>
        <p:spPr/>
        <p:txBody>
          <a:bodyPr/>
          <a:lstStyle/>
          <a:p>
            <a:fld id="{D1ADB596-D218-9D43-A4EC-2B51BE929992}" type="slidenum">
              <a:rPr lang="en-US" smtClean="0"/>
              <a:t>13</a:t>
            </a:fld>
            <a:endParaRPr lang="en-US"/>
          </a:p>
        </p:txBody>
      </p:sp>
    </p:spTree>
    <p:extLst>
      <p:ext uri="{BB962C8B-B14F-4D97-AF65-F5344CB8AC3E}">
        <p14:creationId xmlns:p14="http://schemas.microsoft.com/office/powerpoint/2010/main" val="97774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General introduction</a:t>
            </a:r>
            <a:r>
              <a:rPr lang="en-GB" baseline="0" dirty="0"/>
              <a:t> to the assembly and the week-long initiative. The anti-bullying alliance can be referenced and the week can be explained/put in to context. </a:t>
            </a:r>
          </a:p>
          <a:p>
            <a:endParaRPr lang="en-GB" baseline="0" dirty="0"/>
          </a:p>
          <a:p>
            <a:r>
              <a:rPr lang="en-GB" baseline="0" dirty="0"/>
              <a:t>The theme this year is “All different, all equal”. </a:t>
            </a:r>
            <a:endParaRPr lang="en-GB" dirty="0"/>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3225450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r>
              <a:rPr lang="en-GB" baseline="0" dirty="0"/>
              <a:t> students for hands up if they know what LGBT stands for. </a:t>
            </a:r>
          </a:p>
          <a:p>
            <a:endParaRPr lang="en-GB" baseline="0" dirty="0"/>
          </a:p>
          <a:p>
            <a:r>
              <a:rPr lang="en-GB" baseline="0" dirty="0"/>
              <a:t>Alternatively you could talk through each of the letters in the acronym and offer definitions. Go through the definitions to LGB – T will be explained more thoroughly in the coming slides. Here are Stonewall’s definitions for you to use: </a:t>
            </a:r>
          </a:p>
          <a:p>
            <a:endParaRPr lang="en-GB" baseline="0" dirty="0"/>
          </a:p>
          <a:p>
            <a:r>
              <a:rPr lang="en-GB" b="1" baseline="0" dirty="0"/>
              <a:t>Lesbian: refers to a woman who has an emotional, romantic and/or sexual orientation towards women</a:t>
            </a:r>
          </a:p>
          <a:p>
            <a:endParaRPr lang="en-GB" b="1" baseline="0" dirty="0"/>
          </a:p>
          <a:p>
            <a:r>
              <a:rPr lang="en-GB" b="1" baseline="0" dirty="0"/>
              <a:t>Gay: refers to a man who has an emotional, romantic and/or sexual orientation towards men. Also a generic term for lesbian and gay sexuality –some women deﬁne themselves as gay rather than lesbian</a:t>
            </a:r>
          </a:p>
          <a:p>
            <a:endParaRPr lang="en-GB" b="1" baseline="0" dirty="0"/>
          </a:p>
          <a:p>
            <a:r>
              <a:rPr lang="en-GB" b="1" baseline="0" dirty="0"/>
              <a:t>Bisexual: refers to a person who has an emotional, romantic and/or sexual orientation towards more than one gender </a:t>
            </a:r>
          </a:p>
          <a:p>
            <a:endParaRPr lang="en-GB" b="1" baseline="0" dirty="0"/>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322545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Ask students</a:t>
            </a:r>
            <a:r>
              <a:rPr lang="en-GB" baseline="0" dirty="0"/>
              <a:t> to think about the ‘T’ in LGBT. Who or what do they think of? You can take student responses.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Some names that might be mentioned are Laverne Cox, Caitlyn Jenner, Riley Carter Millington (The first trans actor in </a:t>
            </a:r>
            <a:r>
              <a:rPr lang="en-GB" baseline="0" dirty="0" err="1"/>
              <a:t>Eastenders</a:t>
            </a:r>
            <a:r>
              <a:rPr lang="en-GB" baseline="0" dirty="0"/>
              <a:t>) and the Trans Pride flag (which is different to the pride flag) </a:t>
            </a:r>
            <a:endParaRPr lang="en-GB" dirty="0"/>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333337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Go through the definition</a:t>
            </a:r>
            <a:r>
              <a:rPr lang="en-GB" baseline="0" dirty="0"/>
              <a:t> of what being ‘trans’ means. This is Stonewall’s definition. </a:t>
            </a:r>
            <a:endParaRPr lang="en-GB" dirty="0"/>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276651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This</a:t>
            </a:r>
            <a:r>
              <a:rPr lang="en-GB" baseline="0" dirty="0"/>
              <a:t> is an opportunity to talk about why there is a focus on the ‘T’ in ‘LGBT’. This is our suggestion.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The Stonewall School Report provides evidence that trans young people are more likely to experience bullying at school when compared to their non trans peers, even if those peers identify as LGB. There has been a reduction in homophobic and biphobic bullying in schools but the figure still remains at nearly 50%. However, worse still is the figure for trans people. More than 60% of trans school students surveyed stated that they had been the victim of bullying due to their identity as a trans person. More than 60% of trans school students have been or are being bullied simply because of who they are. For some trans young people these negative experiences have had such an impact that they have harmed themselves in some way or have thought about doing this. This is not a consequence of being trans. This is a consequence of being bullied for being trans. And this has to stop. </a:t>
            </a:r>
            <a:endParaRPr lang="en-GB" dirty="0"/>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2775050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Introduce that trans people face</a:t>
            </a:r>
            <a:r>
              <a:rPr lang="en-GB" baseline="0" dirty="0"/>
              <a:t> challenges in their daily lives.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We all face challenges, of course we do. But trans people will face challenges that non trans people will not have to face, simply because they’re trans.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The following short film outlines the experiences and story of Matt, a young trans person.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Ask the students to listen to and watch his story and see if they can identify some specific challenges that Matt faces or has faced in his life. </a:t>
            </a:r>
            <a:endParaRPr lang="en-GB" dirty="0"/>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144641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Play film </a:t>
            </a:r>
            <a:r>
              <a:rPr lang="en-GB" baseline="0" dirty="0"/>
              <a:t>- https://www.youtube.com/watch?v=B57Orj-JJhQ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Interactive board/projector and sound needed. </a:t>
            </a:r>
            <a:endParaRPr lang="en-GB" dirty="0"/>
          </a:p>
          <a:p>
            <a:endParaRPr lang="en-GB" dirty="0"/>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2599146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for</a:t>
            </a:r>
            <a:r>
              <a:rPr lang="en-GB" baseline="0" dirty="0"/>
              <a:t> feedback. </a:t>
            </a:r>
          </a:p>
          <a:p>
            <a:endParaRPr lang="en-GB" baseline="0" dirty="0"/>
          </a:p>
          <a:p>
            <a:r>
              <a:rPr lang="en-GB" baseline="0" dirty="0"/>
              <a:t>What challenges did they spot in the film? </a:t>
            </a:r>
          </a:p>
          <a:p>
            <a:r>
              <a:rPr lang="en-GB" baseline="0" dirty="0"/>
              <a:t>Once a few responses have been taken you can move on to talk through this list. </a:t>
            </a:r>
          </a:p>
          <a:p>
            <a:endParaRPr lang="en-GB" baseline="0" dirty="0"/>
          </a:p>
          <a:p>
            <a:r>
              <a:rPr lang="en-GB" baseline="0" dirty="0"/>
              <a:t>Here is a little more information on each of the bullet points should you wish to expand on some or all of them. </a:t>
            </a:r>
          </a:p>
          <a:p>
            <a:endParaRPr lang="en-GB" b="1" dirty="0"/>
          </a:p>
          <a:p>
            <a:r>
              <a:rPr lang="en-GB" b="1" dirty="0"/>
              <a:t>Experiencing name-calling and transphobic language </a:t>
            </a:r>
          </a:p>
          <a:p>
            <a:endParaRPr lang="en-GB" b="1" dirty="0"/>
          </a:p>
          <a:p>
            <a:r>
              <a:rPr lang="en-GB" b="0" dirty="0"/>
              <a:t>Sometimes trans people will experience bullying in the form of name calling or transphobic language. Transphobic language can</a:t>
            </a:r>
            <a:r>
              <a:rPr lang="en-GB" b="0" baseline="0" dirty="0"/>
              <a:t> be words or phrases that express a fear or dislike of people who are trans. Transphobic phrases could be, “But you look so much prettier as a girl” and examples of transphobic languages could be calling a trans person a “tranny” or a “gender bender”. </a:t>
            </a:r>
            <a:endParaRPr lang="en-GB" b="0" dirty="0"/>
          </a:p>
          <a:p>
            <a:endParaRPr lang="en-GB" b="1" dirty="0"/>
          </a:p>
          <a:p>
            <a:r>
              <a:rPr lang="en-GB" b="1" dirty="0"/>
              <a:t>Clothing and uniform codes</a:t>
            </a:r>
          </a:p>
          <a:p>
            <a:endParaRPr lang="en-GB" b="1" dirty="0"/>
          </a:p>
          <a:p>
            <a:r>
              <a:rPr lang="en-GB" b="0" dirty="0"/>
              <a:t>Sometimes</a:t>
            </a:r>
            <a:r>
              <a:rPr lang="en-GB" b="0" baseline="0" dirty="0"/>
              <a:t> it can be difficult for trans people to express themselves through what they wear, especially if they are expected to wear a particular uniform either at school or at work. Think about how important your clothes are to you and how they make you feel about yourself.  </a:t>
            </a:r>
            <a:endParaRPr lang="en-GB" b="0" dirty="0"/>
          </a:p>
          <a:p>
            <a:endParaRPr lang="en-GB" b="1" dirty="0"/>
          </a:p>
          <a:p>
            <a:r>
              <a:rPr lang="en-GB" b="1" dirty="0"/>
              <a:t>Toilets – Which to use? Will someone make a comment?</a:t>
            </a:r>
          </a:p>
          <a:p>
            <a:endParaRPr lang="en-GB" b="1" dirty="0"/>
          </a:p>
          <a:p>
            <a:r>
              <a:rPr lang="en-GB" b="0" dirty="0"/>
              <a:t>Trans</a:t>
            </a:r>
            <a:r>
              <a:rPr lang="en-GB" b="0" baseline="0" dirty="0"/>
              <a:t> people might encounter problems when using public toilets. They might not feel as though they can use the facilities that match their gender identity for fear of being accused of using the wrong toilet. Additionally, some trans people who are non-binary and do not feel comfortable with the labels ‘man’ and/or ‘woman’ might not have a gender neutral toilet to use. Lack of a gender neutral toilet might also prevent a trans person from using the toilet that matches their gender identity without ‘outing’ themselves as trans. </a:t>
            </a:r>
            <a:endParaRPr lang="en-GB" b="0" dirty="0"/>
          </a:p>
          <a:p>
            <a:endParaRPr lang="en-GB" b="1" dirty="0"/>
          </a:p>
          <a:p>
            <a:r>
              <a:rPr lang="en-GB" b="1" dirty="0"/>
              <a:t>Changing rooms</a:t>
            </a:r>
          </a:p>
          <a:p>
            <a:endParaRPr lang="en-GB" b="1" dirty="0"/>
          </a:p>
          <a:p>
            <a:r>
              <a:rPr lang="en-GB" b="0" dirty="0"/>
              <a:t>As</a:t>
            </a:r>
            <a:r>
              <a:rPr lang="en-GB" b="0" baseline="0" dirty="0"/>
              <a:t> above. These bullet points could be explained together as the issue is similar. </a:t>
            </a:r>
            <a:endParaRPr lang="en-GB" b="0" dirty="0"/>
          </a:p>
          <a:p>
            <a:endParaRPr lang="en-GB" b="1" dirty="0"/>
          </a:p>
          <a:p>
            <a:r>
              <a:rPr lang="en-GB" b="1" dirty="0"/>
              <a:t>Being misgendered -  “You don’t look like a girl!” or, “You don’t look like a boy!”</a:t>
            </a:r>
          </a:p>
          <a:p>
            <a:endParaRPr lang="en-GB" b="1" dirty="0"/>
          </a:p>
          <a:p>
            <a:r>
              <a:rPr lang="en-GB" b="0" dirty="0"/>
              <a:t>Some trans people</a:t>
            </a:r>
            <a:r>
              <a:rPr lang="en-GB" b="0" baseline="0" dirty="0"/>
              <a:t> face being misgendered. This means that when they meet people for the first time or give information about themselves they are accused of not being the gender with which they identify. Some examples might be, “You don’t look/sound like a boy/girl”. </a:t>
            </a:r>
            <a:endParaRPr lang="en-GB" b="0" dirty="0"/>
          </a:p>
          <a:p>
            <a:endParaRPr lang="en-GB" b="1" dirty="0"/>
          </a:p>
          <a:p>
            <a:r>
              <a:rPr lang="en-GB" b="1" dirty="0"/>
              <a:t>Feeling the need to conform to gender stereotypes</a:t>
            </a:r>
          </a:p>
          <a:p>
            <a:endParaRPr lang="en-GB" b="1" dirty="0"/>
          </a:p>
          <a:p>
            <a:r>
              <a:rPr lang="en-GB" b="0" dirty="0"/>
              <a:t>Some trans people</a:t>
            </a:r>
            <a:r>
              <a:rPr lang="en-GB" b="0" baseline="0" dirty="0"/>
              <a:t> might feel that in order to prove themselves to society and be accepted as the gender with which they identify they have to conform to stereotypes that exist about that gender. For example, Matt felt the need to exercise and lift weights. Other people might feel as though they should wear make-up or wear a particular colour or style of clothing. </a:t>
            </a:r>
            <a:endParaRPr lang="en-GB" b="0" dirty="0"/>
          </a:p>
          <a:p>
            <a:endParaRPr lang="en-GB" b="1" dirty="0"/>
          </a:p>
          <a:p>
            <a:r>
              <a:rPr lang="en-GB" b="1" dirty="0"/>
              <a:t>A change in pronouns – “he” or, “she”? </a:t>
            </a:r>
          </a:p>
          <a:p>
            <a:endParaRPr lang="en-GB" b="1" dirty="0"/>
          </a:p>
          <a:p>
            <a:r>
              <a:rPr lang="en-GB" b="0" dirty="0"/>
              <a:t>Trans people might</a:t>
            </a:r>
            <a:r>
              <a:rPr lang="en-GB" b="0" baseline="0" dirty="0"/>
              <a:t> choose to change their pronoun. This means that they want to be known as ‘he’ rather than ‘she’ or vice versa. Some might experience difficulties as friends and teachers don’t always get it right. </a:t>
            </a:r>
            <a:endParaRPr lang="en-GB" b="0" dirty="0"/>
          </a:p>
          <a:p>
            <a:endParaRPr lang="en-GB" b="1" dirty="0"/>
          </a:p>
          <a:p>
            <a:r>
              <a:rPr lang="en-GB" b="1" dirty="0"/>
              <a:t>People not understanding that trans people exist and having to defend themselves and their existence and Having to explain why some trans people don’t feel comfortable with the label “boy” or, “girl” and that for them, gender is not binary (only male or female)</a:t>
            </a:r>
          </a:p>
          <a:p>
            <a:endParaRPr lang="en-GB" b="1" dirty="0"/>
          </a:p>
          <a:p>
            <a:r>
              <a:rPr lang="en-GB" b="0" dirty="0"/>
              <a:t>Some people</a:t>
            </a:r>
            <a:r>
              <a:rPr lang="en-GB" b="0" baseline="0" dirty="0"/>
              <a:t> suggest that being trans is a choice or that a trans person is simply craving attention. A trans person might have to defend their existence and the validity of their identity in a way that a person who isn’t trans will not have to, however some people who don’t identify as trans but who question their gender might have to too. All of these people exist. All of these people are different. All of these people are equal. Why should a person’s internal sense of self need validation or justification? </a:t>
            </a:r>
            <a:endParaRPr lang="en-GB" b="0" dirty="0"/>
          </a:p>
          <a:p>
            <a:endParaRPr lang="en-GB" b="1" dirty="0"/>
          </a:p>
          <a:p>
            <a:endParaRPr lang="en-GB" dirty="0"/>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3417785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26/10/2017</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26/10/2017</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26/10/2017</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26/10/2017</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26/10/2017</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26/10/2017</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26/10/2017</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26/10/2017</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26/10/2017</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26/10/2017</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26/10/2017</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26/10/2017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www.childline.org.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jp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B57Orj-JJhQ" TargetMode="External"/><Relationship Id="rId5" Type="http://schemas.openxmlformats.org/officeDocument/2006/relationships/hyperlink" Target="https://www.youtube.com/watch?v=B57Orj-JJhQ"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1</a:t>
            </a:fld>
            <a:endParaRPr lang="en-US" sz="1000" dirty="0">
              <a:solidFill>
                <a:srgbClr val="FFFFFF"/>
              </a:solidFill>
              <a:latin typeface="Arial"/>
              <a:cs typeface="Arial"/>
            </a:endParaRPr>
          </a:p>
        </p:txBody>
      </p:sp>
      <p:sp>
        <p:nvSpPr>
          <p:cNvPr id="8" name="TextBox 7"/>
          <p:cNvSpPr txBox="1"/>
          <p:nvPr/>
        </p:nvSpPr>
        <p:spPr>
          <a:xfrm>
            <a:off x="355600" y="647834"/>
            <a:ext cx="8861136" cy="5632311"/>
          </a:xfrm>
          <a:prstGeom prst="rect">
            <a:avLst/>
          </a:prstGeom>
          <a:noFill/>
        </p:spPr>
        <p:txBody>
          <a:bodyPr wrap="square" rtlCol="0">
            <a:spAutoFit/>
          </a:bodyPr>
          <a:lstStyle/>
          <a:p>
            <a:pPr>
              <a:lnSpc>
                <a:spcPts val="2700"/>
              </a:lnSpc>
            </a:pPr>
            <a:r>
              <a:rPr lang="en-US" sz="2400" b="1" dirty="0">
                <a:solidFill>
                  <a:srgbClr val="CD0920"/>
                </a:solidFill>
                <a:latin typeface="Arial"/>
                <a:cs typeface="Arial"/>
              </a:rPr>
              <a:t>Assembly kit for Anti-Bullying Week 2017</a:t>
            </a:r>
          </a:p>
          <a:p>
            <a:pPr>
              <a:lnSpc>
                <a:spcPts val="2700"/>
              </a:lnSpc>
            </a:pPr>
            <a:r>
              <a:rPr lang="en-US" sz="2400" b="1" dirty="0">
                <a:solidFill>
                  <a:srgbClr val="CD0920"/>
                </a:solidFill>
                <a:latin typeface="Arial"/>
                <a:cs typeface="Arial"/>
              </a:rPr>
              <a:t>LGBT – Transphobia and Transphobic bullying.</a:t>
            </a:r>
          </a:p>
          <a:p>
            <a:pPr>
              <a:lnSpc>
                <a:spcPts val="2700"/>
              </a:lnSpc>
            </a:pPr>
            <a:r>
              <a:rPr lang="en-US" sz="1400" dirty="0">
                <a:solidFill>
                  <a:srgbClr val="CD0920"/>
                </a:solidFill>
                <a:latin typeface="Arial" panose="020B0604020202020204" pitchFamily="34" charset="0"/>
                <a:cs typeface="Arial" panose="020B0604020202020204" pitchFamily="34" charset="0"/>
              </a:rPr>
              <a:t>Suggested age range: 11-18</a:t>
            </a:r>
          </a:p>
          <a:p>
            <a:pPr>
              <a:lnSpc>
                <a:spcPct val="150000"/>
              </a:lnSpc>
            </a:pPr>
            <a:r>
              <a:rPr lang="en-US" sz="1200" dirty="0">
                <a:latin typeface="Arial" panose="020B0604020202020204" pitchFamily="34" charset="0"/>
                <a:cs typeface="Arial" panose="020B0604020202020204" pitchFamily="34" charset="0"/>
              </a:rPr>
              <a:t>This assembly explores some of the differences that exist within the LGBT community, specifically some the differences between the experiences of LGB and trans people. This assembly draws on what we know of young trans people’s experiences in schools in the UK today, as shown in our 2017 School Report, and seeks to empower secondary schools to tackle this type of bullying head on. It also aims to dispel common myths or misconceptions about trans people and encourage alliances in recognition of the challenges young trans people may face. </a:t>
            </a:r>
          </a:p>
          <a:p>
            <a:pPr>
              <a:lnSpc>
                <a:spcPct val="150000"/>
              </a:lnSpc>
            </a:pPr>
            <a:r>
              <a:rPr lang="en-US" sz="1200" b="1" dirty="0">
                <a:latin typeface="Arial" panose="020B0604020202020204" pitchFamily="34" charset="0"/>
                <a:cs typeface="Arial" panose="020B0604020202020204" pitchFamily="34" charset="0"/>
              </a:rPr>
              <a:t>Please note </a:t>
            </a:r>
            <a:r>
              <a:rPr lang="en-US" sz="1200" dirty="0">
                <a:latin typeface="Arial" panose="020B0604020202020204" pitchFamily="34" charset="0"/>
                <a:cs typeface="Arial" panose="020B0604020202020204" pitchFamily="34" charset="0"/>
              </a:rPr>
              <a:t>This presentation focuses on trans issues in schools, including being a trans young person. It also references bullying and self-harm statistics (on slide 6) as well as a range of mental health issues (slide 10) – please alert students that if they need any support around any of the issues raised in this presentation that they can talk to school staff or contact </a:t>
            </a:r>
            <a:r>
              <a:rPr lang="en-US" sz="1200" dirty="0">
                <a:latin typeface="Arial" panose="020B0604020202020204" pitchFamily="34" charset="0"/>
                <a:cs typeface="Arial" panose="020B0604020202020204" pitchFamily="34" charset="0"/>
                <a:hlinkClick r:id="rId4"/>
              </a:rPr>
              <a:t>ChildLine</a:t>
            </a:r>
            <a:r>
              <a:rPr lang="en-US" sz="1200" dirty="0">
                <a:latin typeface="Arial" panose="020B0604020202020204" pitchFamily="34" charset="0"/>
                <a:cs typeface="Arial" panose="020B0604020202020204" pitchFamily="34" charset="0"/>
              </a:rPr>
              <a:t>.</a:t>
            </a:r>
          </a:p>
          <a:p>
            <a:pPr>
              <a:lnSpc>
                <a:spcPct val="150000"/>
              </a:lnSpc>
            </a:pPr>
            <a:endParaRPr lang="en-US" sz="600" b="1" dirty="0">
              <a:solidFill>
                <a:srgbClr val="CD0920"/>
              </a:solidFill>
              <a:latin typeface="Arial" panose="020B0604020202020204" pitchFamily="34" charset="0"/>
              <a:cs typeface="Arial" panose="020B0604020202020204" pitchFamily="34" charset="0"/>
            </a:endParaRPr>
          </a:p>
          <a:p>
            <a:pPr>
              <a:lnSpc>
                <a:spcPct val="150000"/>
              </a:lnSpc>
            </a:pPr>
            <a:r>
              <a:rPr lang="en-US" sz="1400" b="1" dirty="0">
                <a:solidFill>
                  <a:srgbClr val="CD0920"/>
                </a:solidFill>
                <a:latin typeface="Arial" panose="020B0604020202020204" pitchFamily="34" charset="0"/>
                <a:cs typeface="Arial" panose="020B0604020202020204" pitchFamily="34" charset="0"/>
              </a:rPr>
              <a:t>Learning Objectives</a:t>
            </a:r>
          </a:p>
          <a:p>
            <a:pPr>
              <a:lnSpc>
                <a:spcPct val="150000"/>
              </a:lnSpc>
            </a:pPr>
            <a:r>
              <a:rPr lang="en-US" sz="1400" dirty="0">
                <a:solidFill>
                  <a:srgbClr val="CD0920"/>
                </a:solidFill>
                <a:latin typeface="Arial" panose="020B0604020202020204" pitchFamily="34" charset="0"/>
                <a:cs typeface="Arial" panose="020B0604020202020204" pitchFamily="34" charset="0"/>
              </a:rPr>
              <a:t>Learners will</a:t>
            </a:r>
          </a:p>
          <a:p>
            <a:pPr marL="285750" indent="-285750">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Consider what it means to be trans by exploring a definition and a real-life story </a:t>
            </a:r>
          </a:p>
          <a:p>
            <a:pPr marL="285750" indent="-285750">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Develop an understanding of the challenges trans young people might face</a:t>
            </a:r>
          </a:p>
          <a:p>
            <a:pPr marL="285750" indent="-285750">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Reflect on their own identity, feelings and how they respond to and treat others who may be different to them</a:t>
            </a:r>
          </a:p>
          <a:p>
            <a:pPr marL="285750" indent="-285750">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Explore the responsibilities they have in upholding the equality of everyone in the school community</a:t>
            </a:r>
          </a:p>
          <a:p>
            <a:pPr marL="285750" indent="-285750">
              <a:lnSpc>
                <a:spcPts val="2700"/>
              </a:lnSpc>
              <a:buFont typeface="Arial" panose="020B0604020202020204" pitchFamily="34" charset="0"/>
              <a:buChar char="•"/>
            </a:pPr>
            <a:endParaRPr lang="en-US" sz="1400" dirty="0">
              <a:latin typeface="Helvetica Neue Light"/>
              <a:cs typeface="Arial"/>
            </a:endParaRPr>
          </a:p>
        </p:txBody>
      </p:sp>
      <p:sp>
        <p:nvSpPr>
          <p:cNvPr id="2" name="TextBox 1">
            <a:extLst>
              <a:ext uri="{FF2B5EF4-FFF2-40B4-BE49-F238E27FC236}">
                <a16:creationId xmlns:a16="http://schemas.microsoft.com/office/drawing/2014/main" id="{68E20FEB-47A3-4C29-A7CA-DF57AAA88FDD}"/>
              </a:ext>
            </a:extLst>
          </p:cNvPr>
          <p:cNvSpPr txBox="1"/>
          <p:nvPr/>
        </p:nvSpPr>
        <p:spPr>
          <a:xfrm>
            <a:off x="8094518" y="1070264"/>
            <a:ext cx="184731" cy="369332"/>
          </a:xfrm>
          <a:prstGeom prst="rect">
            <a:avLst/>
          </a:prstGeom>
          <a:noFill/>
        </p:spPr>
        <p:txBody>
          <a:bodyPr wrap="none" rtlCol="0">
            <a:spAutoFit/>
          </a:bodyPr>
          <a:lstStyle/>
          <a:p>
            <a:endParaRPr lang="en-GB" dirty="0"/>
          </a:p>
        </p:txBody>
      </p:sp>
      <p:pic>
        <p:nvPicPr>
          <p:cNvPr id="5" name="Picture 4">
            <a:extLst>
              <a:ext uri="{FF2B5EF4-FFF2-40B4-BE49-F238E27FC236}">
                <a16:creationId xmlns:a16="http://schemas.microsoft.com/office/drawing/2014/main" id="{6B3852A0-A282-4B61-BDF6-C0228CD85BEC}"/>
              </a:ext>
            </a:extLst>
          </p:cNvPr>
          <p:cNvPicPr>
            <a:picLocks noChangeAspect="1"/>
          </p:cNvPicPr>
          <p:nvPr/>
        </p:nvPicPr>
        <p:blipFill>
          <a:blip r:embed="rId5"/>
          <a:stretch>
            <a:fillRect/>
          </a:stretch>
        </p:blipFill>
        <p:spPr>
          <a:xfrm>
            <a:off x="7147241" y="88364"/>
            <a:ext cx="1894554" cy="752675"/>
          </a:xfrm>
          <a:prstGeom prst="rect">
            <a:avLst/>
          </a:prstGeom>
        </p:spPr>
      </p:pic>
    </p:spTree>
    <p:extLst>
      <p:ext uri="{BB962C8B-B14F-4D97-AF65-F5344CB8AC3E}">
        <p14:creationId xmlns:p14="http://schemas.microsoft.com/office/powerpoint/2010/main" val="57469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10</a:t>
            </a:fld>
            <a:endParaRPr lang="en-US" sz="1000" dirty="0">
              <a:solidFill>
                <a:srgbClr val="FFFFFF"/>
              </a:solidFill>
              <a:latin typeface="Arial"/>
              <a:cs typeface="Arial"/>
            </a:endParaRPr>
          </a:p>
        </p:txBody>
      </p:sp>
      <p:sp>
        <p:nvSpPr>
          <p:cNvPr id="8" name="TextBox 7"/>
          <p:cNvSpPr txBox="1"/>
          <p:nvPr/>
        </p:nvSpPr>
        <p:spPr>
          <a:xfrm>
            <a:off x="355600" y="820061"/>
            <a:ext cx="8501062" cy="5186035"/>
          </a:xfrm>
          <a:prstGeom prst="rect">
            <a:avLst/>
          </a:prstGeom>
          <a:noFill/>
        </p:spPr>
        <p:txBody>
          <a:bodyPr wrap="square" rtlCol="0">
            <a:spAutoFit/>
          </a:bodyPr>
          <a:lstStyle/>
          <a:p>
            <a:pPr>
              <a:lnSpc>
                <a:spcPts val="2700"/>
              </a:lnSpc>
            </a:pPr>
            <a:r>
              <a:rPr lang="en-US" sz="2400" b="1" dirty="0">
                <a:solidFill>
                  <a:srgbClr val="CD0920"/>
                </a:solidFill>
                <a:latin typeface="Arial" panose="020B0604020202020204" pitchFamily="34" charset="0"/>
                <a:cs typeface="Arial" panose="020B0604020202020204" pitchFamily="34" charset="0"/>
              </a:rPr>
              <a:t>WHAT CAN THE IMPACT OF BULLYING BE?</a:t>
            </a:r>
          </a:p>
          <a:p>
            <a:pPr>
              <a:lnSpc>
                <a:spcPts val="2700"/>
              </a:lnSpc>
            </a:pPr>
            <a:endParaRPr lang="en-US" sz="2000" dirty="0">
              <a:latin typeface="Helvetica Neue Light"/>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Low self confidence</a:t>
            </a:r>
          </a:p>
          <a:p>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Not wanting to come to school and feeling demotivated in school work </a:t>
            </a:r>
          </a:p>
          <a:p>
            <a:pPr marL="342900"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Underachievement </a:t>
            </a:r>
          </a:p>
          <a:p>
            <a:pPr marL="342900"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Not wanting to take part in school-life such as extra curricular clubs or activities </a:t>
            </a:r>
          </a:p>
          <a:p>
            <a:pPr marL="342900"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Stress and anxiety</a:t>
            </a:r>
          </a:p>
          <a:p>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Low mood or in some cases depression</a:t>
            </a:r>
          </a:p>
        </p:txBody>
      </p:sp>
      <p:pic>
        <p:nvPicPr>
          <p:cNvPr id="10" name="Picture 9">
            <a:extLst>
              <a:ext uri="{FF2B5EF4-FFF2-40B4-BE49-F238E27FC236}">
                <a16:creationId xmlns:a16="http://schemas.microsoft.com/office/drawing/2014/main" id="{56EC934B-24CA-497B-9376-00B77F61F964}"/>
              </a:ext>
            </a:extLst>
          </p:cNvPr>
          <p:cNvPicPr>
            <a:picLocks noChangeAspect="1"/>
          </p:cNvPicPr>
          <p:nvPr/>
        </p:nvPicPr>
        <p:blipFill>
          <a:blip r:embed="rId4"/>
          <a:stretch>
            <a:fillRect/>
          </a:stretch>
        </p:blipFill>
        <p:spPr>
          <a:xfrm>
            <a:off x="7147241" y="88364"/>
            <a:ext cx="1894554" cy="752675"/>
          </a:xfrm>
          <a:prstGeom prst="rect">
            <a:avLst/>
          </a:prstGeom>
        </p:spPr>
      </p:pic>
    </p:spTree>
    <p:extLst>
      <p:ext uri="{BB962C8B-B14F-4D97-AF65-F5344CB8AC3E}">
        <p14:creationId xmlns:p14="http://schemas.microsoft.com/office/powerpoint/2010/main" val="3408419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11</a:t>
            </a:fld>
            <a:endParaRPr lang="en-US" sz="1000" dirty="0">
              <a:solidFill>
                <a:srgbClr val="FFFFFF"/>
              </a:solidFill>
              <a:latin typeface="Arial"/>
              <a:cs typeface="Arial"/>
            </a:endParaRPr>
          </a:p>
        </p:txBody>
      </p:sp>
      <p:sp>
        <p:nvSpPr>
          <p:cNvPr id="8" name="TextBox 7"/>
          <p:cNvSpPr txBox="1"/>
          <p:nvPr/>
        </p:nvSpPr>
        <p:spPr>
          <a:xfrm>
            <a:off x="355600" y="820061"/>
            <a:ext cx="8501062" cy="5516895"/>
          </a:xfrm>
          <a:prstGeom prst="rect">
            <a:avLst/>
          </a:prstGeom>
          <a:noFill/>
        </p:spPr>
        <p:txBody>
          <a:bodyPr wrap="square" rtlCol="0">
            <a:spAutoFit/>
          </a:bodyPr>
          <a:lstStyle/>
          <a:p>
            <a:pPr>
              <a:lnSpc>
                <a:spcPts val="2700"/>
              </a:lnSpc>
            </a:pPr>
            <a:r>
              <a:rPr lang="en-US" sz="2400" b="1" dirty="0">
                <a:solidFill>
                  <a:srgbClr val="CD0920"/>
                </a:solidFill>
                <a:latin typeface="Arial" panose="020B0604020202020204" pitchFamily="34" charset="0"/>
                <a:cs typeface="Arial" panose="020B0604020202020204" pitchFamily="34" charset="0"/>
              </a:rPr>
              <a:t>WHY DOES THIS MATTER IN OUR SCHOOL?</a:t>
            </a:r>
          </a:p>
          <a:p>
            <a:pPr>
              <a:lnSpc>
                <a:spcPts val="2700"/>
              </a:lnSpc>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900" dirty="0">
                <a:latin typeface="Arial" panose="020B0604020202020204" pitchFamily="34" charset="0"/>
                <a:cs typeface="Arial" panose="020B0604020202020204" pitchFamily="34" charset="0"/>
              </a:rPr>
              <a:t>Every person has the right to be who they are – the rights of trans people are protected in the </a:t>
            </a:r>
            <a:r>
              <a:rPr lang="en-GB" sz="1900" b="1" dirty="0">
                <a:latin typeface="Arial" panose="020B0604020202020204" pitchFamily="34" charset="0"/>
                <a:cs typeface="Arial" panose="020B0604020202020204" pitchFamily="34" charset="0"/>
              </a:rPr>
              <a:t>Equality Act 2010 </a:t>
            </a:r>
            <a:r>
              <a:rPr lang="en-GB" sz="1900" dirty="0">
                <a:latin typeface="Arial" panose="020B0604020202020204" pitchFamily="34" charset="0"/>
                <a:cs typeface="Arial" panose="020B0604020202020204" pitchFamily="34" charset="0"/>
              </a:rPr>
              <a:t>and transphobic bullying can be treated as a </a:t>
            </a:r>
            <a:r>
              <a:rPr lang="en-GB" sz="1900" b="1" dirty="0">
                <a:latin typeface="Arial" panose="020B0604020202020204" pitchFamily="34" charset="0"/>
                <a:cs typeface="Arial" panose="020B0604020202020204" pitchFamily="34" charset="0"/>
              </a:rPr>
              <a:t>hate crime </a:t>
            </a:r>
            <a:r>
              <a:rPr lang="en-GB" sz="1900" dirty="0">
                <a:latin typeface="Arial" panose="020B0604020202020204" pitchFamily="34" charset="0"/>
                <a:cs typeface="Arial" panose="020B0604020202020204" pitchFamily="34" charset="0"/>
              </a:rPr>
              <a:t>and is therefore a </a:t>
            </a:r>
            <a:r>
              <a:rPr lang="en-GB" sz="1900" b="1" dirty="0">
                <a:latin typeface="Arial" panose="020B0604020202020204" pitchFamily="34" charset="0"/>
                <a:cs typeface="Arial" panose="020B0604020202020204" pitchFamily="34" charset="0"/>
              </a:rPr>
              <a:t>criminal offence</a:t>
            </a:r>
          </a:p>
          <a:p>
            <a:endParaRPr lang="en-GB" sz="19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900" dirty="0">
                <a:latin typeface="Arial" panose="020B0604020202020204" pitchFamily="34" charset="0"/>
                <a:cs typeface="Arial" panose="020B0604020202020204" pitchFamily="34" charset="0"/>
              </a:rPr>
              <a:t>Young people report experiencing homophobic, biphobic and transphobic bullying </a:t>
            </a:r>
            <a:r>
              <a:rPr lang="en-GB" sz="1900" b="1" dirty="0">
                <a:latin typeface="Arial" panose="020B0604020202020204" pitchFamily="34" charset="0"/>
                <a:cs typeface="Arial" panose="020B0604020202020204" pitchFamily="34" charset="0"/>
              </a:rPr>
              <a:t>even when they do not identify as LGBT</a:t>
            </a:r>
          </a:p>
          <a:p>
            <a:endParaRPr lang="en-GB" sz="19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900" dirty="0">
                <a:latin typeface="Arial" panose="020B0604020202020204" pitchFamily="34" charset="0"/>
                <a:cs typeface="Arial" panose="020B0604020202020204" pitchFamily="34" charset="0"/>
              </a:rPr>
              <a:t>Every person deserves to fulfil their potential and achieve their best at school and in every aspect of their life, no matter what. </a:t>
            </a:r>
            <a:r>
              <a:rPr lang="en-GB" sz="1900" b="1" dirty="0">
                <a:latin typeface="Arial" panose="020B0604020202020204" pitchFamily="34" charset="0"/>
                <a:cs typeface="Arial" panose="020B0604020202020204" pitchFamily="34" charset="0"/>
              </a:rPr>
              <a:t>Mutual Respect</a:t>
            </a:r>
            <a:r>
              <a:rPr lang="en-GB" sz="1900" dirty="0">
                <a:latin typeface="Arial" panose="020B0604020202020204" pitchFamily="34" charset="0"/>
                <a:cs typeface="Arial" panose="020B0604020202020204" pitchFamily="34" charset="0"/>
              </a:rPr>
              <a:t> and </a:t>
            </a:r>
            <a:r>
              <a:rPr lang="en-GB" sz="1900" b="1" dirty="0">
                <a:latin typeface="Arial" panose="020B0604020202020204" pitchFamily="34" charset="0"/>
                <a:cs typeface="Arial" panose="020B0604020202020204" pitchFamily="34" charset="0"/>
              </a:rPr>
              <a:t>Individual Liberty</a:t>
            </a:r>
            <a:r>
              <a:rPr lang="en-GB" sz="1900" dirty="0">
                <a:latin typeface="Arial" panose="020B0604020202020204" pitchFamily="34" charset="0"/>
                <a:cs typeface="Arial" panose="020B0604020202020204" pitchFamily="34" charset="0"/>
              </a:rPr>
              <a:t> are fundamental </a:t>
            </a:r>
            <a:r>
              <a:rPr lang="en-GB" sz="1900" b="1" dirty="0">
                <a:latin typeface="Arial" panose="020B0604020202020204" pitchFamily="34" charset="0"/>
                <a:cs typeface="Arial" panose="020B0604020202020204" pitchFamily="34" charset="0"/>
              </a:rPr>
              <a:t>British values</a:t>
            </a:r>
            <a:r>
              <a:rPr lang="en-GB" sz="1900" dirty="0">
                <a:latin typeface="Arial" panose="020B0604020202020204" pitchFamily="34" charset="0"/>
                <a:cs typeface="Arial" panose="020B0604020202020204" pitchFamily="34" charset="0"/>
              </a:rPr>
              <a:t>.</a:t>
            </a:r>
          </a:p>
          <a:p>
            <a:endParaRPr lang="en-GB" sz="19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900" dirty="0">
                <a:latin typeface="Arial" panose="020B0604020202020204" pitchFamily="34" charset="0"/>
                <a:cs typeface="Arial" panose="020B0604020202020204" pitchFamily="34" charset="0"/>
              </a:rPr>
              <a:t>Every person is different, but </a:t>
            </a:r>
            <a:r>
              <a:rPr lang="en-GB" sz="1900" b="1" dirty="0">
                <a:latin typeface="Arial" panose="020B0604020202020204" pitchFamily="34" charset="0"/>
                <a:cs typeface="Arial" panose="020B0604020202020204" pitchFamily="34" charset="0"/>
              </a:rPr>
              <a:t>all people are equal</a:t>
            </a:r>
          </a:p>
          <a:p>
            <a:r>
              <a:rPr lang="en-GB" sz="1900" b="1"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sz="1900" dirty="0">
                <a:latin typeface="Arial" panose="020B0604020202020204" pitchFamily="34" charset="0"/>
                <a:cs typeface="Arial" panose="020B0604020202020204" pitchFamily="34" charset="0"/>
              </a:rPr>
              <a:t>Every person has many parts to their identity, being LGBT is just one of many layers </a:t>
            </a:r>
          </a:p>
          <a:p>
            <a:pPr>
              <a:lnSpc>
                <a:spcPts val="2700"/>
              </a:lnSpc>
            </a:pPr>
            <a:endParaRPr lang="en-US" sz="2000" dirty="0">
              <a:latin typeface="Arial"/>
              <a:cs typeface="Arial"/>
            </a:endParaRPr>
          </a:p>
        </p:txBody>
      </p:sp>
      <p:pic>
        <p:nvPicPr>
          <p:cNvPr id="10" name="Picture 9">
            <a:extLst>
              <a:ext uri="{FF2B5EF4-FFF2-40B4-BE49-F238E27FC236}">
                <a16:creationId xmlns:a16="http://schemas.microsoft.com/office/drawing/2014/main" id="{E1B638E0-2A3C-4791-92BF-406DCD04167C}"/>
              </a:ext>
            </a:extLst>
          </p:cNvPr>
          <p:cNvPicPr>
            <a:picLocks noChangeAspect="1"/>
          </p:cNvPicPr>
          <p:nvPr/>
        </p:nvPicPr>
        <p:blipFill>
          <a:blip r:embed="rId4"/>
          <a:stretch>
            <a:fillRect/>
          </a:stretch>
        </p:blipFill>
        <p:spPr>
          <a:xfrm>
            <a:off x="7147241" y="88364"/>
            <a:ext cx="1894554" cy="752675"/>
          </a:xfrm>
          <a:prstGeom prst="rect">
            <a:avLst/>
          </a:prstGeom>
        </p:spPr>
      </p:pic>
    </p:spTree>
    <p:extLst>
      <p:ext uri="{BB962C8B-B14F-4D97-AF65-F5344CB8AC3E}">
        <p14:creationId xmlns:p14="http://schemas.microsoft.com/office/powerpoint/2010/main" val="2690827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12</a:t>
            </a:fld>
            <a:endParaRPr lang="en-US" sz="1000" dirty="0">
              <a:solidFill>
                <a:srgbClr val="FFFFFF"/>
              </a:solidFill>
              <a:latin typeface="Arial"/>
              <a:cs typeface="Arial"/>
            </a:endParaRPr>
          </a:p>
        </p:txBody>
      </p:sp>
      <p:sp>
        <p:nvSpPr>
          <p:cNvPr id="8" name="TextBox 7"/>
          <p:cNvSpPr txBox="1"/>
          <p:nvPr/>
        </p:nvSpPr>
        <p:spPr>
          <a:xfrm>
            <a:off x="355600" y="735217"/>
            <a:ext cx="8501062" cy="5186035"/>
          </a:xfrm>
          <a:prstGeom prst="rect">
            <a:avLst/>
          </a:prstGeom>
          <a:noFill/>
        </p:spPr>
        <p:txBody>
          <a:bodyPr wrap="square" rtlCol="0">
            <a:spAutoFit/>
          </a:bodyPr>
          <a:lstStyle/>
          <a:p>
            <a:pPr>
              <a:lnSpc>
                <a:spcPts val="2700"/>
              </a:lnSpc>
            </a:pPr>
            <a:r>
              <a:rPr lang="en-US" sz="2400" b="1" dirty="0">
                <a:solidFill>
                  <a:srgbClr val="CD0920"/>
                </a:solidFill>
                <a:latin typeface="Arial" panose="020B0604020202020204" pitchFamily="34" charset="0"/>
                <a:cs typeface="Arial" panose="020B0604020202020204" pitchFamily="34" charset="0"/>
              </a:rPr>
              <a:t>WHAT CAN WE ALL DO?</a:t>
            </a:r>
          </a:p>
          <a:p>
            <a:pPr>
              <a:lnSpc>
                <a:spcPts val="2700"/>
              </a:lnSpc>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b="1" dirty="0">
                <a:latin typeface="Arial" panose="020B0604020202020204" pitchFamily="34" charset="0"/>
                <a:cs typeface="Arial" panose="020B0604020202020204" pitchFamily="34" charset="0"/>
              </a:rPr>
              <a:t>Hear</a:t>
            </a:r>
            <a:r>
              <a:rPr lang="en-GB" sz="2200" dirty="0">
                <a:latin typeface="Arial" panose="020B0604020202020204" pitchFamily="34" charset="0"/>
                <a:cs typeface="Arial" panose="020B0604020202020204" pitchFamily="34" charset="0"/>
              </a:rPr>
              <a:t>, don’t just listen to what people say and tell you</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b="1" dirty="0">
                <a:latin typeface="Arial" panose="020B0604020202020204" pitchFamily="34" charset="0"/>
                <a:cs typeface="Arial" panose="020B0604020202020204" pitchFamily="34" charset="0"/>
              </a:rPr>
              <a:t>Respect</a:t>
            </a:r>
            <a:r>
              <a:rPr lang="en-GB" sz="2200" dirty="0">
                <a:latin typeface="Arial" panose="020B0604020202020204" pitchFamily="34" charset="0"/>
                <a:cs typeface="Arial" panose="020B0604020202020204" pitchFamily="34" charset="0"/>
              </a:rPr>
              <a:t> every persons right to privacy </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b="1" dirty="0">
                <a:latin typeface="Arial" panose="020B0604020202020204" pitchFamily="34" charset="0"/>
                <a:cs typeface="Arial" panose="020B0604020202020204" pitchFamily="34" charset="0"/>
              </a:rPr>
              <a:t>Ask</a:t>
            </a:r>
            <a:r>
              <a:rPr lang="en-GB" sz="2200" dirty="0">
                <a:latin typeface="Arial" panose="020B0604020202020204" pitchFamily="34" charset="0"/>
                <a:cs typeface="Arial" panose="020B0604020202020204" pitchFamily="34" charset="0"/>
              </a:rPr>
              <a:t> how a person would like to be referred to and follow their wishes</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b="1" dirty="0">
                <a:latin typeface="Arial" panose="020B0604020202020204" pitchFamily="34" charset="0"/>
                <a:cs typeface="Arial" panose="020B0604020202020204" pitchFamily="34" charset="0"/>
              </a:rPr>
              <a:t>Think</a:t>
            </a:r>
            <a:r>
              <a:rPr lang="en-GB" sz="2200" dirty="0">
                <a:latin typeface="Arial" panose="020B0604020202020204" pitchFamily="34" charset="0"/>
                <a:cs typeface="Arial" panose="020B0604020202020204" pitchFamily="34" charset="0"/>
              </a:rPr>
              <a:t> about what you’re saying, if you think it’s offensive, don’t say it!</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b="1" dirty="0">
                <a:latin typeface="Arial" panose="020B0604020202020204" pitchFamily="34" charset="0"/>
                <a:cs typeface="Arial" panose="020B0604020202020204" pitchFamily="34" charset="0"/>
              </a:rPr>
              <a:t>Don’t </a:t>
            </a:r>
            <a:r>
              <a:rPr lang="en-GB" sz="2200" dirty="0">
                <a:latin typeface="Arial" panose="020B0604020202020204" pitchFamily="34" charset="0"/>
                <a:cs typeface="Arial" panose="020B0604020202020204" pitchFamily="34" charset="0"/>
              </a:rPr>
              <a:t>ask too many questions, especially not personal ones</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b="1" dirty="0">
                <a:latin typeface="Arial" panose="020B0604020202020204" pitchFamily="34" charset="0"/>
                <a:cs typeface="Arial" panose="020B0604020202020204" pitchFamily="34" charset="0"/>
              </a:rPr>
              <a:t>Report </a:t>
            </a:r>
            <a:r>
              <a:rPr lang="en-GB" sz="2200" dirty="0">
                <a:latin typeface="Arial" panose="020B0604020202020204" pitchFamily="34" charset="0"/>
                <a:cs typeface="Arial" panose="020B0604020202020204" pitchFamily="34" charset="0"/>
              </a:rPr>
              <a:t>incidents of bullying, even if they didn’t happen to you</a:t>
            </a:r>
          </a:p>
        </p:txBody>
      </p:sp>
      <p:pic>
        <p:nvPicPr>
          <p:cNvPr id="10" name="Picture 9">
            <a:extLst>
              <a:ext uri="{FF2B5EF4-FFF2-40B4-BE49-F238E27FC236}">
                <a16:creationId xmlns:a16="http://schemas.microsoft.com/office/drawing/2014/main" id="{DCA99490-8283-4733-91AC-847D0F60C890}"/>
              </a:ext>
            </a:extLst>
          </p:cNvPr>
          <p:cNvPicPr>
            <a:picLocks noChangeAspect="1"/>
          </p:cNvPicPr>
          <p:nvPr/>
        </p:nvPicPr>
        <p:blipFill>
          <a:blip r:embed="rId4"/>
          <a:stretch>
            <a:fillRect/>
          </a:stretch>
        </p:blipFill>
        <p:spPr>
          <a:xfrm>
            <a:off x="7147241" y="88364"/>
            <a:ext cx="1894554" cy="752675"/>
          </a:xfrm>
          <a:prstGeom prst="rect">
            <a:avLst/>
          </a:prstGeom>
        </p:spPr>
      </p:pic>
    </p:spTree>
    <p:extLst>
      <p:ext uri="{BB962C8B-B14F-4D97-AF65-F5344CB8AC3E}">
        <p14:creationId xmlns:p14="http://schemas.microsoft.com/office/powerpoint/2010/main" val="160556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 –17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13</a:t>
            </a:fld>
            <a:endParaRPr lang="en-US" sz="1000" dirty="0">
              <a:solidFill>
                <a:srgbClr val="FFFFFF"/>
              </a:solidFill>
              <a:latin typeface="Arial"/>
              <a:cs typeface="Arial"/>
            </a:endParaRPr>
          </a:p>
        </p:txBody>
      </p:sp>
      <p:sp>
        <p:nvSpPr>
          <p:cNvPr id="8" name="TextBox 7"/>
          <p:cNvSpPr txBox="1"/>
          <p:nvPr/>
        </p:nvSpPr>
        <p:spPr>
          <a:xfrm>
            <a:off x="355600" y="735217"/>
            <a:ext cx="8501062" cy="1292662"/>
          </a:xfrm>
          <a:prstGeom prst="rect">
            <a:avLst/>
          </a:prstGeom>
          <a:noFill/>
        </p:spPr>
        <p:txBody>
          <a:bodyPr wrap="square" rtlCol="0">
            <a:spAutoFit/>
          </a:bodyPr>
          <a:lstStyle/>
          <a:p>
            <a:r>
              <a:rPr lang="en-GB" sz="2600" b="1" i="1" dirty="0">
                <a:latin typeface="Arial" panose="020B0604020202020204" pitchFamily="34" charset="0"/>
                <a:cs typeface="Arial" panose="020B0604020202020204" pitchFamily="34" charset="0"/>
              </a:rPr>
              <a:t>Finally, </a:t>
            </a:r>
            <a:r>
              <a:rPr lang="en-GB" sz="2600" b="1" dirty="0">
                <a:latin typeface="Arial" panose="020B0604020202020204" pitchFamily="34" charset="0"/>
                <a:cs typeface="Arial" panose="020B0604020202020204" pitchFamily="34" charset="0"/>
              </a:rPr>
              <a:t>Be</a:t>
            </a:r>
            <a:r>
              <a:rPr lang="en-GB" sz="2600" dirty="0">
                <a:latin typeface="Arial" panose="020B0604020202020204" pitchFamily="34" charset="0"/>
                <a:cs typeface="Arial" panose="020B0604020202020204" pitchFamily="34" charset="0"/>
              </a:rPr>
              <a:t> an ally – </a:t>
            </a:r>
          </a:p>
          <a:p>
            <a:r>
              <a:rPr lang="en-GB" sz="2600" dirty="0">
                <a:latin typeface="Arial" panose="020B0604020202020204" pitchFamily="34" charset="0"/>
                <a:cs typeface="Arial" panose="020B0604020202020204" pitchFamily="34" charset="0"/>
              </a:rPr>
              <a:t>#comeoutforlgbt </a:t>
            </a:r>
          </a:p>
          <a:p>
            <a:endParaRPr lang="en-GB" sz="2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355600" y="1654882"/>
            <a:ext cx="5773057" cy="4143100"/>
          </a:xfrm>
          <a:prstGeom prst="rect">
            <a:avLst/>
          </a:prstGeom>
        </p:spPr>
      </p:pic>
      <p:sp>
        <p:nvSpPr>
          <p:cNvPr id="3" name="Rectangle 2"/>
          <p:cNvSpPr/>
          <p:nvPr/>
        </p:nvSpPr>
        <p:spPr>
          <a:xfrm>
            <a:off x="6205268" y="1818069"/>
            <a:ext cx="2732314" cy="3970318"/>
          </a:xfrm>
          <a:prstGeom prst="rect">
            <a:avLst/>
          </a:prstGeom>
        </p:spPr>
        <p:txBody>
          <a:bodyPr wrap="square">
            <a:spAutoFit/>
          </a:bodyPr>
          <a:lstStyle/>
          <a:p>
            <a:r>
              <a:rPr lang="en-GB" dirty="0">
                <a:latin typeface="Arial" panose="020B0604020202020204" pitchFamily="34" charset="0"/>
                <a:cs typeface="Arial" panose="020B0604020202020204" pitchFamily="34" charset="0"/>
              </a:rPr>
              <a:t>“I hope people realise that standing up for rights – not just LGBT rights but human rights in general – is just common sense, part of common decency.</a:t>
            </a:r>
          </a:p>
          <a:p>
            <a:r>
              <a:rPr lang="en-GB" dirty="0">
                <a:latin typeface="Arial" panose="020B0604020202020204" pitchFamily="34" charset="0"/>
                <a:cs typeface="Arial" panose="020B0604020202020204" pitchFamily="34" charset="0"/>
              </a:rPr>
              <a:t>It’s not enough that just one group gets what they need. Equality can’t leave anyone behind”.</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Owl Fisher </a:t>
            </a:r>
          </a:p>
          <a:p>
            <a:r>
              <a:rPr lang="en-GB" b="1" dirty="0">
                <a:latin typeface="Arial" panose="020B0604020202020204" pitchFamily="34" charset="0"/>
                <a:cs typeface="Arial" panose="020B0604020202020204" pitchFamily="34" charset="0"/>
              </a:rPr>
              <a:t>(right of image)</a:t>
            </a:r>
          </a:p>
        </p:txBody>
      </p:sp>
      <p:pic>
        <p:nvPicPr>
          <p:cNvPr id="10" name="Picture 9">
            <a:extLst>
              <a:ext uri="{FF2B5EF4-FFF2-40B4-BE49-F238E27FC236}">
                <a16:creationId xmlns:a16="http://schemas.microsoft.com/office/drawing/2014/main" id="{8651E77E-41F4-4313-ACA2-5D1276D1786C}"/>
              </a:ext>
            </a:extLst>
          </p:cNvPr>
          <p:cNvPicPr>
            <a:picLocks noChangeAspect="1"/>
          </p:cNvPicPr>
          <p:nvPr/>
        </p:nvPicPr>
        <p:blipFill>
          <a:blip r:embed="rId5"/>
          <a:stretch>
            <a:fillRect/>
          </a:stretch>
        </p:blipFill>
        <p:spPr>
          <a:xfrm>
            <a:off x="7147241" y="88364"/>
            <a:ext cx="1894554" cy="752675"/>
          </a:xfrm>
          <a:prstGeom prst="rect">
            <a:avLst/>
          </a:prstGeom>
        </p:spPr>
      </p:pic>
    </p:spTree>
    <p:extLst>
      <p:ext uri="{BB962C8B-B14F-4D97-AF65-F5344CB8AC3E}">
        <p14:creationId xmlns:p14="http://schemas.microsoft.com/office/powerpoint/2010/main" val="1639192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P_CV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283029" y="2010232"/>
            <a:ext cx="8501062" cy="2721258"/>
          </a:xfrm>
          <a:prstGeom prst="rect">
            <a:avLst/>
          </a:prstGeom>
          <a:noFill/>
        </p:spPr>
        <p:txBody>
          <a:bodyPr wrap="square" rtlCol="0">
            <a:spAutoFit/>
          </a:bodyPr>
          <a:lstStyle/>
          <a:p>
            <a:pPr>
              <a:lnSpc>
                <a:spcPts val="4300"/>
              </a:lnSpc>
            </a:pPr>
            <a:r>
              <a:rPr lang="en-US" sz="4000" dirty="0">
                <a:solidFill>
                  <a:srgbClr val="FFFFFF"/>
                </a:solidFill>
                <a:latin typeface="Arial"/>
                <a:cs typeface="Arial"/>
              </a:rPr>
              <a:t>ANTI-BULLYING WEEK</a:t>
            </a:r>
          </a:p>
          <a:p>
            <a:pPr>
              <a:lnSpc>
                <a:spcPts val="4300"/>
              </a:lnSpc>
            </a:pPr>
            <a:r>
              <a:rPr lang="en-US" sz="4000" dirty="0">
                <a:solidFill>
                  <a:srgbClr val="FFFFFF"/>
                </a:solidFill>
                <a:latin typeface="Arial"/>
                <a:cs typeface="Arial"/>
              </a:rPr>
              <a:t>LGBT – Transphobia and Transphobic bullying</a:t>
            </a:r>
          </a:p>
          <a:p>
            <a:pPr>
              <a:lnSpc>
                <a:spcPts val="2300"/>
              </a:lnSpc>
            </a:pPr>
            <a:endParaRPr lang="en-US" sz="2400" dirty="0">
              <a:solidFill>
                <a:schemeClr val="bg1"/>
              </a:solidFill>
              <a:latin typeface="Arial"/>
              <a:cs typeface="Arial"/>
            </a:endParaRPr>
          </a:p>
          <a:p>
            <a:pPr>
              <a:lnSpc>
                <a:spcPts val="2300"/>
              </a:lnSpc>
            </a:pPr>
            <a:r>
              <a:rPr lang="en-US" sz="2400" dirty="0">
                <a:solidFill>
                  <a:schemeClr val="bg1"/>
                </a:solidFill>
                <a:latin typeface="Arial"/>
                <a:cs typeface="Arial"/>
              </a:rPr>
              <a:t>13 – 17 November 2017 </a:t>
            </a:r>
            <a:endParaRPr lang="en-US" sz="2000" dirty="0">
              <a:solidFill>
                <a:srgbClr val="0C0C0C"/>
              </a:solidFill>
              <a:latin typeface="Arial"/>
              <a:cs typeface="Arial"/>
            </a:endParaRPr>
          </a:p>
          <a:p>
            <a:pPr>
              <a:lnSpc>
                <a:spcPts val="1500"/>
              </a:lnSpc>
            </a:pPr>
            <a:endParaRPr lang="en-US" sz="2000" dirty="0">
              <a:solidFill>
                <a:srgbClr val="0C0C0C"/>
              </a:solidFill>
              <a:latin typeface="Arial"/>
              <a:cs typeface="Arial"/>
            </a:endParaRPr>
          </a:p>
          <a:p>
            <a:pPr>
              <a:lnSpc>
                <a:spcPts val="1500"/>
              </a:lnSpc>
            </a:pPr>
            <a:r>
              <a:rPr lang="en-US" sz="2000" dirty="0">
                <a:solidFill>
                  <a:srgbClr val="0C0C0C"/>
                </a:solidFill>
                <a:latin typeface="Arial"/>
                <a:cs typeface="Arial"/>
              </a:rPr>
              <a:t>ALL DIFFERENT, ALL EQUAL</a:t>
            </a:r>
          </a:p>
        </p:txBody>
      </p:sp>
      <p:cxnSp>
        <p:nvCxnSpPr>
          <p:cNvPr id="11" name="Straight Connector 10"/>
          <p:cNvCxnSpPr/>
          <p:nvPr/>
        </p:nvCxnSpPr>
        <p:spPr>
          <a:xfrm>
            <a:off x="399143" y="1836062"/>
            <a:ext cx="3722915" cy="0"/>
          </a:xfrm>
          <a:prstGeom prst="line">
            <a:avLst/>
          </a:prstGeom>
          <a:ln w="38100" cmpd="sng">
            <a:solidFill>
              <a:schemeClr val="bg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399143" y="4963892"/>
            <a:ext cx="3722915" cy="0"/>
          </a:xfrm>
          <a:prstGeom prst="line">
            <a:avLst/>
          </a:prstGeom>
          <a:ln w="38100" cmpd="sng">
            <a:solidFill>
              <a:schemeClr val="bg1"/>
            </a:solidFill>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606A044B-4839-4CAA-8211-3263ADF12EE9}"/>
              </a:ext>
            </a:extLst>
          </p:cNvPr>
          <p:cNvPicPr>
            <a:picLocks noChangeAspect="1"/>
          </p:cNvPicPr>
          <p:nvPr/>
        </p:nvPicPr>
        <p:blipFill>
          <a:blip r:embed="rId4"/>
          <a:stretch>
            <a:fillRect/>
          </a:stretch>
        </p:blipFill>
        <p:spPr>
          <a:xfrm>
            <a:off x="7165601" y="159793"/>
            <a:ext cx="1618490" cy="1305158"/>
          </a:xfrm>
          <a:prstGeom prst="rect">
            <a:avLst/>
          </a:prstGeom>
        </p:spPr>
      </p:pic>
    </p:spTree>
    <p:extLst>
      <p:ext uri="{BB962C8B-B14F-4D97-AF65-F5344CB8AC3E}">
        <p14:creationId xmlns:p14="http://schemas.microsoft.com/office/powerpoint/2010/main" val="298301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a:t>
            </a:r>
            <a:r>
              <a:rPr lang="en-US" sz="1000" baseline="30000" dirty="0">
                <a:solidFill>
                  <a:schemeClr val="bg1"/>
                </a:solidFill>
                <a:latin typeface="Arial"/>
                <a:cs typeface="Arial"/>
              </a:rPr>
              <a:t> </a:t>
            </a:r>
            <a:r>
              <a:rPr lang="en-US" sz="1000" dirty="0">
                <a:solidFill>
                  <a:schemeClr val="bg1"/>
                </a:solidFill>
                <a:latin typeface="Arial"/>
                <a:cs typeface="Arial"/>
              </a:rPr>
              <a:t>–17</a:t>
            </a:r>
            <a:r>
              <a:rPr lang="en-US" sz="1000" baseline="30000" dirty="0">
                <a:solidFill>
                  <a:schemeClr val="bg1"/>
                </a:solidFill>
                <a:latin typeface="Arial"/>
                <a:cs typeface="Arial"/>
              </a:rPr>
              <a:t>t</a:t>
            </a:r>
            <a:r>
              <a:rPr lang="en-US" sz="1000" dirty="0">
                <a:solidFill>
                  <a:schemeClr val="bg1"/>
                </a:solidFill>
                <a:latin typeface="Arial"/>
                <a:cs typeface="Arial"/>
              </a:rPr>
              <a:t>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3</a:t>
            </a:fld>
            <a:endParaRPr lang="en-US" sz="1000" dirty="0">
              <a:solidFill>
                <a:srgbClr val="FFFFFF"/>
              </a:solidFill>
              <a:latin typeface="Arial"/>
              <a:cs typeface="Arial"/>
            </a:endParaRPr>
          </a:p>
        </p:txBody>
      </p:sp>
      <p:sp>
        <p:nvSpPr>
          <p:cNvPr id="8" name="TextBox 7"/>
          <p:cNvSpPr txBox="1"/>
          <p:nvPr/>
        </p:nvSpPr>
        <p:spPr>
          <a:xfrm>
            <a:off x="355600" y="820061"/>
            <a:ext cx="8501062" cy="925894"/>
          </a:xfrm>
          <a:prstGeom prst="rect">
            <a:avLst/>
          </a:prstGeom>
          <a:noFill/>
        </p:spPr>
        <p:txBody>
          <a:bodyPr wrap="square" rtlCol="0">
            <a:spAutoFit/>
          </a:bodyPr>
          <a:lstStyle/>
          <a:p>
            <a:pPr>
              <a:lnSpc>
                <a:spcPts val="2700"/>
              </a:lnSpc>
            </a:pPr>
            <a:r>
              <a:rPr lang="en-US" sz="2400" b="1" dirty="0">
                <a:solidFill>
                  <a:srgbClr val="CD0920"/>
                </a:solidFill>
                <a:latin typeface="Arial"/>
                <a:cs typeface="Arial"/>
              </a:rPr>
              <a:t>WHAT DOES LGBT STAND FOR?</a:t>
            </a:r>
            <a:endParaRPr lang="en-US" sz="1200" dirty="0">
              <a:latin typeface="Arial"/>
              <a:cs typeface="Arial"/>
            </a:endParaRPr>
          </a:p>
          <a:p>
            <a:pPr>
              <a:lnSpc>
                <a:spcPts val="1900"/>
              </a:lnSpc>
            </a:pPr>
            <a:endParaRPr lang="en-US" sz="1400" dirty="0">
              <a:solidFill>
                <a:srgbClr val="CD0920"/>
              </a:solidFill>
              <a:latin typeface="Helvetica Neue Light"/>
              <a:cs typeface="Helvetica Neue Light"/>
            </a:endParaRPr>
          </a:p>
          <a:p>
            <a:pPr>
              <a:lnSpc>
                <a:spcPts val="1900"/>
              </a:lnSpc>
            </a:pPr>
            <a:endParaRPr lang="en-US" sz="1400" dirty="0">
              <a:solidFill>
                <a:srgbClr val="CD0920"/>
              </a:solidFill>
              <a:latin typeface="Helvetica Neue Light"/>
              <a:cs typeface="Helvetica Neue Light"/>
            </a:endParaRPr>
          </a:p>
        </p:txBody>
      </p:sp>
      <p:pic>
        <p:nvPicPr>
          <p:cNvPr id="10" name="Picture 2" descr="http://images.techtimes.com/data/images/full/102102/app-store-lgbt-logo.jpg?w=6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653" y="1423341"/>
            <a:ext cx="6879304" cy="41104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18A69C7-452F-4351-B12A-748D34E03722}"/>
              </a:ext>
            </a:extLst>
          </p:cNvPr>
          <p:cNvPicPr>
            <a:picLocks noChangeAspect="1"/>
          </p:cNvPicPr>
          <p:nvPr/>
        </p:nvPicPr>
        <p:blipFill>
          <a:blip r:embed="rId5"/>
          <a:stretch>
            <a:fillRect/>
          </a:stretch>
        </p:blipFill>
        <p:spPr>
          <a:xfrm>
            <a:off x="7147241" y="88364"/>
            <a:ext cx="1894554" cy="752675"/>
          </a:xfrm>
          <a:prstGeom prst="rect">
            <a:avLst/>
          </a:prstGeom>
        </p:spPr>
      </p:pic>
    </p:spTree>
    <p:extLst>
      <p:ext uri="{BB962C8B-B14F-4D97-AF65-F5344CB8AC3E}">
        <p14:creationId xmlns:p14="http://schemas.microsoft.com/office/powerpoint/2010/main" val="2738099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4</a:t>
            </a:fld>
            <a:endParaRPr lang="en-US" sz="1000" dirty="0">
              <a:solidFill>
                <a:srgbClr val="FFFFFF"/>
              </a:solidFill>
              <a:latin typeface="Arial"/>
              <a:cs typeface="Arial"/>
            </a:endParaRPr>
          </a:p>
        </p:txBody>
      </p:sp>
      <p:sp>
        <p:nvSpPr>
          <p:cNvPr id="8" name="TextBox 7"/>
          <p:cNvSpPr txBox="1"/>
          <p:nvPr/>
        </p:nvSpPr>
        <p:spPr>
          <a:xfrm>
            <a:off x="355600" y="820061"/>
            <a:ext cx="8501062" cy="1272143"/>
          </a:xfrm>
          <a:prstGeom prst="rect">
            <a:avLst/>
          </a:prstGeom>
          <a:noFill/>
        </p:spPr>
        <p:txBody>
          <a:bodyPr wrap="square" rtlCol="0">
            <a:spAutoFit/>
          </a:bodyPr>
          <a:lstStyle/>
          <a:p>
            <a:pPr>
              <a:lnSpc>
                <a:spcPts val="2700"/>
              </a:lnSpc>
            </a:pPr>
            <a:r>
              <a:rPr lang="en-US" sz="2400" b="1" dirty="0">
                <a:solidFill>
                  <a:srgbClr val="CD0920"/>
                </a:solidFill>
                <a:latin typeface="Arial"/>
                <a:cs typeface="Arial"/>
              </a:rPr>
              <a:t>WHAT ABOUT THE ‘T’ IN LGBT?</a:t>
            </a:r>
          </a:p>
          <a:p>
            <a:pPr>
              <a:lnSpc>
                <a:spcPts val="2700"/>
              </a:lnSpc>
            </a:pPr>
            <a:r>
              <a:rPr lang="en-US" sz="2400" b="1" dirty="0">
                <a:solidFill>
                  <a:srgbClr val="CD0920"/>
                </a:solidFill>
                <a:latin typeface="Arial"/>
                <a:cs typeface="Arial"/>
              </a:rPr>
              <a:t>WHO OR WHAT DO YOU THINK OF?</a:t>
            </a:r>
            <a:endParaRPr lang="en-US" sz="1200" dirty="0">
              <a:latin typeface="Arial"/>
              <a:cs typeface="Arial"/>
            </a:endParaRPr>
          </a:p>
          <a:p>
            <a:pPr>
              <a:lnSpc>
                <a:spcPts val="1900"/>
              </a:lnSpc>
            </a:pPr>
            <a:endParaRPr lang="en-US" sz="1400" dirty="0">
              <a:solidFill>
                <a:srgbClr val="CD0920"/>
              </a:solidFill>
              <a:latin typeface="Helvetica Neue Light"/>
              <a:cs typeface="Helvetica Neue Light"/>
            </a:endParaRPr>
          </a:p>
          <a:p>
            <a:pPr>
              <a:lnSpc>
                <a:spcPts val="1900"/>
              </a:lnSpc>
            </a:pPr>
            <a:endParaRPr lang="en-US" sz="1400" dirty="0">
              <a:solidFill>
                <a:srgbClr val="CD0920"/>
              </a:solidFill>
              <a:latin typeface="Helvetica Neue Light"/>
              <a:cs typeface="Helvetica Neue Ligh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65" y="1797572"/>
            <a:ext cx="3248167" cy="231019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886" y="4207932"/>
            <a:ext cx="3337921" cy="2102890"/>
          </a:xfrm>
          <a:prstGeom prst="rect">
            <a:avLst/>
          </a:prstGeom>
        </p:spPr>
      </p:pic>
      <p:pic>
        <p:nvPicPr>
          <p:cNvPr id="13" name="Content Placeholder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5364" y="1793284"/>
            <a:ext cx="2701195" cy="3804501"/>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9550" y="2787238"/>
            <a:ext cx="2121570" cy="1420694"/>
          </a:xfrm>
          <a:prstGeom prst="rect">
            <a:avLst/>
          </a:prstGeom>
        </p:spPr>
      </p:pic>
      <p:pic>
        <p:nvPicPr>
          <p:cNvPr id="15" name="Picture 14">
            <a:extLst>
              <a:ext uri="{FF2B5EF4-FFF2-40B4-BE49-F238E27FC236}">
                <a16:creationId xmlns:a16="http://schemas.microsoft.com/office/drawing/2014/main" id="{A4503B3C-0B8C-4E5A-9EF0-05E40EC8024C}"/>
              </a:ext>
            </a:extLst>
          </p:cNvPr>
          <p:cNvPicPr>
            <a:picLocks noChangeAspect="1"/>
          </p:cNvPicPr>
          <p:nvPr/>
        </p:nvPicPr>
        <p:blipFill>
          <a:blip r:embed="rId8"/>
          <a:stretch>
            <a:fillRect/>
          </a:stretch>
        </p:blipFill>
        <p:spPr>
          <a:xfrm>
            <a:off x="7147241" y="88364"/>
            <a:ext cx="1894554" cy="752675"/>
          </a:xfrm>
          <a:prstGeom prst="rect">
            <a:avLst/>
          </a:prstGeom>
        </p:spPr>
      </p:pic>
    </p:spTree>
    <p:extLst>
      <p:ext uri="{BB962C8B-B14F-4D97-AF65-F5344CB8AC3E}">
        <p14:creationId xmlns:p14="http://schemas.microsoft.com/office/powerpoint/2010/main" val="201584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5</a:t>
            </a:fld>
            <a:endParaRPr lang="en-US" sz="1000" dirty="0">
              <a:solidFill>
                <a:srgbClr val="FFFFFF"/>
              </a:solidFill>
              <a:latin typeface="Arial"/>
              <a:cs typeface="Arial"/>
            </a:endParaRPr>
          </a:p>
        </p:txBody>
      </p:sp>
      <p:sp>
        <p:nvSpPr>
          <p:cNvPr id="8" name="TextBox 7"/>
          <p:cNvSpPr txBox="1"/>
          <p:nvPr/>
        </p:nvSpPr>
        <p:spPr>
          <a:xfrm>
            <a:off x="355600" y="820061"/>
            <a:ext cx="8501062" cy="3634328"/>
          </a:xfrm>
          <a:prstGeom prst="rect">
            <a:avLst/>
          </a:prstGeom>
          <a:noFill/>
        </p:spPr>
        <p:txBody>
          <a:bodyPr wrap="square" rtlCol="0">
            <a:spAutoFit/>
          </a:bodyPr>
          <a:lstStyle/>
          <a:p>
            <a:pPr>
              <a:lnSpc>
                <a:spcPts val="2700"/>
              </a:lnSpc>
            </a:pPr>
            <a:r>
              <a:rPr lang="en-US" sz="2400" b="1" dirty="0">
                <a:solidFill>
                  <a:srgbClr val="CD0920"/>
                </a:solidFill>
                <a:latin typeface="Arial"/>
                <a:cs typeface="Arial"/>
              </a:rPr>
              <a:t>WHAT DOES TRANS MEAN?</a:t>
            </a:r>
          </a:p>
          <a:p>
            <a:pPr>
              <a:lnSpc>
                <a:spcPts val="1900"/>
              </a:lnSpc>
            </a:pPr>
            <a:endParaRPr lang="en-US" sz="1400" dirty="0">
              <a:solidFill>
                <a:srgbClr val="CD0920"/>
              </a:solidFill>
              <a:latin typeface="Helvetica Neue Light"/>
              <a:cs typeface="Helvetica Neue Light"/>
            </a:endParaRPr>
          </a:p>
          <a:p>
            <a:endParaRPr lang="en-GB" sz="2200" b="1"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Trans is an umbrella term to describe people whose gender is not the same as, or does not sit comfortably with, the sex they were assigned at birth. </a:t>
            </a:r>
          </a:p>
          <a:p>
            <a:endParaRPr lang="en-GB" sz="2200" b="1"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Trans people may describe themselves using one or more of a wide variety of terms, including (but not limited to) transgender, cross dresser, non-binary and/or gender queer.</a:t>
            </a:r>
          </a:p>
          <a:p>
            <a:pPr>
              <a:lnSpc>
                <a:spcPts val="1900"/>
              </a:lnSpc>
            </a:pPr>
            <a:endParaRPr lang="en-US" sz="1400" dirty="0">
              <a:solidFill>
                <a:srgbClr val="CD0920"/>
              </a:solidFill>
              <a:latin typeface="Helvetica Neue Light"/>
              <a:cs typeface="Helvetica Neue Light"/>
            </a:endParaRPr>
          </a:p>
        </p:txBody>
      </p:sp>
      <p:pic>
        <p:nvPicPr>
          <p:cNvPr id="10" name="Picture 9">
            <a:extLst>
              <a:ext uri="{FF2B5EF4-FFF2-40B4-BE49-F238E27FC236}">
                <a16:creationId xmlns:a16="http://schemas.microsoft.com/office/drawing/2014/main" id="{45F8A1D2-7A64-470C-9B8A-C0DCF89DDAF9}"/>
              </a:ext>
            </a:extLst>
          </p:cNvPr>
          <p:cNvPicPr>
            <a:picLocks noChangeAspect="1"/>
          </p:cNvPicPr>
          <p:nvPr/>
        </p:nvPicPr>
        <p:blipFill>
          <a:blip r:embed="rId4"/>
          <a:stretch>
            <a:fillRect/>
          </a:stretch>
        </p:blipFill>
        <p:spPr>
          <a:xfrm>
            <a:off x="7147241" y="88364"/>
            <a:ext cx="1894554" cy="752675"/>
          </a:xfrm>
          <a:prstGeom prst="rect">
            <a:avLst/>
          </a:prstGeom>
        </p:spPr>
      </p:pic>
    </p:spTree>
    <p:extLst>
      <p:ext uri="{BB962C8B-B14F-4D97-AF65-F5344CB8AC3E}">
        <p14:creationId xmlns:p14="http://schemas.microsoft.com/office/powerpoint/2010/main" val="162275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anim calcmode="lin" valueType="num">
                                      <p:cBhvr additive="base">
                                        <p:cTn id="1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6</a:t>
            </a:fld>
            <a:endParaRPr lang="en-US" sz="1000" dirty="0">
              <a:solidFill>
                <a:srgbClr val="FFFFFF"/>
              </a:solidFill>
              <a:latin typeface="Arial"/>
              <a:cs typeface="Arial"/>
            </a:endParaRPr>
          </a:p>
        </p:txBody>
      </p:sp>
      <p:sp>
        <p:nvSpPr>
          <p:cNvPr id="8" name="TextBox 7"/>
          <p:cNvSpPr txBox="1"/>
          <p:nvPr/>
        </p:nvSpPr>
        <p:spPr>
          <a:xfrm>
            <a:off x="355600" y="820061"/>
            <a:ext cx="8501062" cy="4893647"/>
          </a:xfrm>
          <a:prstGeom prst="rect">
            <a:avLst/>
          </a:prstGeom>
          <a:noFill/>
        </p:spPr>
        <p:txBody>
          <a:bodyPr wrap="square" rtlCol="0">
            <a:spAutoFit/>
          </a:bodyPr>
          <a:lstStyle/>
          <a:p>
            <a:pPr>
              <a:lnSpc>
                <a:spcPts val="2700"/>
              </a:lnSpc>
            </a:pPr>
            <a:r>
              <a:rPr lang="en-US" sz="2400" b="1" dirty="0">
                <a:solidFill>
                  <a:srgbClr val="CD0920"/>
                </a:solidFill>
                <a:latin typeface="Arial" panose="020B0604020202020204" pitchFamily="34" charset="0"/>
                <a:cs typeface="Arial" panose="020B0604020202020204" pitchFamily="34" charset="0"/>
              </a:rPr>
              <a:t>SO, WHAT ABOUT LGBT AND BULLYING?</a:t>
            </a:r>
            <a:endParaRPr lang="en-US" sz="1200" dirty="0">
              <a:latin typeface="Arial" panose="020B0604020202020204" pitchFamily="34" charset="0"/>
              <a:cs typeface="Arial" panose="020B0604020202020204" pitchFamily="34" charset="0"/>
            </a:endParaRPr>
          </a:p>
          <a:p>
            <a:pPr>
              <a:lnSpc>
                <a:spcPts val="1900"/>
              </a:lnSpc>
            </a:pPr>
            <a:endParaRPr lang="en-US" sz="1400" dirty="0">
              <a:solidFill>
                <a:srgbClr val="CD0920"/>
              </a:solidFill>
              <a:latin typeface="Arial" panose="020B0604020202020204" pitchFamily="34" charset="0"/>
              <a:cs typeface="Arial" panose="020B0604020202020204" pitchFamily="34" charset="0"/>
            </a:endParaRPr>
          </a:p>
          <a:p>
            <a:pPr>
              <a:lnSpc>
                <a:spcPts val="1900"/>
              </a:lnSpc>
            </a:pPr>
            <a:endParaRPr lang="en-US" sz="1400" dirty="0">
              <a:solidFill>
                <a:srgbClr val="CD0920"/>
              </a:solidFill>
              <a:latin typeface="Arial" panose="020B0604020202020204" pitchFamily="34" charset="0"/>
              <a:cs typeface="Arial" panose="020B0604020202020204" pitchFamily="34" charset="0"/>
            </a:endParaRPr>
          </a:p>
          <a:p>
            <a:r>
              <a:rPr lang="en-GB" sz="2200" b="1" i="1" dirty="0">
                <a:latin typeface="Arial" panose="020B0604020202020204" pitchFamily="34" charset="0"/>
                <a:cs typeface="Arial" panose="020B0604020202020204" pitchFamily="34" charset="0"/>
              </a:rPr>
              <a:t>The Stonewall School Report 2017 found that: </a:t>
            </a:r>
          </a:p>
          <a:p>
            <a:endParaRPr lang="en-GB" sz="2200"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Nearly half of all LGB young people </a:t>
            </a:r>
            <a:r>
              <a:rPr lang="en-GB" sz="2200" dirty="0">
                <a:latin typeface="Arial" panose="020B0604020202020204" pitchFamily="34" charset="0"/>
                <a:cs typeface="Arial" panose="020B0604020202020204" pitchFamily="34" charset="0"/>
              </a:rPr>
              <a:t>face bullying at school for being LGB. </a:t>
            </a:r>
            <a:r>
              <a:rPr lang="en-GB" sz="2200" b="1" dirty="0">
                <a:latin typeface="Arial" panose="020B0604020202020204" pitchFamily="34" charset="0"/>
                <a:cs typeface="Arial" panose="020B0604020202020204" pitchFamily="34" charset="0"/>
              </a:rPr>
              <a:t>More than 60% of trans young people </a:t>
            </a:r>
            <a:r>
              <a:rPr lang="en-GB" sz="2200" dirty="0">
                <a:latin typeface="Arial" panose="020B0604020202020204" pitchFamily="34" charset="0"/>
                <a:cs typeface="Arial" panose="020B0604020202020204" pitchFamily="34" charset="0"/>
              </a:rPr>
              <a:t>have experienced bullying for being trans. </a:t>
            </a:r>
          </a:p>
          <a:p>
            <a:r>
              <a:rPr lang="en-GB" sz="2200" dirty="0">
                <a:latin typeface="Arial" panose="020B0604020202020204" pitchFamily="34" charset="0"/>
                <a:cs typeface="Arial" panose="020B0604020202020204" pitchFamily="34" charset="0"/>
              </a:rPr>
              <a:t>While there has been some improvement in tackling homophobic, biphobic and transphobic bullying there is still work to be done:</a:t>
            </a:r>
          </a:p>
          <a:p>
            <a:endParaRPr lang="en-GB" sz="22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GB" sz="2200" dirty="0">
                <a:latin typeface="Arial" panose="020B0604020202020204" pitchFamily="34" charset="0"/>
                <a:cs typeface="Arial" panose="020B0604020202020204" pitchFamily="34" charset="0"/>
              </a:rPr>
              <a:t> </a:t>
            </a:r>
            <a:r>
              <a:rPr lang="en-GB" sz="2200" b="1" dirty="0">
                <a:latin typeface="Arial" panose="020B0604020202020204" pitchFamily="34" charset="0"/>
                <a:cs typeface="Arial" panose="020B0604020202020204" pitchFamily="34" charset="0"/>
              </a:rPr>
              <a:t>More than 4 in 5 trans young people </a:t>
            </a:r>
            <a:r>
              <a:rPr lang="en-GB" sz="2200" dirty="0">
                <a:latin typeface="Arial" panose="020B0604020202020204" pitchFamily="34" charset="0"/>
                <a:cs typeface="Arial" panose="020B0604020202020204" pitchFamily="34" charset="0"/>
              </a:rPr>
              <a:t>have thought about or have hurt themselves in some way. This is compared to 3 in 5 LGB young people who do not identify as trans</a:t>
            </a:r>
          </a:p>
          <a:p>
            <a:pPr>
              <a:lnSpc>
                <a:spcPts val="1900"/>
              </a:lnSpc>
            </a:pPr>
            <a:endParaRPr lang="en-US" sz="1400" dirty="0">
              <a:solidFill>
                <a:srgbClr val="CD0920"/>
              </a:solidFill>
              <a:latin typeface="Helvetica Neue Light"/>
              <a:cs typeface="Helvetica Neue Light"/>
            </a:endParaRPr>
          </a:p>
        </p:txBody>
      </p:sp>
      <p:pic>
        <p:nvPicPr>
          <p:cNvPr id="10" name="Picture 9">
            <a:extLst>
              <a:ext uri="{FF2B5EF4-FFF2-40B4-BE49-F238E27FC236}">
                <a16:creationId xmlns:a16="http://schemas.microsoft.com/office/drawing/2014/main" id="{40213176-0DF7-4308-892A-8FCA43ED1188}"/>
              </a:ext>
            </a:extLst>
          </p:cNvPr>
          <p:cNvPicPr>
            <a:picLocks noChangeAspect="1"/>
          </p:cNvPicPr>
          <p:nvPr/>
        </p:nvPicPr>
        <p:blipFill>
          <a:blip r:embed="rId4"/>
          <a:stretch>
            <a:fillRect/>
          </a:stretch>
        </p:blipFill>
        <p:spPr>
          <a:xfrm>
            <a:off x="7147241" y="88364"/>
            <a:ext cx="1894554" cy="752675"/>
          </a:xfrm>
          <a:prstGeom prst="rect">
            <a:avLst/>
          </a:prstGeom>
        </p:spPr>
      </p:pic>
    </p:spTree>
    <p:extLst>
      <p:ext uri="{BB962C8B-B14F-4D97-AF65-F5344CB8AC3E}">
        <p14:creationId xmlns:p14="http://schemas.microsoft.com/office/powerpoint/2010/main" val="226555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7</a:t>
            </a:fld>
            <a:endParaRPr lang="en-US" sz="1000" dirty="0">
              <a:solidFill>
                <a:srgbClr val="FFFFFF"/>
              </a:solidFill>
              <a:latin typeface="Arial"/>
              <a:cs typeface="Arial"/>
            </a:endParaRPr>
          </a:p>
        </p:txBody>
      </p:sp>
      <p:sp>
        <p:nvSpPr>
          <p:cNvPr id="8" name="TextBox 7"/>
          <p:cNvSpPr txBox="1"/>
          <p:nvPr/>
        </p:nvSpPr>
        <p:spPr>
          <a:xfrm>
            <a:off x="355600" y="820061"/>
            <a:ext cx="8501062" cy="3121367"/>
          </a:xfrm>
          <a:prstGeom prst="rect">
            <a:avLst/>
          </a:prstGeom>
          <a:noFill/>
        </p:spPr>
        <p:txBody>
          <a:bodyPr wrap="square" rtlCol="0">
            <a:spAutoFit/>
          </a:bodyPr>
          <a:lstStyle/>
          <a:p>
            <a:pPr>
              <a:lnSpc>
                <a:spcPts val="2700"/>
              </a:lnSpc>
            </a:pPr>
            <a:r>
              <a:rPr lang="en-US" sz="2400" b="1" dirty="0">
                <a:solidFill>
                  <a:srgbClr val="CD0920"/>
                </a:solidFill>
                <a:latin typeface="Arial" panose="020B0604020202020204" pitchFamily="34" charset="0"/>
                <a:cs typeface="Arial" panose="020B0604020202020204" pitchFamily="34" charset="0"/>
              </a:rPr>
              <a:t>WHAT KINDS OF CHALLENGES MIGHT TRANS</a:t>
            </a:r>
          </a:p>
          <a:p>
            <a:pPr>
              <a:lnSpc>
                <a:spcPts val="2700"/>
              </a:lnSpc>
            </a:pPr>
            <a:r>
              <a:rPr lang="en-US" sz="2400" b="1" dirty="0">
                <a:solidFill>
                  <a:srgbClr val="CD0920"/>
                </a:solidFill>
                <a:latin typeface="Arial" panose="020B0604020202020204" pitchFamily="34" charset="0"/>
                <a:cs typeface="Arial" panose="020B0604020202020204" pitchFamily="34" charset="0"/>
              </a:rPr>
              <a:t>YOUNG PEOPLE FACE?</a:t>
            </a:r>
          </a:p>
          <a:p>
            <a:pPr>
              <a:lnSpc>
                <a:spcPts val="2700"/>
              </a:lnSpc>
            </a:pPr>
            <a:endParaRPr lang="en-US" sz="1200" dirty="0">
              <a:latin typeface="Arial" panose="020B0604020202020204" pitchFamily="34" charset="0"/>
              <a:cs typeface="Arial" panose="020B0604020202020204" pitchFamily="34" charset="0"/>
            </a:endParaRPr>
          </a:p>
          <a:p>
            <a:pPr>
              <a:lnSpc>
                <a:spcPts val="1900"/>
              </a:lnSpc>
            </a:pPr>
            <a:endParaRPr lang="en-US" sz="1400" dirty="0">
              <a:solidFill>
                <a:srgbClr val="CD0920"/>
              </a:solidFill>
              <a:latin typeface="Arial" panose="020B0604020202020204" pitchFamily="34" charset="0"/>
              <a:cs typeface="Arial" panose="020B0604020202020204" pitchFamily="34" charset="0"/>
            </a:endParaRPr>
          </a:p>
          <a:p>
            <a:pPr>
              <a:lnSpc>
                <a:spcPts val="1900"/>
              </a:lnSpc>
            </a:pPr>
            <a:endParaRPr lang="en-US" sz="1400" dirty="0">
              <a:solidFill>
                <a:srgbClr val="CD0920"/>
              </a:solidFill>
              <a:latin typeface="Arial" panose="020B0604020202020204" pitchFamily="34" charset="0"/>
              <a:cs typeface="Arial" panose="020B0604020202020204" pitchFamily="34" charset="0"/>
            </a:endParaRPr>
          </a:p>
          <a:p>
            <a:pPr>
              <a:lnSpc>
                <a:spcPts val="1900"/>
              </a:lnSpc>
            </a:pPr>
            <a:endParaRPr lang="en-US" sz="3000" dirty="0">
              <a:solidFill>
                <a:srgbClr val="CD0920"/>
              </a:solidFill>
              <a:latin typeface="Arial" panose="020B0604020202020204" pitchFamily="34" charset="0"/>
              <a:cs typeface="Arial" panose="020B0604020202020204" pitchFamily="34" charset="0"/>
            </a:endParaRPr>
          </a:p>
          <a:p>
            <a:pPr algn="ctr"/>
            <a:r>
              <a:rPr lang="en-GB" sz="2200" b="1" dirty="0">
                <a:latin typeface="Arial" panose="020B0604020202020204" pitchFamily="34" charset="0"/>
                <a:cs typeface="Arial" panose="020B0604020202020204" pitchFamily="34" charset="0"/>
              </a:rPr>
              <a:t>“I knew that something wasn’t quite right, </a:t>
            </a:r>
          </a:p>
          <a:p>
            <a:pPr algn="ctr"/>
            <a:r>
              <a:rPr lang="en-GB" sz="2200" b="1" dirty="0">
                <a:latin typeface="Arial" panose="020B0604020202020204" pitchFamily="34" charset="0"/>
                <a:cs typeface="Arial" panose="020B0604020202020204" pitchFamily="34" charset="0"/>
              </a:rPr>
              <a:t>but I didn’t know what”</a:t>
            </a:r>
          </a:p>
          <a:p>
            <a:pPr algn="ctr"/>
            <a:r>
              <a:rPr lang="en-GB" sz="2200" b="1" dirty="0">
                <a:latin typeface="Arial" panose="020B0604020202020204" pitchFamily="34" charset="0"/>
                <a:cs typeface="Arial" panose="020B0604020202020204" pitchFamily="34" charset="0"/>
              </a:rPr>
              <a:t>Matt</a:t>
            </a:r>
          </a:p>
          <a:p>
            <a:pPr>
              <a:lnSpc>
                <a:spcPts val="1900"/>
              </a:lnSpc>
            </a:pPr>
            <a:endParaRPr lang="en-US" sz="1400" dirty="0">
              <a:solidFill>
                <a:srgbClr val="CD0920"/>
              </a:solidFill>
              <a:latin typeface="Helvetica Neue Light"/>
              <a:cs typeface="Helvetica Neue Light"/>
            </a:endParaRPr>
          </a:p>
        </p:txBody>
      </p:sp>
      <p:pic>
        <p:nvPicPr>
          <p:cNvPr id="10" name="Picture 9">
            <a:extLst>
              <a:ext uri="{FF2B5EF4-FFF2-40B4-BE49-F238E27FC236}">
                <a16:creationId xmlns:a16="http://schemas.microsoft.com/office/drawing/2014/main" id="{44BEF5D3-D605-4414-9A50-1BDED216FEBB}"/>
              </a:ext>
            </a:extLst>
          </p:cNvPr>
          <p:cNvPicPr>
            <a:picLocks noChangeAspect="1"/>
          </p:cNvPicPr>
          <p:nvPr/>
        </p:nvPicPr>
        <p:blipFill>
          <a:blip r:embed="rId4"/>
          <a:stretch>
            <a:fillRect/>
          </a:stretch>
        </p:blipFill>
        <p:spPr>
          <a:xfrm>
            <a:off x="7147241" y="88364"/>
            <a:ext cx="1894554" cy="752675"/>
          </a:xfrm>
          <a:prstGeom prst="rect">
            <a:avLst/>
          </a:prstGeom>
        </p:spPr>
      </p:pic>
    </p:spTree>
    <p:extLst>
      <p:ext uri="{BB962C8B-B14F-4D97-AF65-F5344CB8AC3E}">
        <p14:creationId xmlns:p14="http://schemas.microsoft.com/office/powerpoint/2010/main" val="49358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Anti-Bullying Week 13</a:t>
            </a:r>
            <a:r>
              <a:rPr lang="en-US" baseline="30000" dirty="0"/>
              <a:t> </a:t>
            </a:r>
            <a:r>
              <a:rPr lang="en-US" dirty="0"/>
              <a:t>-17November 2017</a:t>
            </a:r>
          </a:p>
        </p:txBody>
      </p:sp>
      <p:sp>
        <p:nvSpPr>
          <p:cNvPr id="3" name="Slide Number Placeholder 2"/>
          <p:cNvSpPr>
            <a:spLocks noGrp="1"/>
          </p:cNvSpPr>
          <p:nvPr>
            <p:ph type="sldNum" sz="quarter" idx="12"/>
          </p:nvPr>
        </p:nvSpPr>
        <p:spPr/>
        <p:txBody>
          <a:bodyPr/>
          <a:lstStyle/>
          <a:p>
            <a:fld id="{C60CF922-CD15-2B46-8BE2-C98E4FA1F969}" type="slidenum">
              <a:rPr lang="en-US" smtClean="0"/>
              <a:t>8</a:t>
            </a:fld>
            <a:endParaRPr lang="en-US"/>
          </a:p>
        </p:txBody>
      </p:sp>
      <p:pic>
        <p:nvPicPr>
          <p:cNvPr id="4" name="B57Orj-JJhQ">
            <a:hlinkClick r:id="" action="ppaction://media"/>
          </p:cNvPr>
          <p:cNvPicPr>
            <a:picLocks noRot="1" noChangeAspect="1"/>
          </p:cNvPicPr>
          <p:nvPr>
            <a:videoFile r:link="rId1"/>
          </p:nvPr>
        </p:nvPicPr>
        <p:blipFill>
          <a:blip r:embed="rId4"/>
          <a:stretch>
            <a:fillRect/>
          </a:stretch>
        </p:blipFill>
        <p:spPr>
          <a:xfrm>
            <a:off x="0" y="0"/>
            <a:ext cx="9144000" cy="6256607"/>
          </a:xfrm>
          <a:prstGeom prst="rect">
            <a:avLst/>
          </a:prstGeom>
        </p:spPr>
      </p:pic>
      <p:sp>
        <p:nvSpPr>
          <p:cNvPr id="5" name="Rectangle 4">
            <a:extLst>
              <a:ext uri="{FF2B5EF4-FFF2-40B4-BE49-F238E27FC236}">
                <a16:creationId xmlns:a16="http://schemas.microsoft.com/office/drawing/2014/main" id="{2BCE67E4-231B-4B7C-862B-4B43A29305B1}"/>
              </a:ext>
            </a:extLst>
          </p:cNvPr>
          <p:cNvSpPr/>
          <p:nvPr/>
        </p:nvSpPr>
        <p:spPr>
          <a:xfrm>
            <a:off x="2334492" y="5423666"/>
            <a:ext cx="5126182" cy="369332"/>
          </a:xfrm>
          <a:prstGeom prst="rect">
            <a:avLst/>
          </a:prstGeom>
        </p:spPr>
        <p:txBody>
          <a:bodyPr wrap="square">
            <a:spAutoFit/>
          </a:bodyPr>
          <a:lstStyle/>
          <a:p>
            <a:r>
              <a:rPr lang="en-GB" dirty="0">
                <a:solidFill>
                  <a:schemeClr val="bg1"/>
                </a:solidFill>
                <a:hlinkClick r:id="rId5"/>
              </a:rPr>
              <a:t>https://www.youtube.com/watch?v=B57Orj-JJhQ</a:t>
            </a:r>
            <a:endParaRPr lang="en-GB" dirty="0">
              <a:solidFill>
                <a:schemeClr val="bg1"/>
              </a:solidFill>
            </a:endParaRPr>
          </a:p>
        </p:txBody>
      </p:sp>
    </p:spTree>
    <p:extLst>
      <p:ext uri="{BB962C8B-B14F-4D97-AF65-F5344CB8AC3E}">
        <p14:creationId xmlns:p14="http://schemas.microsoft.com/office/powerpoint/2010/main" val="15762781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9</a:t>
            </a:fld>
            <a:endParaRPr lang="en-US" sz="1000" dirty="0">
              <a:solidFill>
                <a:srgbClr val="FFFFFF"/>
              </a:solidFill>
              <a:latin typeface="Arial"/>
              <a:cs typeface="Arial"/>
            </a:endParaRPr>
          </a:p>
        </p:txBody>
      </p:sp>
      <p:sp>
        <p:nvSpPr>
          <p:cNvPr id="8" name="TextBox 7"/>
          <p:cNvSpPr txBox="1"/>
          <p:nvPr/>
        </p:nvSpPr>
        <p:spPr>
          <a:xfrm>
            <a:off x="355600" y="820061"/>
            <a:ext cx="8501062" cy="5132174"/>
          </a:xfrm>
          <a:prstGeom prst="rect">
            <a:avLst/>
          </a:prstGeom>
          <a:noFill/>
        </p:spPr>
        <p:txBody>
          <a:bodyPr wrap="square" rtlCol="0">
            <a:spAutoFit/>
          </a:bodyPr>
          <a:lstStyle/>
          <a:p>
            <a:pPr>
              <a:lnSpc>
                <a:spcPts val="2700"/>
              </a:lnSpc>
            </a:pPr>
            <a:r>
              <a:rPr lang="en-US" sz="2400" b="1" dirty="0">
                <a:solidFill>
                  <a:srgbClr val="CD0920"/>
                </a:solidFill>
                <a:latin typeface="Arial" panose="020B0604020202020204" pitchFamily="34" charset="0"/>
                <a:cs typeface="Arial" panose="020B0604020202020204" pitchFamily="34" charset="0"/>
              </a:rPr>
              <a:t>WHAT KIND OF CHALLENGES DID YOU SPOT</a:t>
            </a:r>
          </a:p>
          <a:p>
            <a:pPr>
              <a:lnSpc>
                <a:spcPts val="2700"/>
              </a:lnSpc>
            </a:pPr>
            <a:r>
              <a:rPr lang="en-US" sz="2400" b="1" dirty="0">
                <a:solidFill>
                  <a:srgbClr val="CD0920"/>
                </a:solidFill>
                <a:latin typeface="Arial" panose="020B0604020202020204" pitchFamily="34" charset="0"/>
                <a:cs typeface="Arial" panose="020B0604020202020204" pitchFamily="34" charset="0"/>
              </a:rPr>
              <a:t>IN THE FILM?</a:t>
            </a:r>
          </a:p>
          <a:p>
            <a:pPr marL="171450" indent="-171450">
              <a:lnSpc>
                <a:spcPts val="27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Experiencing name-calling and </a:t>
            </a:r>
            <a:r>
              <a:rPr lang="en-GB" sz="2000" b="1" dirty="0">
                <a:latin typeface="Arial" panose="020B0604020202020204" pitchFamily="34" charset="0"/>
                <a:cs typeface="Arial" panose="020B0604020202020204" pitchFamily="34" charset="0"/>
              </a:rPr>
              <a:t>transphobic language</a:t>
            </a:r>
            <a:r>
              <a:rPr lang="en-GB" sz="20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Clothing and uniform codes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Toilets – Which to use? Will someone make a comment?</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Changing rooms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Being </a:t>
            </a:r>
            <a:r>
              <a:rPr lang="en-GB" sz="2000" b="1" dirty="0">
                <a:latin typeface="Arial" panose="020B0604020202020204" pitchFamily="34" charset="0"/>
                <a:cs typeface="Arial" panose="020B0604020202020204" pitchFamily="34" charset="0"/>
              </a:rPr>
              <a:t>misgendered</a:t>
            </a:r>
            <a:r>
              <a:rPr lang="en-GB" sz="2000" dirty="0">
                <a:latin typeface="Arial" panose="020B0604020202020204" pitchFamily="34" charset="0"/>
                <a:cs typeface="Arial" panose="020B0604020202020204" pitchFamily="34" charset="0"/>
              </a:rPr>
              <a:t> -  “You don’t look like a girl!” or, “You don’t look like a boy!”</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Feeling the need to conform to gender stereotypes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 change in </a:t>
            </a:r>
            <a:r>
              <a:rPr lang="en-GB" sz="2000" b="1" dirty="0">
                <a:latin typeface="Arial" panose="020B0604020202020204" pitchFamily="34" charset="0"/>
                <a:cs typeface="Arial" panose="020B0604020202020204" pitchFamily="34" charset="0"/>
              </a:rPr>
              <a:t>pronouns</a:t>
            </a:r>
            <a:r>
              <a:rPr lang="en-GB" sz="2000" dirty="0">
                <a:latin typeface="Arial" panose="020B0604020202020204" pitchFamily="34" charset="0"/>
                <a:cs typeface="Arial" panose="020B0604020202020204" pitchFamily="34" charset="0"/>
              </a:rPr>
              <a:t> – “he” or, “she”?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People not understanding that trans people exist and having to defend themselves and their existence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Having to explain why some trans people don’t feel comfortable with the label “boy” or, “girl” and that for them, gender is not </a:t>
            </a:r>
            <a:r>
              <a:rPr lang="en-GB" sz="2000" b="1" dirty="0">
                <a:latin typeface="Arial" panose="020B0604020202020204" pitchFamily="34" charset="0"/>
                <a:cs typeface="Arial" panose="020B0604020202020204" pitchFamily="34" charset="0"/>
              </a:rPr>
              <a:t>binary</a:t>
            </a:r>
            <a:r>
              <a:rPr lang="en-GB" sz="2000" dirty="0">
                <a:latin typeface="Arial" panose="020B0604020202020204" pitchFamily="34" charset="0"/>
                <a:cs typeface="Arial" panose="020B0604020202020204" pitchFamily="34" charset="0"/>
              </a:rPr>
              <a:t> (only male or female)</a:t>
            </a:r>
          </a:p>
        </p:txBody>
      </p:sp>
      <p:pic>
        <p:nvPicPr>
          <p:cNvPr id="10" name="Picture 9">
            <a:extLst>
              <a:ext uri="{FF2B5EF4-FFF2-40B4-BE49-F238E27FC236}">
                <a16:creationId xmlns:a16="http://schemas.microsoft.com/office/drawing/2014/main" id="{8BCF88D3-2529-43BB-AA1B-F6C9186EB8A7}"/>
              </a:ext>
            </a:extLst>
          </p:cNvPr>
          <p:cNvPicPr>
            <a:picLocks noChangeAspect="1"/>
          </p:cNvPicPr>
          <p:nvPr/>
        </p:nvPicPr>
        <p:blipFill>
          <a:blip r:embed="rId4"/>
          <a:stretch>
            <a:fillRect/>
          </a:stretch>
        </p:blipFill>
        <p:spPr>
          <a:xfrm>
            <a:off x="7147241" y="88364"/>
            <a:ext cx="1894554" cy="752675"/>
          </a:xfrm>
          <a:prstGeom prst="rect">
            <a:avLst/>
          </a:prstGeom>
        </p:spPr>
      </p:pic>
    </p:spTree>
    <p:extLst>
      <p:ext uri="{BB962C8B-B14F-4D97-AF65-F5344CB8AC3E}">
        <p14:creationId xmlns:p14="http://schemas.microsoft.com/office/powerpoint/2010/main" val="151951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 calcmode="lin" valueType="num">
                                      <p:cBhvr additive="base">
                                        <p:cTn id="1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 calcmode="lin" valueType="num">
                                      <p:cBhvr additive="base">
                                        <p:cTn id="1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 calcmode="lin" valueType="num">
                                      <p:cBhvr additive="base">
                                        <p:cTn id="1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anim calcmode="lin" valueType="num">
                                      <p:cBhvr additive="base">
                                        <p:cTn id="2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 calcmode="lin" valueType="num">
                                      <p:cBhvr additive="base">
                                        <p:cTn id="27"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anim calcmode="lin" valueType="num">
                                      <p:cBhvr additive="base">
                                        <p:cTn id="3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anim calcmode="lin" valueType="num">
                                      <p:cBhvr additive="base">
                                        <p:cTn id="35"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11" end="11"/>
                                            </p:txEl>
                                          </p:spTgt>
                                        </p:tgtEl>
                                        <p:attrNameLst>
                                          <p:attrName>style.visibility</p:attrName>
                                        </p:attrNameLst>
                                      </p:cBhvr>
                                      <p:to>
                                        <p:strVal val="visible"/>
                                      </p:to>
                                    </p:set>
                                    <p:anim calcmode="lin" valueType="num">
                                      <p:cBhvr additive="base">
                                        <p:cTn id="39"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670</TotalTime>
  <Words>2979</Words>
  <Application>Microsoft Office PowerPoint</Application>
  <PresentationFormat>On-screen Show (4:3)</PresentationFormat>
  <Paragraphs>233</Paragraphs>
  <Slides>13</Slides>
  <Notes>13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Helvetica Neue Light</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Chilcott</dc:creator>
  <cp:lastModifiedBy>Sarah Rose</cp:lastModifiedBy>
  <cp:revision>58</cp:revision>
  <cp:lastPrinted>2017-09-21T15:42:06Z</cp:lastPrinted>
  <dcterms:created xsi:type="dcterms:W3CDTF">2015-07-08T21:54:27Z</dcterms:created>
  <dcterms:modified xsi:type="dcterms:W3CDTF">2017-10-26T09:05:20Z</dcterms:modified>
</cp:coreProperties>
</file>